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38" r:id="rId2"/>
    <p:sldId id="339" r:id="rId3"/>
    <p:sldId id="256" r:id="rId4"/>
    <p:sldId id="331" r:id="rId5"/>
    <p:sldId id="316" r:id="rId6"/>
    <p:sldId id="317" r:id="rId7"/>
    <p:sldId id="261" r:id="rId8"/>
    <p:sldId id="272" r:id="rId9"/>
    <p:sldId id="297" r:id="rId10"/>
    <p:sldId id="263" r:id="rId11"/>
    <p:sldId id="265" r:id="rId12"/>
    <p:sldId id="266" r:id="rId13"/>
    <p:sldId id="276" r:id="rId14"/>
    <p:sldId id="278" r:id="rId15"/>
    <p:sldId id="315" r:id="rId16"/>
    <p:sldId id="328" r:id="rId17"/>
    <p:sldId id="305" r:id="rId18"/>
    <p:sldId id="296" r:id="rId19"/>
    <p:sldId id="324" r:id="rId20"/>
    <p:sldId id="314" r:id="rId21"/>
    <p:sldId id="325" r:id="rId22"/>
    <p:sldId id="330" r:id="rId23"/>
    <p:sldId id="320" r:id="rId24"/>
    <p:sldId id="321" r:id="rId25"/>
    <p:sldId id="332" r:id="rId26"/>
    <p:sldId id="322" r:id="rId27"/>
    <p:sldId id="336" r:id="rId28"/>
    <p:sldId id="298" r:id="rId29"/>
    <p:sldId id="319" r:id="rId30"/>
    <p:sldId id="259" r:id="rId31"/>
    <p:sldId id="258" r:id="rId32"/>
    <p:sldId id="33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1" autoAdjust="0"/>
    <p:restoredTop sz="67231"/>
  </p:normalViewPr>
  <p:slideViewPr>
    <p:cSldViewPr snapToGrid="0">
      <p:cViewPr varScale="1">
        <p:scale>
          <a:sx n="60" d="100"/>
          <a:sy n="60" d="100"/>
        </p:scale>
        <p:origin x="13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Sheet1!$A$2:$A$22</c:f>
              <c:numCache>
                <c:formatCode>General</c:formatCode>
                <c:ptCount val="21"/>
                <c:pt idx="0">
                  <c:v>2000</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Sheet1!$B$2:$B$22</c:f>
              <c:numCache>
                <c:formatCode>General</c:formatCode>
                <c:ptCount val="21"/>
                <c:pt idx="0">
                  <c:v>2</c:v>
                </c:pt>
                <c:pt idx="1">
                  <c:v>1</c:v>
                </c:pt>
                <c:pt idx="2">
                  <c:v>2</c:v>
                </c:pt>
                <c:pt idx="3">
                  <c:v>1</c:v>
                </c:pt>
                <c:pt idx="4">
                  <c:v>2</c:v>
                </c:pt>
                <c:pt idx="5">
                  <c:v>2</c:v>
                </c:pt>
                <c:pt idx="6">
                  <c:v>4</c:v>
                </c:pt>
                <c:pt idx="7">
                  <c:v>1</c:v>
                </c:pt>
                <c:pt idx="8">
                  <c:v>3</c:v>
                </c:pt>
                <c:pt idx="9">
                  <c:v>4</c:v>
                </c:pt>
                <c:pt idx="10">
                  <c:v>4</c:v>
                </c:pt>
                <c:pt idx="11">
                  <c:v>5</c:v>
                </c:pt>
                <c:pt idx="12">
                  <c:v>7</c:v>
                </c:pt>
                <c:pt idx="13">
                  <c:v>9</c:v>
                </c:pt>
                <c:pt idx="14">
                  <c:v>7</c:v>
                </c:pt>
                <c:pt idx="15">
                  <c:v>12</c:v>
                </c:pt>
                <c:pt idx="16">
                  <c:v>17</c:v>
                </c:pt>
                <c:pt idx="17">
                  <c:v>29</c:v>
                </c:pt>
                <c:pt idx="18">
                  <c:v>48</c:v>
                </c:pt>
                <c:pt idx="19">
                  <c:v>58</c:v>
                </c:pt>
                <c:pt idx="20">
                  <c:v>53</c:v>
                </c:pt>
              </c:numCache>
            </c:numRef>
          </c:val>
          <c:extLst>
            <c:ext xmlns:c16="http://schemas.microsoft.com/office/drawing/2014/chart" uri="{C3380CC4-5D6E-409C-BE32-E72D297353CC}">
              <c16:uniqueId val="{00000000-01F6-DB41-ACA8-6AAA04576FFF}"/>
            </c:ext>
          </c:extLst>
        </c:ser>
        <c:dLbls>
          <c:showLegendKey val="0"/>
          <c:showVal val="0"/>
          <c:showCatName val="0"/>
          <c:showSerName val="0"/>
          <c:showPercent val="0"/>
          <c:showBubbleSize val="0"/>
        </c:dLbls>
        <c:gapWidth val="100"/>
        <c:overlap val="-24"/>
        <c:axId val="1099471120"/>
        <c:axId val="122171055"/>
      </c:barChart>
      <c:catAx>
        <c:axId val="10994711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22171055"/>
        <c:crosses val="autoZero"/>
        <c:auto val="1"/>
        <c:lblAlgn val="ctr"/>
        <c:lblOffset val="100"/>
        <c:noMultiLvlLbl val="0"/>
      </c:catAx>
      <c:valAx>
        <c:axId val="122171055"/>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 Publications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99471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Sheet1!$B$2:$B$33</c:f>
              <c:numCache>
                <c:formatCode>General</c:formatCode>
                <c:ptCount val="32"/>
                <c:pt idx="0">
                  <c:v>60</c:v>
                </c:pt>
                <c:pt idx="1">
                  <c:v>60</c:v>
                </c:pt>
                <c:pt idx="2">
                  <c:v>79</c:v>
                </c:pt>
                <c:pt idx="3">
                  <c:v>77</c:v>
                </c:pt>
                <c:pt idx="4">
                  <c:v>55</c:v>
                </c:pt>
                <c:pt idx="5">
                  <c:v>74</c:v>
                </c:pt>
                <c:pt idx="6">
                  <c:v>61</c:v>
                </c:pt>
                <c:pt idx="7">
                  <c:v>74</c:v>
                </c:pt>
                <c:pt idx="8">
                  <c:v>80</c:v>
                </c:pt>
                <c:pt idx="9">
                  <c:v>63</c:v>
                </c:pt>
                <c:pt idx="10">
                  <c:v>94</c:v>
                </c:pt>
                <c:pt idx="11">
                  <c:v>122</c:v>
                </c:pt>
                <c:pt idx="12">
                  <c:v>121</c:v>
                </c:pt>
                <c:pt idx="13">
                  <c:v>98</c:v>
                </c:pt>
                <c:pt idx="14">
                  <c:v>115</c:v>
                </c:pt>
                <c:pt idx="15">
                  <c:v>169</c:v>
                </c:pt>
                <c:pt idx="16">
                  <c:v>215</c:v>
                </c:pt>
                <c:pt idx="17">
                  <c:v>232</c:v>
                </c:pt>
                <c:pt idx="18">
                  <c:v>268</c:v>
                </c:pt>
                <c:pt idx="19">
                  <c:v>294</c:v>
                </c:pt>
                <c:pt idx="20">
                  <c:v>283</c:v>
                </c:pt>
                <c:pt idx="21">
                  <c:v>369</c:v>
                </c:pt>
                <c:pt idx="22">
                  <c:v>431</c:v>
                </c:pt>
                <c:pt idx="23">
                  <c:v>482</c:v>
                </c:pt>
                <c:pt idx="24">
                  <c:v>543</c:v>
                </c:pt>
                <c:pt idx="25">
                  <c:v>631</c:v>
                </c:pt>
                <c:pt idx="26">
                  <c:v>709</c:v>
                </c:pt>
                <c:pt idx="27">
                  <c:v>746</c:v>
                </c:pt>
                <c:pt idx="28">
                  <c:v>879</c:v>
                </c:pt>
                <c:pt idx="29">
                  <c:v>978</c:v>
                </c:pt>
                <c:pt idx="30">
                  <c:v>1137</c:v>
                </c:pt>
                <c:pt idx="31">
                  <c:v>1255</c:v>
                </c:pt>
              </c:numCache>
            </c:numRef>
          </c:val>
          <c:extLst>
            <c:ext xmlns:c16="http://schemas.microsoft.com/office/drawing/2014/chart" uri="{C3380CC4-5D6E-409C-BE32-E72D297353CC}">
              <c16:uniqueId val="{00000000-01F6-DB41-ACA8-6AAA04576FFF}"/>
            </c:ext>
          </c:extLst>
        </c:ser>
        <c:dLbls>
          <c:showLegendKey val="0"/>
          <c:showVal val="0"/>
          <c:showCatName val="0"/>
          <c:showSerName val="0"/>
          <c:showPercent val="0"/>
          <c:showBubbleSize val="0"/>
        </c:dLbls>
        <c:gapWidth val="100"/>
        <c:overlap val="-24"/>
        <c:axId val="1099471120"/>
        <c:axId val="122171055"/>
      </c:barChart>
      <c:catAx>
        <c:axId val="10994711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en-US"/>
          </a:p>
        </c:txPr>
        <c:crossAx val="122171055"/>
        <c:crosses val="autoZero"/>
        <c:auto val="1"/>
        <c:lblAlgn val="ctr"/>
        <c:lblOffset val="100"/>
        <c:noMultiLvlLbl val="0"/>
      </c:catAx>
      <c:valAx>
        <c:axId val="122171055"/>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dirty="0"/>
                  <a:t># Publications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99471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8481C-C192-CF42-A0DD-33B68E18AC4B}" type="doc">
      <dgm:prSet loTypeId="urn:microsoft.com/office/officeart/2008/layout/VerticalCurvedList" loCatId="" qsTypeId="urn:microsoft.com/office/officeart/2005/8/quickstyle/simple4" qsCatId="simple" csTypeId="urn:microsoft.com/office/officeart/2005/8/colors/accent0_3" csCatId="mainScheme" phldr="1"/>
      <dgm:spPr/>
      <dgm:t>
        <a:bodyPr/>
        <a:lstStyle/>
        <a:p>
          <a:endParaRPr lang="en-US"/>
        </a:p>
      </dgm:t>
    </dgm:pt>
    <dgm:pt modelId="{DE7BED0F-FE24-A149-8EBA-D056DEBD2A8A}">
      <dgm:prSet phldrT="[Text]" custT="1"/>
      <dgm:spPr/>
      <dgm:t>
        <a:bodyPr/>
        <a:lstStyle/>
        <a:p>
          <a:r>
            <a:rPr lang="en-US" sz="1800" dirty="0"/>
            <a:t>~44,000-98,000 deaths/year due to medical error</a:t>
          </a:r>
        </a:p>
      </dgm:t>
    </dgm:pt>
    <dgm:pt modelId="{B4F4A51B-56EA-A742-8F0D-9A6206204F41}" type="parTrans" cxnId="{E7CB069F-B0DE-8E49-8EDE-5106C914DEF7}">
      <dgm:prSet/>
      <dgm:spPr/>
      <dgm:t>
        <a:bodyPr/>
        <a:lstStyle/>
        <a:p>
          <a:endParaRPr lang="en-US"/>
        </a:p>
      </dgm:t>
    </dgm:pt>
    <dgm:pt modelId="{2E189178-9BCE-7844-AC28-12D81F172200}" type="sibTrans" cxnId="{E7CB069F-B0DE-8E49-8EDE-5106C914DEF7}">
      <dgm:prSet/>
      <dgm:spPr/>
      <dgm:t>
        <a:bodyPr/>
        <a:lstStyle/>
        <a:p>
          <a:endParaRPr lang="en-US"/>
        </a:p>
      </dgm:t>
    </dgm:pt>
    <dgm:pt modelId="{FC25BAD4-5412-D542-88D9-9EEF4490F35A}">
      <dgm:prSet phldrT="[Text]" custT="1"/>
      <dgm:spPr/>
      <dgm:t>
        <a:bodyPr/>
        <a:lstStyle/>
        <a:p>
          <a:r>
            <a:rPr lang="en-US" sz="1800" dirty="0"/>
            <a:t>Medical error: failure of a planned action to be completed as intended or the use of a wrong plan to achieve an aim</a:t>
          </a:r>
        </a:p>
      </dgm:t>
    </dgm:pt>
    <dgm:pt modelId="{F176BDAC-E857-BA4B-BFB5-616039D3668C}" type="parTrans" cxnId="{613F1602-3F06-6E44-8541-79E1E0721360}">
      <dgm:prSet/>
      <dgm:spPr/>
      <dgm:t>
        <a:bodyPr/>
        <a:lstStyle/>
        <a:p>
          <a:endParaRPr lang="en-US"/>
        </a:p>
      </dgm:t>
    </dgm:pt>
    <dgm:pt modelId="{52E274D2-09F8-7D4B-B9E9-83834B7B2C4A}" type="sibTrans" cxnId="{613F1602-3F06-6E44-8541-79E1E0721360}">
      <dgm:prSet/>
      <dgm:spPr/>
      <dgm:t>
        <a:bodyPr/>
        <a:lstStyle/>
        <a:p>
          <a:endParaRPr lang="en-US"/>
        </a:p>
      </dgm:t>
    </dgm:pt>
    <dgm:pt modelId="{EA625805-DBC2-6649-8E04-50F76FB143F4}">
      <dgm:prSet phldrT="[Text]" custT="1"/>
      <dgm:spPr/>
      <dgm:t>
        <a:bodyPr/>
        <a:lstStyle/>
        <a:p>
          <a:pPr>
            <a:lnSpc>
              <a:spcPct val="100000"/>
            </a:lnSpc>
            <a:spcAft>
              <a:spcPts val="0"/>
            </a:spcAft>
          </a:pPr>
          <a:r>
            <a:rPr lang="en-US" sz="1600" u="sng" dirty="0"/>
            <a:t>Costs</a:t>
          </a:r>
          <a:endParaRPr lang="en-US" sz="1600" dirty="0"/>
        </a:p>
      </dgm:t>
    </dgm:pt>
    <dgm:pt modelId="{47869C16-4ED9-D241-82E8-5254AB675550}" type="parTrans" cxnId="{9D773983-0D67-274E-87DB-C9A33E2A96E4}">
      <dgm:prSet/>
      <dgm:spPr/>
      <dgm:t>
        <a:bodyPr/>
        <a:lstStyle/>
        <a:p>
          <a:endParaRPr lang="en-US"/>
        </a:p>
      </dgm:t>
    </dgm:pt>
    <dgm:pt modelId="{520AE7E0-CECB-5C45-850B-8EB66E26FF23}" type="sibTrans" cxnId="{9D773983-0D67-274E-87DB-C9A33E2A96E4}">
      <dgm:prSet/>
      <dgm:spPr/>
      <dgm:t>
        <a:bodyPr/>
        <a:lstStyle/>
        <a:p>
          <a:endParaRPr lang="en-US"/>
        </a:p>
      </dgm:t>
    </dgm:pt>
    <dgm:pt modelId="{F459B6C4-BE85-3249-AB9D-3B8FA0CFF5DA}">
      <dgm:prSet phldrT="[Text]" custT="1"/>
      <dgm:spPr/>
      <dgm:t>
        <a:bodyPr/>
        <a:lstStyle/>
        <a:p>
          <a:pPr>
            <a:lnSpc>
              <a:spcPct val="100000"/>
            </a:lnSpc>
            <a:spcAft>
              <a:spcPts val="0"/>
            </a:spcAft>
          </a:pPr>
          <a:r>
            <a:rPr lang="en-US" sz="1800" dirty="0"/>
            <a:t>Majority of errors caused by faulty systems, processes, &amp; conditions</a:t>
          </a:r>
        </a:p>
      </dgm:t>
    </dgm:pt>
    <dgm:pt modelId="{C837D88D-060F-3843-869D-1F61914296E1}" type="parTrans" cxnId="{A0E4CAAC-EB45-9A43-9E09-9A7F4B92B55B}">
      <dgm:prSet/>
      <dgm:spPr/>
      <dgm:t>
        <a:bodyPr/>
        <a:lstStyle/>
        <a:p>
          <a:endParaRPr lang="en-US"/>
        </a:p>
      </dgm:t>
    </dgm:pt>
    <dgm:pt modelId="{9F9DFDE8-4407-3C4E-B802-655B287EDB42}" type="sibTrans" cxnId="{A0E4CAAC-EB45-9A43-9E09-9A7F4B92B55B}">
      <dgm:prSet/>
      <dgm:spPr/>
      <dgm:t>
        <a:bodyPr/>
        <a:lstStyle/>
        <a:p>
          <a:endParaRPr lang="en-US"/>
        </a:p>
      </dgm:t>
    </dgm:pt>
    <dgm:pt modelId="{DABF41BB-D1F2-064E-8F73-274DCA96648A}">
      <dgm:prSet phldrT="[Text]" custT="1"/>
      <dgm:spPr/>
      <dgm:t>
        <a:bodyPr/>
        <a:lstStyle/>
        <a:p>
          <a:pPr>
            <a:lnSpc>
              <a:spcPct val="100000"/>
            </a:lnSpc>
            <a:spcAft>
              <a:spcPts val="0"/>
            </a:spcAft>
          </a:pPr>
          <a:r>
            <a:rPr lang="en-US" sz="1800" dirty="0"/>
            <a:t>Blaming an individual does little to make the system safer &amp; prevent someone else from committing the same error</a:t>
          </a:r>
        </a:p>
      </dgm:t>
    </dgm:pt>
    <dgm:pt modelId="{206B0F22-8DCE-C349-9423-7C12AE3E8AE3}" type="parTrans" cxnId="{D0F2C927-C53B-104A-97E0-D979DFC903AB}">
      <dgm:prSet/>
      <dgm:spPr/>
      <dgm:t>
        <a:bodyPr/>
        <a:lstStyle/>
        <a:p>
          <a:endParaRPr lang="en-US"/>
        </a:p>
      </dgm:t>
    </dgm:pt>
    <dgm:pt modelId="{583FFB9A-9F4F-3C40-9E47-9B1E909B9722}" type="sibTrans" cxnId="{D0F2C927-C53B-104A-97E0-D979DFC903AB}">
      <dgm:prSet/>
      <dgm:spPr/>
      <dgm:t>
        <a:bodyPr/>
        <a:lstStyle/>
        <a:p>
          <a:endParaRPr lang="en-US"/>
        </a:p>
      </dgm:t>
    </dgm:pt>
    <dgm:pt modelId="{711E0AB9-8EF6-9744-AA71-744EF63EC680}">
      <dgm:prSet phldrT="[Text]" custT="1"/>
      <dgm:spPr/>
      <dgm:t>
        <a:bodyPr/>
        <a:lstStyle/>
        <a:p>
          <a:pPr>
            <a:lnSpc>
              <a:spcPct val="100000"/>
            </a:lnSpc>
            <a:spcAft>
              <a:spcPts val="0"/>
            </a:spcAft>
          </a:pPr>
          <a:r>
            <a:rPr lang="en-US" sz="1600" dirty="0"/>
            <a:t>Financial: $17-29 billion/year</a:t>
          </a:r>
        </a:p>
      </dgm:t>
    </dgm:pt>
    <dgm:pt modelId="{FE32866F-72B1-8540-AF00-D7D8B7133FDD}" type="parTrans" cxnId="{A4C7601B-6103-864A-B116-498B125CAFD1}">
      <dgm:prSet/>
      <dgm:spPr/>
      <dgm:t>
        <a:bodyPr/>
        <a:lstStyle/>
        <a:p>
          <a:endParaRPr lang="en-US"/>
        </a:p>
      </dgm:t>
    </dgm:pt>
    <dgm:pt modelId="{581F11C1-5B22-0548-827E-754289B16C51}" type="sibTrans" cxnId="{A4C7601B-6103-864A-B116-498B125CAFD1}">
      <dgm:prSet/>
      <dgm:spPr/>
      <dgm:t>
        <a:bodyPr/>
        <a:lstStyle/>
        <a:p>
          <a:endParaRPr lang="en-US"/>
        </a:p>
      </dgm:t>
    </dgm:pt>
    <dgm:pt modelId="{59E906B2-DA8D-644F-83E0-18247EEDFCCE}">
      <dgm:prSet phldrT="[Text]" custT="1"/>
      <dgm:spPr/>
      <dgm:t>
        <a:bodyPr/>
        <a:lstStyle/>
        <a:p>
          <a:pPr>
            <a:lnSpc>
              <a:spcPct val="100000"/>
            </a:lnSpc>
            <a:spcAft>
              <a:spcPts val="0"/>
            </a:spcAft>
          </a:pPr>
          <a:r>
            <a:rPr lang="en-US" sz="1600" dirty="0"/>
            <a:t>Patients: Loss of trust</a:t>
          </a:r>
        </a:p>
      </dgm:t>
    </dgm:pt>
    <dgm:pt modelId="{23677BE8-FF36-C949-A453-334C74EADBAE}" type="parTrans" cxnId="{0B56EABA-9DE1-A144-9656-5971FBC1ACD7}">
      <dgm:prSet/>
      <dgm:spPr/>
      <dgm:t>
        <a:bodyPr/>
        <a:lstStyle/>
        <a:p>
          <a:endParaRPr lang="en-US"/>
        </a:p>
      </dgm:t>
    </dgm:pt>
    <dgm:pt modelId="{752FA72C-B781-1442-BAD4-D2C4605F740C}" type="sibTrans" cxnId="{0B56EABA-9DE1-A144-9656-5971FBC1ACD7}">
      <dgm:prSet/>
      <dgm:spPr/>
      <dgm:t>
        <a:bodyPr/>
        <a:lstStyle/>
        <a:p>
          <a:endParaRPr lang="en-US"/>
        </a:p>
      </dgm:t>
    </dgm:pt>
    <dgm:pt modelId="{20446EED-AA14-0F45-A004-2171B732654D}">
      <dgm:prSet phldrT="[Text]" custT="1"/>
      <dgm:spPr/>
      <dgm:t>
        <a:bodyPr/>
        <a:lstStyle/>
        <a:p>
          <a:pPr>
            <a:lnSpc>
              <a:spcPct val="100000"/>
            </a:lnSpc>
            <a:spcAft>
              <a:spcPts val="0"/>
            </a:spcAft>
          </a:pPr>
          <a:r>
            <a:rPr lang="en-US" sz="1600" dirty="0"/>
            <a:t>Health Professionals: Loss of morale</a:t>
          </a:r>
        </a:p>
      </dgm:t>
    </dgm:pt>
    <dgm:pt modelId="{43374CCE-8BA2-B441-BBF4-54A4F0726C89}" type="parTrans" cxnId="{A99C7FFD-92F2-924B-AF96-059A4E9BCA6B}">
      <dgm:prSet/>
      <dgm:spPr/>
      <dgm:t>
        <a:bodyPr/>
        <a:lstStyle/>
        <a:p>
          <a:endParaRPr lang="en-US"/>
        </a:p>
      </dgm:t>
    </dgm:pt>
    <dgm:pt modelId="{ED2A69CA-6684-C744-B1E0-463311FEDE1B}" type="sibTrans" cxnId="{A99C7FFD-92F2-924B-AF96-059A4E9BCA6B}">
      <dgm:prSet/>
      <dgm:spPr/>
      <dgm:t>
        <a:bodyPr/>
        <a:lstStyle/>
        <a:p>
          <a:endParaRPr lang="en-US"/>
        </a:p>
      </dgm:t>
    </dgm:pt>
    <dgm:pt modelId="{6A2B5181-2DD3-0144-AABF-BF1F4A99CC69}" type="pres">
      <dgm:prSet presAssocID="{F028481C-C192-CF42-A0DD-33B68E18AC4B}" presName="Name0" presStyleCnt="0">
        <dgm:presLayoutVars>
          <dgm:chMax val="7"/>
          <dgm:chPref val="7"/>
          <dgm:dir/>
        </dgm:presLayoutVars>
      </dgm:prSet>
      <dgm:spPr/>
    </dgm:pt>
    <dgm:pt modelId="{147C3119-E2B1-7548-B88D-3993CF8D8356}" type="pres">
      <dgm:prSet presAssocID="{F028481C-C192-CF42-A0DD-33B68E18AC4B}" presName="Name1" presStyleCnt="0"/>
      <dgm:spPr/>
    </dgm:pt>
    <dgm:pt modelId="{B50E2CAA-3BF8-B04F-B0FD-457FE81D9246}" type="pres">
      <dgm:prSet presAssocID="{F028481C-C192-CF42-A0DD-33B68E18AC4B}" presName="cycle" presStyleCnt="0"/>
      <dgm:spPr/>
    </dgm:pt>
    <dgm:pt modelId="{83D7403C-DE78-9E40-9D59-93929B8DB9AB}" type="pres">
      <dgm:prSet presAssocID="{F028481C-C192-CF42-A0DD-33B68E18AC4B}" presName="srcNode" presStyleLbl="node1" presStyleIdx="0" presStyleCnt="5"/>
      <dgm:spPr/>
    </dgm:pt>
    <dgm:pt modelId="{DD3C0072-0655-1C41-95AA-2DEF95574F28}" type="pres">
      <dgm:prSet presAssocID="{F028481C-C192-CF42-A0DD-33B68E18AC4B}" presName="conn" presStyleLbl="parChTrans1D2" presStyleIdx="0" presStyleCnt="1"/>
      <dgm:spPr/>
    </dgm:pt>
    <dgm:pt modelId="{E42B1884-0795-0346-B83B-F3B8AE4342ED}" type="pres">
      <dgm:prSet presAssocID="{F028481C-C192-CF42-A0DD-33B68E18AC4B}" presName="extraNode" presStyleLbl="node1" presStyleIdx="0" presStyleCnt="5"/>
      <dgm:spPr/>
    </dgm:pt>
    <dgm:pt modelId="{94DF4921-8218-964A-872C-89BFC17BD633}" type="pres">
      <dgm:prSet presAssocID="{F028481C-C192-CF42-A0DD-33B68E18AC4B}" presName="dstNode" presStyleLbl="node1" presStyleIdx="0" presStyleCnt="5"/>
      <dgm:spPr/>
    </dgm:pt>
    <dgm:pt modelId="{F4A23B56-F780-F94C-9CE3-19A03E5F50F2}" type="pres">
      <dgm:prSet presAssocID="{DE7BED0F-FE24-A149-8EBA-D056DEBD2A8A}" presName="text_1" presStyleLbl="node1" presStyleIdx="0" presStyleCnt="5">
        <dgm:presLayoutVars>
          <dgm:bulletEnabled val="1"/>
        </dgm:presLayoutVars>
      </dgm:prSet>
      <dgm:spPr/>
    </dgm:pt>
    <dgm:pt modelId="{07FBDE67-85D4-8746-8363-F8347A0AA5EE}" type="pres">
      <dgm:prSet presAssocID="{DE7BED0F-FE24-A149-8EBA-D056DEBD2A8A}" presName="accent_1" presStyleCnt="0"/>
      <dgm:spPr/>
    </dgm:pt>
    <dgm:pt modelId="{D4D5438D-D18E-9D46-99D4-1E92BD58E13D}" type="pres">
      <dgm:prSet presAssocID="{DE7BED0F-FE24-A149-8EBA-D056DEBD2A8A}" presName="accentRepeatNode" presStyleLbl="solidFgAcc1" presStyleIdx="0" presStyleCnt="5"/>
      <dgm:spPr/>
    </dgm:pt>
    <dgm:pt modelId="{6D53A3FD-5C2A-A04D-B9D1-1975B2BF4063}" type="pres">
      <dgm:prSet presAssocID="{FC25BAD4-5412-D542-88D9-9EEF4490F35A}" presName="text_2" presStyleLbl="node1" presStyleIdx="1" presStyleCnt="5" custScaleY="115821">
        <dgm:presLayoutVars>
          <dgm:bulletEnabled val="1"/>
        </dgm:presLayoutVars>
      </dgm:prSet>
      <dgm:spPr/>
    </dgm:pt>
    <dgm:pt modelId="{9F9424A2-59A4-7A40-A86B-399EDECF5BC7}" type="pres">
      <dgm:prSet presAssocID="{FC25BAD4-5412-D542-88D9-9EEF4490F35A}" presName="accent_2" presStyleCnt="0"/>
      <dgm:spPr/>
    </dgm:pt>
    <dgm:pt modelId="{B05D7EAC-8BFC-D246-B768-1749DE7E200A}" type="pres">
      <dgm:prSet presAssocID="{FC25BAD4-5412-D542-88D9-9EEF4490F35A}" presName="accentRepeatNode" presStyleLbl="solidFgAcc1" presStyleIdx="1" presStyleCnt="5"/>
      <dgm:spPr/>
    </dgm:pt>
    <dgm:pt modelId="{BF5A246B-E4CB-B24A-8671-916137BE1404}" type="pres">
      <dgm:prSet presAssocID="{EA625805-DBC2-6649-8E04-50F76FB143F4}" presName="text_3" presStyleLbl="node1" presStyleIdx="2" presStyleCnt="5" custScaleY="176155" custLinFactNeighborX="-957">
        <dgm:presLayoutVars>
          <dgm:bulletEnabled val="1"/>
        </dgm:presLayoutVars>
      </dgm:prSet>
      <dgm:spPr/>
    </dgm:pt>
    <dgm:pt modelId="{DDBC659B-1567-A640-90C3-7D6E3974E7B1}" type="pres">
      <dgm:prSet presAssocID="{EA625805-DBC2-6649-8E04-50F76FB143F4}" presName="accent_3" presStyleCnt="0"/>
      <dgm:spPr/>
    </dgm:pt>
    <dgm:pt modelId="{770142A3-8BF1-B947-B439-3C30DD95461B}" type="pres">
      <dgm:prSet presAssocID="{EA625805-DBC2-6649-8E04-50F76FB143F4}" presName="accentRepeatNode" presStyleLbl="solidFgAcc1" presStyleIdx="2" presStyleCnt="5"/>
      <dgm:spPr/>
    </dgm:pt>
    <dgm:pt modelId="{763C5306-6420-3F40-B10F-BD5EE1F99468}" type="pres">
      <dgm:prSet presAssocID="{F459B6C4-BE85-3249-AB9D-3B8FA0CFF5DA}" presName="text_4" presStyleLbl="node1" presStyleIdx="3" presStyleCnt="5">
        <dgm:presLayoutVars>
          <dgm:bulletEnabled val="1"/>
        </dgm:presLayoutVars>
      </dgm:prSet>
      <dgm:spPr/>
    </dgm:pt>
    <dgm:pt modelId="{F209AF69-97C5-F647-9D18-3D8C7D5198E8}" type="pres">
      <dgm:prSet presAssocID="{F459B6C4-BE85-3249-AB9D-3B8FA0CFF5DA}" presName="accent_4" presStyleCnt="0"/>
      <dgm:spPr/>
    </dgm:pt>
    <dgm:pt modelId="{9C236C95-0D1F-4145-8273-5B6406A6499C}" type="pres">
      <dgm:prSet presAssocID="{F459B6C4-BE85-3249-AB9D-3B8FA0CFF5DA}" presName="accentRepeatNode" presStyleLbl="solidFgAcc1" presStyleIdx="3" presStyleCnt="5"/>
      <dgm:spPr/>
    </dgm:pt>
    <dgm:pt modelId="{8FE45756-EB58-3049-8F42-E77755035AF7}" type="pres">
      <dgm:prSet presAssocID="{DABF41BB-D1F2-064E-8F73-274DCA96648A}" presName="text_5" presStyleLbl="node1" presStyleIdx="4" presStyleCnt="5" custScaleY="145328">
        <dgm:presLayoutVars>
          <dgm:bulletEnabled val="1"/>
        </dgm:presLayoutVars>
      </dgm:prSet>
      <dgm:spPr/>
    </dgm:pt>
    <dgm:pt modelId="{B2015A86-4DC0-494C-8966-08E13E97213D}" type="pres">
      <dgm:prSet presAssocID="{DABF41BB-D1F2-064E-8F73-274DCA96648A}" presName="accent_5" presStyleCnt="0"/>
      <dgm:spPr/>
    </dgm:pt>
    <dgm:pt modelId="{33ED3D5F-34C8-4A4F-B9B3-52B93F9E4F9F}" type="pres">
      <dgm:prSet presAssocID="{DABF41BB-D1F2-064E-8F73-274DCA96648A}" presName="accentRepeatNode" presStyleLbl="solidFgAcc1" presStyleIdx="4" presStyleCnt="5"/>
      <dgm:spPr/>
    </dgm:pt>
  </dgm:ptLst>
  <dgm:cxnLst>
    <dgm:cxn modelId="{613F1602-3F06-6E44-8541-79E1E0721360}" srcId="{F028481C-C192-CF42-A0DD-33B68E18AC4B}" destId="{FC25BAD4-5412-D542-88D9-9EEF4490F35A}" srcOrd="1" destOrd="0" parTransId="{F176BDAC-E857-BA4B-BFB5-616039D3668C}" sibTransId="{52E274D2-09F8-7D4B-B9E9-83834B7B2C4A}"/>
    <dgm:cxn modelId="{ED474211-9473-F34F-98F2-97B931836D96}" type="presOf" srcId="{F028481C-C192-CF42-A0DD-33B68E18AC4B}" destId="{6A2B5181-2DD3-0144-AABF-BF1F4A99CC69}" srcOrd="0" destOrd="0" presId="urn:microsoft.com/office/officeart/2008/layout/VerticalCurvedList"/>
    <dgm:cxn modelId="{A4C7601B-6103-864A-B116-498B125CAFD1}" srcId="{EA625805-DBC2-6649-8E04-50F76FB143F4}" destId="{711E0AB9-8EF6-9744-AA71-744EF63EC680}" srcOrd="0" destOrd="0" parTransId="{FE32866F-72B1-8540-AF00-D7D8B7133FDD}" sibTransId="{581F11C1-5B22-0548-827E-754289B16C51}"/>
    <dgm:cxn modelId="{D0F2C927-C53B-104A-97E0-D979DFC903AB}" srcId="{F028481C-C192-CF42-A0DD-33B68E18AC4B}" destId="{DABF41BB-D1F2-064E-8F73-274DCA96648A}" srcOrd="4" destOrd="0" parTransId="{206B0F22-8DCE-C349-9423-7C12AE3E8AE3}" sibTransId="{583FFB9A-9F4F-3C40-9E47-9B1E909B9722}"/>
    <dgm:cxn modelId="{F2D4AD3A-29BD-1A40-B852-E31AF0C82BDA}" type="presOf" srcId="{EA625805-DBC2-6649-8E04-50F76FB143F4}" destId="{BF5A246B-E4CB-B24A-8671-916137BE1404}" srcOrd="0" destOrd="0" presId="urn:microsoft.com/office/officeart/2008/layout/VerticalCurvedList"/>
    <dgm:cxn modelId="{B09A1262-B4EC-7C4E-92E4-8FC6DEB2D4E2}" type="presOf" srcId="{20446EED-AA14-0F45-A004-2171B732654D}" destId="{BF5A246B-E4CB-B24A-8671-916137BE1404}" srcOrd="0" destOrd="3" presId="urn:microsoft.com/office/officeart/2008/layout/VerticalCurvedList"/>
    <dgm:cxn modelId="{9D773983-0D67-274E-87DB-C9A33E2A96E4}" srcId="{F028481C-C192-CF42-A0DD-33B68E18AC4B}" destId="{EA625805-DBC2-6649-8E04-50F76FB143F4}" srcOrd="2" destOrd="0" parTransId="{47869C16-4ED9-D241-82E8-5254AB675550}" sibTransId="{520AE7E0-CECB-5C45-850B-8EB66E26FF23}"/>
    <dgm:cxn modelId="{E7CB069F-B0DE-8E49-8EDE-5106C914DEF7}" srcId="{F028481C-C192-CF42-A0DD-33B68E18AC4B}" destId="{DE7BED0F-FE24-A149-8EBA-D056DEBD2A8A}" srcOrd="0" destOrd="0" parTransId="{B4F4A51B-56EA-A742-8F0D-9A6206204F41}" sibTransId="{2E189178-9BCE-7844-AC28-12D81F172200}"/>
    <dgm:cxn modelId="{25D72CA8-09E4-0142-A346-D141EA3D3220}" type="presOf" srcId="{711E0AB9-8EF6-9744-AA71-744EF63EC680}" destId="{BF5A246B-E4CB-B24A-8671-916137BE1404}" srcOrd="0" destOrd="1" presId="urn:microsoft.com/office/officeart/2008/layout/VerticalCurvedList"/>
    <dgm:cxn modelId="{A0E4CAAC-EB45-9A43-9E09-9A7F4B92B55B}" srcId="{F028481C-C192-CF42-A0DD-33B68E18AC4B}" destId="{F459B6C4-BE85-3249-AB9D-3B8FA0CFF5DA}" srcOrd="3" destOrd="0" parTransId="{C837D88D-060F-3843-869D-1F61914296E1}" sibTransId="{9F9DFDE8-4407-3C4E-B802-655B287EDB42}"/>
    <dgm:cxn modelId="{4F9EF1B2-5B48-3D45-B6EB-428F755E0963}" type="presOf" srcId="{DE7BED0F-FE24-A149-8EBA-D056DEBD2A8A}" destId="{F4A23B56-F780-F94C-9CE3-19A03E5F50F2}" srcOrd="0" destOrd="0" presId="urn:microsoft.com/office/officeart/2008/layout/VerticalCurvedList"/>
    <dgm:cxn modelId="{90D00CB9-3ADB-5041-8E39-903947B1296F}" type="presOf" srcId="{F459B6C4-BE85-3249-AB9D-3B8FA0CFF5DA}" destId="{763C5306-6420-3F40-B10F-BD5EE1F99468}" srcOrd="0" destOrd="0" presId="urn:microsoft.com/office/officeart/2008/layout/VerticalCurvedList"/>
    <dgm:cxn modelId="{0B56EABA-9DE1-A144-9656-5971FBC1ACD7}" srcId="{EA625805-DBC2-6649-8E04-50F76FB143F4}" destId="{59E906B2-DA8D-644F-83E0-18247EEDFCCE}" srcOrd="1" destOrd="0" parTransId="{23677BE8-FF36-C949-A453-334C74EADBAE}" sibTransId="{752FA72C-B781-1442-BAD4-D2C4605F740C}"/>
    <dgm:cxn modelId="{B22B2CD8-5F47-CB46-A0B8-267AEA4FA69A}" type="presOf" srcId="{2E189178-9BCE-7844-AC28-12D81F172200}" destId="{DD3C0072-0655-1C41-95AA-2DEF95574F28}" srcOrd="0" destOrd="0" presId="urn:microsoft.com/office/officeart/2008/layout/VerticalCurvedList"/>
    <dgm:cxn modelId="{E119B1DC-81F2-1C47-BF00-5409883F5E66}" type="presOf" srcId="{59E906B2-DA8D-644F-83E0-18247EEDFCCE}" destId="{BF5A246B-E4CB-B24A-8671-916137BE1404}" srcOrd="0" destOrd="2" presId="urn:microsoft.com/office/officeart/2008/layout/VerticalCurvedList"/>
    <dgm:cxn modelId="{3BEB65EE-EC16-8942-94E0-4234E87CEDE8}" type="presOf" srcId="{FC25BAD4-5412-D542-88D9-9EEF4490F35A}" destId="{6D53A3FD-5C2A-A04D-B9D1-1975B2BF4063}" srcOrd="0" destOrd="0" presId="urn:microsoft.com/office/officeart/2008/layout/VerticalCurvedList"/>
    <dgm:cxn modelId="{AC1A69F6-470B-2D4A-B08F-9F48CABB6A02}" type="presOf" srcId="{DABF41BB-D1F2-064E-8F73-274DCA96648A}" destId="{8FE45756-EB58-3049-8F42-E77755035AF7}" srcOrd="0" destOrd="0" presId="urn:microsoft.com/office/officeart/2008/layout/VerticalCurvedList"/>
    <dgm:cxn modelId="{A99C7FFD-92F2-924B-AF96-059A4E9BCA6B}" srcId="{EA625805-DBC2-6649-8E04-50F76FB143F4}" destId="{20446EED-AA14-0F45-A004-2171B732654D}" srcOrd="2" destOrd="0" parTransId="{43374CCE-8BA2-B441-BBF4-54A4F0726C89}" sibTransId="{ED2A69CA-6684-C744-B1E0-463311FEDE1B}"/>
    <dgm:cxn modelId="{F233C2C5-E747-AF47-97F9-5714116B69DD}" type="presParOf" srcId="{6A2B5181-2DD3-0144-AABF-BF1F4A99CC69}" destId="{147C3119-E2B1-7548-B88D-3993CF8D8356}" srcOrd="0" destOrd="0" presId="urn:microsoft.com/office/officeart/2008/layout/VerticalCurvedList"/>
    <dgm:cxn modelId="{BC80A329-1F14-2143-9F33-871880B5A069}" type="presParOf" srcId="{147C3119-E2B1-7548-B88D-3993CF8D8356}" destId="{B50E2CAA-3BF8-B04F-B0FD-457FE81D9246}" srcOrd="0" destOrd="0" presId="urn:microsoft.com/office/officeart/2008/layout/VerticalCurvedList"/>
    <dgm:cxn modelId="{DC66FA7A-0302-5849-8437-14D8CE3721BF}" type="presParOf" srcId="{B50E2CAA-3BF8-B04F-B0FD-457FE81D9246}" destId="{83D7403C-DE78-9E40-9D59-93929B8DB9AB}" srcOrd="0" destOrd="0" presId="urn:microsoft.com/office/officeart/2008/layout/VerticalCurvedList"/>
    <dgm:cxn modelId="{D8CCBA54-C684-2B40-8AA0-3B0C4992148E}" type="presParOf" srcId="{B50E2CAA-3BF8-B04F-B0FD-457FE81D9246}" destId="{DD3C0072-0655-1C41-95AA-2DEF95574F28}" srcOrd="1" destOrd="0" presId="urn:microsoft.com/office/officeart/2008/layout/VerticalCurvedList"/>
    <dgm:cxn modelId="{EF56DE10-609D-FD4B-946C-F4316E87D833}" type="presParOf" srcId="{B50E2CAA-3BF8-B04F-B0FD-457FE81D9246}" destId="{E42B1884-0795-0346-B83B-F3B8AE4342ED}" srcOrd="2" destOrd="0" presId="urn:microsoft.com/office/officeart/2008/layout/VerticalCurvedList"/>
    <dgm:cxn modelId="{1920A502-ECBF-284C-BC47-E86B1442E206}" type="presParOf" srcId="{B50E2CAA-3BF8-B04F-B0FD-457FE81D9246}" destId="{94DF4921-8218-964A-872C-89BFC17BD633}" srcOrd="3" destOrd="0" presId="urn:microsoft.com/office/officeart/2008/layout/VerticalCurvedList"/>
    <dgm:cxn modelId="{030B64BE-68CD-714F-8235-1B1A5AEF0975}" type="presParOf" srcId="{147C3119-E2B1-7548-B88D-3993CF8D8356}" destId="{F4A23B56-F780-F94C-9CE3-19A03E5F50F2}" srcOrd="1" destOrd="0" presId="urn:microsoft.com/office/officeart/2008/layout/VerticalCurvedList"/>
    <dgm:cxn modelId="{1009A37A-E85A-024D-9B1C-16E4B8F75225}" type="presParOf" srcId="{147C3119-E2B1-7548-B88D-3993CF8D8356}" destId="{07FBDE67-85D4-8746-8363-F8347A0AA5EE}" srcOrd="2" destOrd="0" presId="urn:microsoft.com/office/officeart/2008/layout/VerticalCurvedList"/>
    <dgm:cxn modelId="{01CC1BB3-C0F7-B34B-944B-2850C0E95E4C}" type="presParOf" srcId="{07FBDE67-85D4-8746-8363-F8347A0AA5EE}" destId="{D4D5438D-D18E-9D46-99D4-1E92BD58E13D}" srcOrd="0" destOrd="0" presId="urn:microsoft.com/office/officeart/2008/layout/VerticalCurvedList"/>
    <dgm:cxn modelId="{F5C25786-A9EA-5D4E-9BF9-721D4891B49D}" type="presParOf" srcId="{147C3119-E2B1-7548-B88D-3993CF8D8356}" destId="{6D53A3FD-5C2A-A04D-B9D1-1975B2BF4063}" srcOrd="3" destOrd="0" presId="urn:microsoft.com/office/officeart/2008/layout/VerticalCurvedList"/>
    <dgm:cxn modelId="{FE311115-40B8-D34E-B315-439535C76945}" type="presParOf" srcId="{147C3119-E2B1-7548-B88D-3993CF8D8356}" destId="{9F9424A2-59A4-7A40-A86B-399EDECF5BC7}" srcOrd="4" destOrd="0" presId="urn:microsoft.com/office/officeart/2008/layout/VerticalCurvedList"/>
    <dgm:cxn modelId="{DA920266-56FB-764B-84A7-F7B7DC0443F4}" type="presParOf" srcId="{9F9424A2-59A4-7A40-A86B-399EDECF5BC7}" destId="{B05D7EAC-8BFC-D246-B768-1749DE7E200A}" srcOrd="0" destOrd="0" presId="urn:microsoft.com/office/officeart/2008/layout/VerticalCurvedList"/>
    <dgm:cxn modelId="{49923806-C2DF-2046-91D9-36552F7579F3}" type="presParOf" srcId="{147C3119-E2B1-7548-B88D-3993CF8D8356}" destId="{BF5A246B-E4CB-B24A-8671-916137BE1404}" srcOrd="5" destOrd="0" presId="urn:microsoft.com/office/officeart/2008/layout/VerticalCurvedList"/>
    <dgm:cxn modelId="{E45C831E-BA1A-C247-85E2-9014D05945A8}" type="presParOf" srcId="{147C3119-E2B1-7548-B88D-3993CF8D8356}" destId="{DDBC659B-1567-A640-90C3-7D6E3974E7B1}" srcOrd="6" destOrd="0" presId="urn:microsoft.com/office/officeart/2008/layout/VerticalCurvedList"/>
    <dgm:cxn modelId="{A77A778C-CD5A-1F40-A54F-B19B49E4CBD5}" type="presParOf" srcId="{DDBC659B-1567-A640-90C3-7D6E3974E7B1}" destId="{770142A3-8BF1-B947-B439-3C30DD95461B}" srcOrd="0" destOrd="0" presId="urn:microsoft.com/office/officeart/2008/layout/VerticalCurvedList"/>
    <dgm:cxn modelId="{472115A7-7EEA-5C4C-9683-33BB5BA9D32F}" type="presParOf" srcId="{147C3119-E2B1-7548-B88D-3993CF8D8356}" destId="{763C5306-6420-3F40-B10F-BD5EE1F99468}" srcOrd="7" destOrd="0" presId="urn:microsoft.com/office/officeart/2008/layout/VerticalCurvedList"/>
    <dgm:cxn modelId="{7AD5461D-45B1-2E48-937B-F8473C464C9E}" type="presParOf" srcId="{147C3119-E2B1-7548-B88D-3993CF8D8356}" destId="{F209AF69-97C5-F647-9D18-3D8C7D5198E8}" srcOrd="8" destOrd="0" presId="urn:microsoft.com/office/officeart/2008/layout/VerticalCurvedList"/>
    <dgm:cxn modelId="{77AA21F7-25F3-0042-A9A7-7FC619EDF3AF}" type="presParOf" srcId="{F209AF69-97C5-F647-9D18-3D8C7D5198E8}" destId="{9C236C95-0D1F-4145-8273-5B6406A6499C}" srcOrd="0" destOrd="0" presId="urn:microsoft.com/office/officeart/2008/layout/VerticalCurvedList"/>
    <dgm:cxn modelId="{56CEB76C-AF63-C844-86A4-31FF4781F850}" type="presParOf" srcId="{147C3119-E2B1-7548-B88D-3993CF8D8356}" destId="{8FE45756-EB58-3049-8F42-E77755035AF7}" srcOrd="9" destOrd="0" presId="urn:microsoft.com/office/officeart/2008/layout/VerticalCurvedList"/>
    <dgm:cxn modelId="{E73A3817-0140-5244-8349-F618962EAA13}" type="presParOf" srcId="{147C3119-E2B1-7548-B88D-3993CF8D8356}" destId="{B2015A86-4DC0-494C-8966-08E13E97213D}" srcOrd="10" destOrd="0" presId="urn:microsoft.com/office/officeart/2008/layout/VerticalCurvedList"/>
    <dgm:cxn modelId="{E74B751D-1698-C64D-B03D-12D43C85A892}" type="presParOf" srcId="{B2015A86-4DC0-494C-8966-08E13E97213D}" destId="{33ED3D5F-34C8-4A4F-B9B3-52B93F9E4F9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338A2-A2E3-BE44-9E24-E057AD5E44AB}" type="doc">
      <dgm:prSet loTypeId="urn:microsoft.com/office/officeart/2008/layout/HorizontalMultiLevelHierarchy" loCatId="" qsTypeId="urn:microsoft.com/office/officeart/2005/8/quickstyle/3d2" qsCatId="3D" csTypeId="urn:microsoft.com/office/officeart/2005/8/colors/accent0_3" csCatId="mainScheme" phldr="1"/>
      <dgm:spPr/>
      <dgm:t>
        <a:bodyPr/>
        <a:lstStyle/>
        <a:p>
          <a:endParaRPr lang="en-US"/>
        </a:p>
      </dgm:t>
    </dgm:pt>
    <dgm:pt modelId="{7B153990-7729-CC46-839E-2D64B6A8DBCE}">
      <dgm:prSet phldrT="[Text]"/>
      <dgm:spPr/>
      <dgm:t>
        <a:bodyPr/>
        <a:lstStyle/>
        <a:p>
          <a:r>
            <a:rPr lang="en-US" dirty="0"/>
            <a:t>Program</a:t>
          </a:r>
        </a:p>
      </dgm:t>
    </dgm:pt>
    <dgm:pt modelId="{F914AE88-9ED4-844B-A1F8-3C6128D92382}" type="parTrans" cxnId="{EFE5DDE1-13EE-2C4C-83C8-19B7D9426DAF}">
      <dgm:prSet/>
      <dgm:spPr/>
      <dgm:t>
        <a:bodyPr/>
        <a:lstStyle/>
        <a:p>
          <a:endParaRPr lang="en-US"/>
        </a:p>
      </dgm:t>
    </dgm:pt>
    <dgm:pt modelId="{6320DE14-BBE7-A34E-8A59-9A3689A235F2}" type="sibTrans" cxnId="{EFE5DDE1-13EE-2C4C-83C8-19B7D9426DAF}">
      <dgm:prSet/>
      <dgm:spPr/>
      <dgm:t>
        <a:bodyPr/>
        <a:lstStyle/>
        <a:p>
          <a:endParaRPr lang="en-US"/>
        </a:p>
      </dgm:t>
    </dgm:pt>
    <dgm:pt modelId="{38F91EFB-00E7-8D44-8B2C-BCC5E3F37FD7}">
      <dgm:prSet phldrT="[Text]" custT="1"/>
      <dgm:spPr/>
      <dgm:t>
        <a:bodyPr/>
        <a:lstStyle/>
        <a:p>
          <a:r>
            <a:rPr lang="en-US" sz="2400" dirty="0"/>
            <a:t>National, uniform in structure &amp; function, accurate, facile, nonpunitive, integrated into facilities QA program</a:t>
          </a:r>
        </a:p>
      </dgm:t>
    </dgm:pt>
    <dgm:pt modelId="{9AAE838F-131F-7443-B8EE-BF7DCCAEFD83}" type="parTrans" cxnId="{A35AAFB0-C911-F942-B801-FD11B8A86F9F}">
      <dgm:prSet/>
      <dgm:spPr/>
      <dgm:t>
        <a:bodyPr/>
        <a:lstStyle/>
        <a:p>
          <a:endParaRPr lang="en-US"/>
        </a:p>
      </dgm:t>
    </dgm:pt>
    <dgm:pt modelId="{1693A153-F15B-864C-89EF-1FA533BBCB5C}" type="sibTrans" cxnId="{A35AAFB0-C911-F942-B801-FD11B8A86F9F}">
      <dgm:prSet/>
      <dgm:spPr/>
      <dgm:t>
        <a:bodyPr/>
        <a:lstStyle/>
        <a:p>
          <a:endParaRPr lang="en-US"/>
        </a:p>
      </dgm:t>
    </dgm:pt>
    <dgm:pt modelId="{EF7D8B1C-EC97-E94A-8C0F-52986FFC266E}">
      <dgm:prSet phldrT="[Text]" custT="1"/>
      <dgm:spPr/>
      <dgm:t>
        <a:bodyPr/>
        <a:lstStyle/>
        <a:p>
          <a:r>
            <a:rPr lang="en-US" sz="2400" dirty="0"/>
            <a:t>When a new imaging study interpreted with an older study for comparison → assess accuracy of interpretation of the older study</a:t>
          </a:r>
        </a:p>
      </dgm:t>
    </dgm:pt>
    <dgm:pt modelId="{601AF325-6261-E542-A346-7ED6A1A6E9FD}" type="parTrans" cxnId="{69803E07-DD78-724F-9E39-21848F011637}">
      <dgm:prSet/>
      <dgm:spPr/>
      <dgm:t>
        <a:bodyPr/>
        <a:lstStyle/>
        <a:p>
          <a:endParaRPr lang="en-US"/>
        </a:p>
      </dgm:t>
    </dgm:pt>
    <dgm:pt modelId="{2C61F4E9-B05B-C04C-8E41-100D16CCEEF5}" type="sibTrans" cxnId="{69803E07-DD78-724F-9E39-21848F011637}">
      <dgm:prSet/>
      <dgm:spPr/>
      <dgm:t>
        <a:bodyPr/>
        <a:lstStyle/>
        <a:p>
          <a:endParaRPr lang="en-US"/>
        </a:p>
      </dgm:t>
    </dgm:pt>
    <dgm:pt modelId="{0A96EBA7-FF6F-2144-8C77-52FD5C6D1BFC}">
      <dgm:prSet phldrT="[Text]" custT="1"/>
      <dgm:spPr/>
      <dgm:t>
        <a:bodyPr/>
        <a:lstStyle/>
        <a:p>
          <a:r>
            <a:rPr lang="en-US" sz="2400" dirty="0"/>
            <a:t>Tabulate data to yield imaging modality, location, and radiologist specific error rates</a:t>
          </a:r>
        </a:p>
      </dgm:t>
    </dgm:pt>
    <dgm:pt modelId="{FB7E3987-6C44-7C40-8283-5EE3110D72A1}" type="parTrans" cxnId="{F38197E7-1BAA-8044-BA95-F3B7189400C7}">
      <dgm:prSet/>
      <dgm:spPr/>
      <dgm:t>
        <a:bodyPr/>
        <a:lstStyle/>
        <a:p>
          <a:endParaRPr lang="en-US"/>
        </a:p>
      </dgm:t>
    </dgm:pt>
    <dgm:pt modelId="{D948D652-DDBC-3145-817E-78B2AA52E961}" type="sibTrans" cxnId="{F38197E7-1BAA-8044-BA95-F3B7189400C7}">
      <dgm:prSet/>
      <dgm:spPr/>
      <dgm:t>
        <a:bodyPr/>
        <a:lstStyle/>
        <a:p>
          <a:endParaRPr lang="en-US"/>
        </a:p>
      </dgm:t>
    </dgm:pt>
    <dgm:pt modelId="{5074313B-81DD-2745-9C18-E75719FB665A}" type="pres">
      <dgm:prSet presAssocID="{583338A2-A2E3-BE44-9E24-E057AD5E44AB}" presName="Name0" presStyleCnt="0">
        <dgm:presLayoutVars>
          <dgm:chPref val="1"/>
          <dgm:dir/>
          <dgm:animOne val="branch"/>
          <dgm:animLvl val="lvl"/>
          <dgm:resizeHandles val="exact"/>
        </dgm:presLayoutVars>
      </dgm:prSet>
      <dgm:spPr/>
    </dgm:pt>
    <dgm:pt modelId="{D843DA3C-12EC-BD4E-904D-7845BDA950F6}" type="pres">
      <dgm:prSet presAssocID="{7B153990-7729-CC46-839E-2D64B6A8DBCE}" presName="root1" presStyleCnt="0"/>
      <dgm:spPr/>
    </dgm:pt>
    <dgm:pt modelId="{D791C98B-3859-FE44-87DA-62DE5B052D03}" type="pres">
      <dgm:prSet presAssocID="{7B153990-7729-CC46-839E-2D64B6A8DBCE}" presName="LevelOneTextNode" presStyleLbl="node0" presStyleIdx="0" presStyleCnt="1">
        <dgm:presLayoutVars>
          <dgm:chPref val="3"/>
        </dgm:presLayoutVars>
      </dgm:prSet>
      <dgm:spPr/>
    </dgm:pt>
    <dgm:pt modelId="{EAC00735-ED69-464E-AC7D-27C7F5382913}" type="pres">
      <dgm:prSet presAssocID="{7B153990-7729-CC46-839E-2D64B6A8DBCE}" presName="level2hierChild" presStyleCnt="0"/>
      <dgm:spPr/>
    </dgm:pt>
    <dgm:pt modelId="{7026D078-86B0-B04D-8CC3-5B3E4B612145}" type="pres">
      <dgm:prSet presAssocID="{9AAE838F-131F-7443-B8EE-BF7DCCAEFD83}" presName="conn2-1" presStyleLbl="parChTrans1D2" presStyleIdx="0" presStyleCnt="3"/>
      <dgm:spPr/>
    </dgm:pt>
    <dgm:pt modelId="{545F019B-2CB7-EA48-A849-5E3DA9E06201}" type="pres">
      <dgm:prSet presAssocID="{9AAE838F-131F-7443-B8EE-BF7DCCAEFD83}" presName="connTx" presStyleLbl="parChTrans1D2" presStyleIdx="0" presStyleCnt="3"/>
      <dgm:spPr/>
    </dgm:pt>
    <dgm:pt modelId="{FC8A99C7-ED19-C54D-8360-B22C5AD85FB0}" type="pres">
      <dgm:prSet presAssocID="{38F91EFB-00E7-8D44-8B2C-BCC5E3F37FD7}" presName="root2" presStyleCnt="0"/>
      <dgm:spPr/>
    </dgm:pt>
    <dgm:pt modelId="{A6B9F221-EB42-8841-9662-1E398A5CD097}" type="pres">
      <dgm:prSet presAssocID="{38F91EFB-00E7-8D44-8B2C-BCC5E3F37FD7}" presName="LevelTwoTextNode" presStyleLbl="node2" presStyleIdx="0" presStyleCnt="3" custScaleX="254104" custScaleY="136207">
        <dgm:presLayoutVars>
          <dgm:chPref val="3"/>
        </dgm:presLayoutVars>
      </dgm:prSet>
      <dgm:spPr/>
    </dgm:pt>
    <dgm:pt modelId="{20874E23-222C-A846-BB43-63CDE4703EDF}" type="pres">
      <dgm:prSet presAssocID="{38F91EFB-00E7-8D44-8B2C-BCC5E3F37FD7}" presName="level3hierChild" presStyleCnt="0"/>
      <dgm:spPr/>
    </dgm:pt>
    <dgm:pt modelId="{52D630F6-FACA-354B-8A59-708464C89492}" type="pres">
      <dgm:prSet presAssocID="{601AF325-6261-E542-A346-7ED6A1A6E9FD}" presName="conn2-1" presStyleLbl="parChTrans1D2" presStyleIdx="1" presStyleCnt="3"/>
      <dgm:spPr/>
    </dgm:pt>
    <dgm:pt modelId="{8A1DC84E-E195-D248-A536-2738F1A8186D}" type="pres">
      <dgm:prSet presAssocID="{601AF325-6261-E542-A346-7ED6A1A6E9FD}" presName="connTx" presStyleLbl="parChTrans1D2" presStyleIdx="1" presStyleCnt="3"/>
      <dgm:spPr/>
    </dgm:pt>
    <dgm:pt modelId="{B345D428-5B18-084F-BD51-D3387C633602}" type="pres">
      <dgm:prSet presAssocID="{EF7D8B1C-EC97-E94A-8C0F-52986FFC266E}" presName="root2" presStyleCnt="0"/>
      <dgm:spPr/>
    </dgm:pt>
    <dgm:pt modelId="{4BED695B-2300-0747-91DD-7CCDBD4D432E}" type="pres">
      <dgm:prSet presAssocID="{EF7D8B1C-EC97-E94A-8C0F-52986FFC266E}" presName="LevelTwoTextNode" presStyleLbl="node2" presStyleIdx="1" presStyleCnt="3" custScaleX="254104" custScaleY="136207">
        <dgm:presLayoutVars>
          <dgm:chPref val="3"/>
        </dgm:presLayoutVars>
      </dgm:prSet>
      <dgm:spPr/>
    </dgm:pt>
    <dgm:pt modelId="{F67B1F87-5C73-E841-90F3-A002D6002D01}" type="pres">
      <dgm:prSet presAssocID="{EF7D8B1C-EC97-E94A-8C0F-52986FFC266E}" presName="level3hierChild" presStyleCnt="0"/>
      <dgm:spPr/>
    </dgm:pt>
    <dgm:pt modelId="{FCE43726-F6E3-ED4E-BDAB-4F9FC133EDF1}" type="pres">
      <dgm:prSet presAssocID="{FB7E3987-6C44-7C40-8283-5EE3110D72A1}" presName="conn2-1" presStyleLbl="parChTrans1D2" presStyleIdx="2" presStyleCnt="3"/>
      <dgm:spPr/>
    </dgm:pt>
    <dgm:pt modelId="{4B43C4AB-551C-CF46-A7E9-28B49346E0F2}" type="pres">
      <dgm:prSet presAssocID="{FB7E3987-6C44-7C40-8283-5EE3110D72A1}" presName="connTx" presStyleLbl="parChTrans1D2" presStyleIdx="2" presStyleCnt="3"/>
      <dgm:spPr/>
    </dgm:pt>
    <dgm:pt modelId="{9D69BE32-93DB-724D-A42E-06064C1BE9F9}" type="pres">
      <dgm:prSet presAssocID="{0A96EBA7-FF6F-2144-8C77-52FD5C6D1BFC}" presName="root2" presStyleCnt="0"/>
      <dgm:spPr/>
    </dgm:pt>
    <dgm:pt modelId="{1E493753-E35D-BA4B-B5A7-7CB5ED171BD1}" type="pres">
      <dgm:prSet presAssocID="{0A96EBA7-FF6F-2144-8C77-52FD5C6D1BFC}" presName="LevelTwoTextNode" presStyleLbl="node2" presStyleIdx="2" presStyleCnt="3" custScaleX="254104" custScaleY="136207">
        <dgm:presLayoutVars>
          <dgm:chPref val="3"/>
        </dgm:presLayoutVars>
      </dgm:prSet>
      <dgm:spPr/>
    </dgm:pt>
    <dgm:pt modelId="{A925692D-7866-9D45-AD51-C4524118712D}" type="pres">
      <dgm:prSet presAssocID="{0A96EBA7-FF6F-2144-8C77-52FD5C6D1BFC}" presName="level3hierChild" presStyleCnt="0"/>
      <dgm:spPr/>
    </dgm:pt>
  </dgm:ptLst>
  <dgm:cxnLst>
    <dgm:cxn modelId="{69803E07-DD78-724F-9E39-21848F011637}" srcId="{7B153990-7729-CC46-839E-2D64B6A8DBCE}" destId="{EF7D8B1C-EC97-E94A-8C0F-52986FFC266E}" srcOrd="1" destOrd="0" parTransId="{601AF325-6261-E542-A346-7ED6A1A6E9FD}" sibTransId="{2C61F4E9-B05B-C04C-8E41-100D16CCEEF5}"/>
    <dgm:cxn modelId="{A808ED2E-4DB7-1440-9B40-F48FD8BB5FD1}" type="presOf" srcId="{38F91EFB-00E7-8D44-8B2C-BCC5E3F37FD7}" destId="{A6B9F221-EB42-8841-9662-1E398A5CD097}" srcOrd="0" destOrd="0" presId="urn:microsoft.com/office/officeart/2008/layout/HorizontalMultiLevelHierarchy"/>
    <dgm:cxn modelId="{50462133-1AD4-6A4E-B14C-0D2C920E0A17}" type="presOf" srcId="{601AF325-6261-E542-A346-7ED6A1A6E9FD}" destId="{52D630F6-FACA-354B-8A59-708464C89492}" srcOrd="0" destOrd="0" presId="urn:microsoft.com/office/officeart/2008/layout/HorizontalMultiLevelHierarchy"/>
    <dgm:cxn modelId="{EBCFDA34-23A8-5044-BCA2-0EFD9D4A8419}" type="presOf" srcId="{583338A2-A2E3-BE44-9E24-E057AD5E44AB}" destId="{5074313B-81DD-2745-9C18-E75719FB665A}" srcOrd="0" destOrd="0" presId="urn:microsoft.com/office/officeart/2008/layout/HorizontalMultiLevelHierarchy"/>
    <dgm:cxn modelId="{AD877835-11E5-294B-B8D5-4F01939489B8}" type="presOf" srcId="{601AF325-6261-E542-A346-7ED6A1A6E9FD}" destId="{8A1DC84E-E195-D248-A536-2738F1A8186D}" srcOrd="1" destOrd="0" presId="urn:microsoft.com/office/officeart/2008/layout/HorizontalMultiLevelHierarchy"/>
    <dgm:cxn modelId="{B0A59039-9881-D14E-8AEE-FA91E1E2DD60}" type="presOf" srcId="{9AAE838F-131F-7443-B8EE-BF7DCCAEFD83}" destId="{7026D078-86B0-B04D-8CC3-5B3E4B612145}" srcOrd="0" destOrd="0" presId="urn:microsoft.com/office/officeart/2008/layout/HorizontalMultiLevelHierarchy"/>
    <dgm:cxn modelId="{8FDE053B-A13A-2F4A-B7D9-1128BD5DA7EF}" type="presOf" srcId="{7B153990-7729-CC46-839E-2D64B6A8DBCE}" destId="{D791C98B-3859-FE44-87DA-62DE5B052D03}" srcOrd="0" destOrd="0" presId="urn:microsoft.com/office/officeart/2008/layout/HorizontalMultiLevelHierarchy"/>
    <dgm:cxn modelId="{D8420469-714A-AC4B-BF88-3B05D2E39CEF}" type="presOf" srcId="{EF7D8B1C-EC97-E94A-8C0F-52986FFC266E}" destId="{4BED695B-2300-0747-91DD-7CCDBD4D432E}" srcOrd="0" destOrd="0" presId="urn:microsoft.com/office/officeart/2008/layout/HorizontalMultiLevelHierarchy"/>
    <dgm:cxn modelId="{A56ADC86-EA3D-654F-B676-87207D4D8AB8}" type="presOf" srcId="{9AAE838F-131F-7443-B8EE-BF7DCCAEFD83}" destId="{545F019B-2CB7-EA48-A849-5E3DA9E06201}" srcOrd="1" destOrd="0" presId="urn:microsoft.com/office/officeart/2008/layout/HorizontalMultiLevelHierarchy"/>
    <dgm:cxn modelId="{2692018C-9C22-4642-AACE-A38419FCCC35}" type="presOf" srcId="{FB7E3987-6C44-7C40-8283-5EE3110D72A1}" destId="{FCE43726-F6E3-ED4E-BDAB-4F9FC133EDF1}" srcOrd="0" destOrd="0" presId="urn:microsoft.com/office/officeart/2008/layout/HorizontalMultiLevelHierarchy"/>
    <dgm:cxn modelId="{A35AAFB0-C911-F942-B801-FD11B8A86F9F}" srcId="{7B153990-7729-CC46-839E-2D64B6A8DBCE}" destId="{38F91EFB-00E7-8D44-8B2C-BCC5E3F37FD7}" srcOrd="0" destOrd="0" parTransId="{9AAE838F-131F-7443-B8EE-BF7DCCAEFD83}" sibTransId="{1693A153-F15B-864C-89EF-1FA533BBCB5C}"/>
    <dgm:cxn modelId="{6DBF6EE1-D3CB-3249-AE47-CD149FB90122}" type="presOf" srcId="{0A96EBA7-FF6F-2144-8C77-52FD5C6D1BFC}" destId="{1E493753-E35D-BA4B-B5A7-7CB5ED171BD1}" srcOrd="0" destOrd="0" presId="urn:microsoft.com/office/officeart/2008/layout/HorizontalMultiLevelHierarchy"/>
    <dgm:cxn modelId="{EFE5DDE1-13EE-2C4C-83C8-19B7D9426DAF}" srcId="{583338A2-A2E3-BE44-9E24-E057AD5E44AB}" destId="{7B153990-7729-CC46-839E-2D64B6A8DBCE}" srcOrd="0" destOrd="0" parTransId="{F914AE88-9ED4-844B-A1F8-3C6128D92382}" sibTransId="{6320DE14-BBE7-A34E-8A59-9A3689A235F2}"/>
    <dgm:cxn modelId="{F38197E7-1BAA-8044-BA95-F3B7189400C7}" srcId="{7B153990-7729-CC46-839E-2D64B6A8DBCE}" destId="{0A96EBA7-FF6F-2144-8C77-52FD5C6D1BFC}" srcOrd="2" destOrd="0" parTransId="{FB7E3987-6C44-7C40-8283-5EE3110D72A1}" sibTransId="{D948D652-DDBC-3145-817E-78B2AA52E961}"/>
    <dgm:cxn modelId="{B008A7FA-64A8-BB42-8AE1-FC0BC5B5984F}" type="presOf" srcId="{FB7E3987-6C44-7C40-8283-5EE3110D72A1}" destId="{4B43C4AB-551C-CF46-A7E9-28B49346E0F2}" srcOrd="1" destOrd="0" presId="urn:microsoft.com/office/officeart/2008/layout/HorizontalMultiLevelHierarchy"/>
    <dgm:cxn modelId="{1C07BBD0-21F9-8E4B-B56D-8FBAB4B80D19}" type="presParOf" srcId="{5074313B-81DD-2745-9C18-E75719FB665A}" destId="{D843DA3C-12EC-BD4E-904D-7845BDA950F6}" srcOrd="0" destOrd="0" presId="urn:microsoft.com/office/officeart/2008/layout/HorizontalMultiLevelHierarchy"/>
    <dgm:cxn modelId="{583224AF-9E38-A34E-9644-4F310DD8C094}" type="presParOf" srcId="{D843DA3C-12EC-BD4E-904D-7845BDA950F6}" destId="{D791C98B-3859-FE44-87DA-62DE5B052D03}" srcOrd="0" destOrd="0" presId="urn:microsoft.com/office/officeart/2008/layout/HorizontalMultiLevelHierarchy"/>
    <dgm:cxn modelId="{1DE58407-F506-7A4D-9385-CEF1CAA83294}" type="presParOf" srcId="{D843DA3C-12EC-BD4E-904D-7845BDA950F6}" destId="{EAC00735-ED69-464E-AC7D-27C7F5382913}" srcOrd="1" destOrd="0" presId="urn:microsoft.com/office/officeart/2008/layout/HorizontalMultiLevelHierarchy"/>
    <dgm:cxn modelId="{8D0FE63C-C681-C24F-BDB1-6E480D086090}" type="presParOf" srcId="{EAC00735-ED69-464E-AC7D-27C7F5382913}" destId="{7026D078-86B0-B04D-8CC3-5B3E4B612145}" srcOrd="0" destOrd="0" presId="urn:microsoft.com/office/officeart/2008/layout/HorizontalMultiLevelHierarchy"/>
    <dgm:cxn modelId="{BD56E06C-047A-7144-8DEE-C8A5EA2D59B5}" type="presParOf" srcId="{7026D078-86B0-B04D-8CC3-5B3E4B612145}" destId="{545F019B-2CB7-EA48-A849-5E3DA9E06201}" srcOrd="0" destOrd="0" presId="urn:microsoft.com/office/officeart/2008/layout/HorizontalMultiLevelHierarchy"/>
    <dgm:cxn modelId="{B9C95E1E-7C6A-D849-AEE7-009ACB818D49}" type="presParOf" srcId="{EAC00735-ED69-464E-AC7D-27C7F5382913}" destId="{FC8A99C7-ED19-C54D-8360-B22C5AD85FB0}" srcOrd="1" destOrd="0" presId="urn:microsoft.com/office/officeart/2008/layout/HorizontalMultiLevelHierarchy"/>
    <dgm:cxn modelId="{5C89375F-E2FD-0940-A02F-BE49887805A5}" type="presParOf" srcId="{FC8A99C7-ED19-C54D-8360-B22C5AD85FB0}" destId="{A6B9F221-EB42-8841-9662-1E398A5CD097}" srcOrd="0" destOrd="0" presId="urn:microsoft.com/office/officeart/2008/layout/HorizontalMultiLevelHierarchy"/>
    <dgm:cxn modelId="{6ACE6F58-2F3A-A844-93A2-13D0912EEAED}" type="presParOf" srcId="{FC8A99C7-ED19-C54D-8360-B22C5AD85FB0}" destId="{20874E23-222C-A846-BB43-63CDE4703EDF}" srcOrd="1" destOrd="0" presId="urn:microsoft.com/office/officeart/2008/layout/HorizontalMultiLevelHierarchy"/>
    <dgm:cxn modelId="{16E41FE4-E7BF-F441-BEF3-034F66354B69}" type="presParOf" srcId="{EAC00735-ED69-464E-AC7D-27C7F5382913}" destId="{52D630F6-FACA-354B-8A59-708464C89492}" srcOrd="2" destOrd="0" presId="urn:microsoft.com/office/officeart/2008/layout/HorizontalMultiLevelHierarchy"/>
    <dgm:cxn modelId="{16D7C908-1899-824B-A302-FEA33BCF4D1A}" type="presParOf" srcId="{52D630F6-FACA-354B-8A59-708464C89492}" destId="{8A1DC84E-E195-D248-A536-2738F1A8186D}" srcOrd="0" destOrd="0" presId="urn:microsoft.com/office/officeart/2008/layout/HorizontalMultiLevelHierarchy"/>
    <dgm:cxn modelId="{6DBDF52E-9F0F-C94D-9905-EEDB8D5711A4}" type="presParOf" srcId="{EAC00735-ED69-464E-AC7D-27C7F5382913}" destId="{B345D428-5B18-084F-BD51-D3387C633602}" srcOrd="3" destOrd="0" presId="urn:microsoft.com/office/officeart/2008/layout/HorizontalMultiLevelHierarchy"/>
    <dgm:cxn modelId="{06A73572-02FF-D446-8B1D-E65F23248663}" type="presParOf" srcId="{B345D428-5B18-084F-BD51-D3387C633602}" destId="{4BED695B-2300-0747-91DD-7CCDBD4D432E}" srcOrd="0" destOrd="0" presId="urn:microsoft.com/office/officeart/2008/layout/HorizontalMultiLevelHierarchy"/>
    <dgm:cxn modelId="{7DFE1BD3-FF04-0544-B9EF-D2C49C3948B9}" type="presParOf" srcId="{B345D428-5B18-084F-BD51-D3387C633602}" destId="{F67B1F87-5C73-E841-90F3-A002D6002D01}" srcOrd="1" destOrd="0" presId="urn:microsoft.com/office/officeart/2008/layout/HorizontalMultiLevelHierarchy"/>
    <dgm:cxn modelId="{762B9799-B340-E54C-9F6D-093B7B228AD7}" type="presParOf" srcId="{EAC00735-ED69-464E-AC7D-27C7F5382913}" destId="{FCE43726-F6E3-ED4E-BDAB-4F9FC133EDF1}" srcOrd="4" destOrd="0" presId="urn:microsoft.com/office/officeart/2008/layout/HorizontalMultiLevelHierarchy"/>
    <dgm:cxn modelId="{1B284E62-C159-0F43-8E31-A7D5787A2597}" type="presParOf" srcId="{FCE43726-F6E3-ED4E-BDAB-4F9FC133EDF1}" destId="{4B43C4AB-551C-CF46-A7E9-28B49346E0F2}" srcOrd="0" destOrd="0" presId="urn:microsoft.com/office/officeart/2008/layout/HorizontalMultiLevelHierarchy"/>
    <dgm:cxn modelId="{D49E6CBC-5259-AD47-9E25-A336BD598F6B}" type="presParOf" srcId="{EAC00735-ED69-464E-AC7D-27C7F5382913}" destId="{9D69BE32-93DB-724D-A42E-06064C1BE9F9}" srcOrd="5" destOrd="0" presId="urn:microsoft.com/office/officeart/2008/layout/HorizontalMultiLevelHierarchy"/>
    <dgm:cxn modelId="{326E6E19-1440-AC4D-A55B-E5BB133A9EA9}" type="presParOf" srcId="{9D69BE32-93DB-724D-A42E-06064C1BE9F9}" destId="{1E493753-E35D-BA4B-B5A7-7CB5ED171BD1}" srcOrd="0" destOrd="0" presId="urn:microsoft.com/office/officeart/2008/layout/HorizontalMultiLevelHierarchy"/>
    <dgm:cxn modelId="{F571862E-24D8-0F46-A3BF-EDFEE5605EB7}" type="presParOf" srcId="{9D69BE32-93DB-724D-A42E-06064C1BE9F9}" destId="{A925692D-7866-9D45-AD51-C4524118712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DED320-FD0A-754D-BB3E-39D9C10BFB05}" type="doc">
      <dgm:prSet loTypeId="urn:microsoft.com/office/officeart/2005/8/layout/list1" loCatId="" qsTypeId="urn:microsoft.com/office/officeart/2005/8/quickstyle/simple1" qsCatId="simple" csTypeId="urn:microsoft.com/office/officeart/2005/8/colors/colorful4" csCatId="colorful" phldr="1"/>
      <dgm:spPr/>
      <dgm:t>
        <a:bodyPr/>
        <a:lstStyle/>
        <a:p>
          <a:endParaRPr lang="en-US"/>
        </a:p>
      </dgm:t>
    </dgm:pt>
    <dgm:pt modelId="{F4664C18-1BC3-5B4F-9B7A-C0FE6455C282}">
      <dgm:prSet phldrT="[Text]" custT="1"/>
      <dgm:spPr>
        <a:xfrm>
          <a:off x="585216" y="171421"/>
          <a:ext cx="8229564" cy="384049"/>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2000" dirty="0">
              <a:solidFill>
                <a:sysClr val="windowText" lastClr="000000"/>
              </a:solidFill>
              <a:latin typeface="Calibri" panose="020F0502020204030204"/>
              <a:ea typeface="+mn-ea"/>
              <a:cs typeface="+mn-cs"/>
            </a:rPr>
            <a:t>Lack of agreement in meaning of “peer review”</a:t>
          </a:r>
        </a:p>
      </dgm:t>
    </dgm:pt>
    <dgm:pt modelId="{63E57445-A049-764A-8711-13F456F6EA6D}" type="parTrans" cxnId="{9F64FAA8-287E-8F43-A233-EBF3EF6C5C54}">
      <dgm:prSet/>
      <dgm:spPr/>
      <dgm:t>
        <a:bodyPr/>
        <a:lstStyle/>
        <a:p>
          <a:endParaRPr lang="en-US" sz="2000">
            <a:solidFill>
              <a:schemeClr val="tx1"/>
            </a:solidFill>
          </a:endParaRPr>
        </a:p>
      </dgm:t>
    </dgm:pt>
    <dgm:pt modelId="{6829B4A9-0292-BB49-B55A-0397595606F9}" type="sibTrans" cxnId="{9F64FAA8-287E-8F43-A233-EBF3EF6C5C54}">
      <dgm:prSet/>
      <dgm:spPr/>
      <dgm:t>
        <a:bodyPr/>
        <a:lstStyle/>
        <a:p>
          <a:endParaRPr lang="en-US" sz="2000">
            <a:solidFill>
              <a:schemeClr val="tx1"/>
            </a:solidFill>
          </a:endParaRPr>
        </a:p>
      </dgm:t>
    </dgm:pt>
    <dgm:pt modelId="{AF0F957E-3BAC-A74E-8B86-4ADC7ABCC715}">
      <dgm:prSet phldrT="[Text]" custT="1"/>
      <dgm:spPr>
        <a:xfrm>
          <a:off x="585216" y="713870"/>
          <a:ext cx="8229564" cy="384049"/>
        </a:xfrm>
        <a:prstGeom prst="roundRect">
          <a:avLst/>
        </a:prstGeom>
        <a:solidFill>
          <a:srgbClr val="FFC000">
            <a:hueOff val="1225111"/>
            <a:satOff val="-5097"/>
            <a:lumOff val="120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2000" dirty="0">
              <a:solidFill>
                <a:sysClr val="windowText" lastClr="000000"/>
              </a:solidFill>
              <a:latin typeface="Calibri" panose="020F0502020204030204"/>
              <a:ea typeface="+mn-ea"/>
              <a:cs typeface="+mn-cs"/>
            </a:rPr>
            <a:t>Tension,</a:t>
          </a:r>
          <a:r>
            <a:rPr lang="en-US" sz="2000" baseline="0" dirty="0">
              <a:solidFill>
                <a:sysClr val="windowText" lastClr="000000"/>
              </a:solidFill>
              <a:latin typeface="Calibri" panose="020F0502020204030204"/>
              <a:ea typeface="+mn-ea"/>
              <a:cs typeface="+mn-cs"/>
            </a:rPr>
            <a:t> distrust, bias</a:t>
          </a:r>
          <a:endParaRPr lang="en-US" sz="2000" dirty="0">
            <a:solidFill>
              <a:sysClr val="windowText" lastClr="000000"/>
            </a:solidFill>
            <a:latin typeface="Calibri" panose="020F0502020204030204"/>
            <a:ea typeface="+mn-ea"/>
            <a:cs typeface="+mn-cs"/>
          </a:endParaRPr>
        </a:p>
      </dgm:t>
    </dgm:pt>
    <dgm:pt modelId="{6F21FFBA-313A-5045-BA40-8E63A9E353CF}" type="parTrans" cxnId="{FEF75424-800E-5B46-BE74-1964C54B741A}">
      <dgm:prSet/>
      <dgm:spPr/>
      <dgm:t>
        <a:bodyPr/>
        <a:lstStyle/>
        <a:p>
          <a:endParaRPr lang="en-US" sz="2000">
            <a:solidFill>
              <a:schemeClr val="tx1"/>
            </a:solidFill>
          </a:endParaRPr>
        </a:p>
      </dgm:t>
    </dgm:pt>
    <dgm:pt modelId="{A014FA1D-5386-634A-8FBE-248DA2272130}" type="sibTrans" cxnId="{FEF75424-800E-5B46-BE74-1964C54B741A}">
      <dgm:prSet/>
      <dgm:spPr/>
      <dgm:t>
        <a:bodyPr/>
        <a:lstStyle/>
        <a:p>
          <a:endParaRPr lang="en-US" sz="2000">
            <a:solidFill>
              <a:schemeClr val="tx1"/>
            </a:solidFill>
          </a:endParaRPr>
        </a:p>
      </dgm:t>
    </dgm:pt>
    <dgm:pt modelId="{60AE3B1A-15BE-6445-A677-D6EFD73C6938}">
      <dgm:prSet phldrT="[Text]" custT="1"/>
      <dgm:spPr>
        <a:xfrm>
          <a:off x="585216" y="1256320"/>
          <a:ext cx="8229564" cy="384049"/>
        </a:xfrm>
        <a:prstGeom prst="roundRect">
          <a:avLst/>
        </a:prstGeom>
        <a:solidFill>
          <a:srgbClr val="FFC000">
            <a:hueOff val="2450223"/>
            <a:satOff val="-10194"/>
            <a:lumOff val="240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2000" dirty="0">
              <a:solidFill>
                <a:sysClr val="windowText" lastClr="000000"/>
              </a:solidFill>
              <a:latin typeface="Calibri" panose="020F0502020204030204"/>
              <a:ea typeface="+mn-ea"/>
              <a:cs typeface="+mn-cs"/>
            </a:rPr>
            <a:t>Underreporting</a:t>
          </a:r>
          <a:r>
            <a:rPr lang="en-US" sz="2000" baseline="0" dirty="0">
              <a:solidFill>
                <a:sysClr val="windowText" lastClr="000000"/>
              </a:solidFill>
              <a:latin typeface="Calibri" panose="020F0502020204030204"/>
              <a:ea typeface="+mn-ea"/>
              <a:cs typeface="+mn-cs"/>
            </a:rPr>
            <a:t> of errors</a:t>
          </a:r>
          <a:endParaRPr lang="en-US" sz="2000" dirty="0">
            <a:solidFill>
              <a:sysClr val="windowText" lastClr="000000"/>
            </a:solidFill>
            <a:latin typeface="Calibri" panose="020F0502020204030204"/>
            <a:ea typeface="+mn-ea"/>
            <a:cs typeface="+mn-cs"/>
          </a:endParaRPr>
        </a:p>
      </dgm:t>
    </dgm:pt>
    <dgm:pt modelId="{CFFD9249-4006-FF4E-8854-368F4686E6D4}" type="parTrans" cxnId="{88FCD9C9-EF7F-604A-9502-CCB8D61698F2}">
      <dgm:prSet/>
      <dgm:spPr/>
      <dgm:t>
        <a:bodyPr/>
        <a:lstStyle/>
        <a:p>
          <a:endParaRPr lang="en-US" sz="2000">
            <a:solidFill>
              <a:schemeClr val="tx1"/>
            </a:solidFill>
          </a:endParaRPr>
        </a:p>
      </dgm:t>
    </dgm:pt>
    <dgm:pt modelId="{7C5E35A0-B189-E14E-9D95-D0F699055F28}" type="sibTrans" cxnId="{88FCD9C9-EF7F-604A-9502-CCB8D61698F2}">
      <dgm:prSet/>
      <dgm:spPr/>
      <dgm:t>
        <a:bodyPr/>
        <a:lstStyle/>
        <a:p>
          <a:endParaRPr lang="en-US" sz="2000">
            <a:solidFill>
              <a:schemeClr val="tx1"/>
            </a:solidFill>
          </a:endParaRPr>
        </a:p>
      </dgm:t>
    </dgm:pt>
    <dgm:pt modelId="{741F9937-A41B-6E48-B931-B03AF168F76E}">
      <dgm:prSet phldrT="[Text]" custT="1"/>
      <dgm:spPr>
        <a:xfrm>
          <a:off x="585216" y="1798769"/>
          <a:ext cx="8229564" cy="384049"/>
        </a:xfrm>
        <a:prstGeom prst="roundRect">
          <a:avLst/>
        </a:prstGeom>
        <a:solidFill>
          <a:srgbClr val="FFC000">
            <a:hueOff val="3675334"/>
            <a:satOff val="-15291"/>
            <a:lumOff val="360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dirty="0">
              <a:solidFill>
                <a:sysClr val="windowText" lastClr="000000"/>
              </a:solidFill>
              <a:latin typeface="Calibri" panose="020F0502020204030204"/>
              <a:ea typeface="+mn-ea"/>
              <a:cs typeface="+mn-cs"/>
            </a:rPr>
            <a:t>Not</a:t>
          </a:r>
          <a:r>
            <a:rPr lang="en-US" sz="2000" baseline="0" dirty="0">
              <a:solidFill>
                <a:sysClr val="windowText" lastClr="000000"/>
              </a:solidFill>
              <a:latin typeface="Calibri" panose="020F0502020204030204"/>
              <a:ea typeface="+mn-ea"/>
              <a:cs typeface="+mn-cs"/>
            </a:rPr>
            <a:t> easily actionable</a:t>
          </a:r>
          <a:endParaRPr lang="en-US" sz="2000" dirty="0">
            <a:solidFill>
              <a:sysClr val="windowText" lastClr="000000"/>
            </a:solidFill>
            <a:latin typeface="Calibri" panose="020F0502020204030204"/>
            <a:ea typeface="+mn-ea"/>
            <a:cs typeface="+mn-cs"/>
          </a:endParaRPr>
        </a:p>
      </dgm:t>
    </dgm:pt>
    <dgm:pt modelId="{DBB49BA4-1634-0F4E-AE74-0FCE6BED94BC}" type="parTrans" cxnId="{E2A02AA9-F9EC-454D-90DD-C1CBDA7AEEE8}">
      <dgm:prSet/>
      <dgm:spPr/>
      <dgm:t>
        <a:bodyPr/>
        <a:lstStyle/>
        <a:p>
          <a:endParaRPr lang="en-US" sz="2000"/>
        </a:p>
      </dgm:t>
    </dgm:pt>
    <dgm:pt modelId="{8F351601-B8BC-954C-B651-8BF07A495BB8}" type="sibTrans" cxnId="{E2A02AA9-F9EC-454D-90DD-C1CBDA7AEEE8}">
      <dgm:prSet/>
      <dgm:spPr/>
      <dgm:t>
        <a:bodyPr/>
        <a:lstStyle/>
        <a:p>
          <a:endParaRPr lang="en-US" sz="2000"/>
        </a:p>
      </dgm:t>
    </dgm:pt>
    <dgm:pt modelId="{C0ED98EA-9F56-5542-BB57-DAD8D3C6C717}">
      <dgm:prSet custT="1"/>
      <dgm:spPr>
        <a:xfrm>
          <a:off x="585216" y="2341218"/>
          <a:ext cx="8229564" cy="384049"/>
        </a:xfrm>
        <a:prstGeom prst="roundRect">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2000" dirty="0">
              <a:solidFill>
                <a:sysClr val="windowText" lastClr="000000"/>
              </a:solidFill>
              <a:latin typeface="Calibri" panose="020F0502020204030204"/>
              <a:ea typeface="+mn-ea"/>
              <a:cs typeface="+mn-cs"/>
            </a:rPr>
            <a:t>No</a:t>
          </a:r>
          <a:r>
            <a:rPr lang="en-US" sz="2000" baseline="0" dirty="0">
              <a:solidFill>
                <a:sysClr val="windowText" lastClr="000000"/>
              </a:solidFill>
              <a:latin typeface="Calibri" panose="020F0502020204030204"/>
              <a:ea typeface="+mn-ea"/>
              <a:cs typeface="+mn-cs"/>
            </a:rPr>
            <a:t> meaningful effect on organizational performance or practice improvement</a:t>
          </a:r>
          <a:endParaRPr lang="en-US" sz="2000" dirty="0">
            <a:solidFill>
              <a:sysClr val="windowText" lastClr="000000"/>
            </a:solidFill>
            <a:latin typeface="Calibri" panose="020F0502020204030204"/>
            <a:ea typeface="+mn-ea"/>
            <a:cs typeface="+mn-cs"/>
          </a:endParaRPr>
        </a:p>
      </dgm:t>
    </dgm:pt>
    <dgm:pt modelId="{508B507B-F71E-D149-9AAD-C1134D1A2425}" type="parTrans" cxnId="{54AE1084-8C1A-C347-9340-E4FADEA4B240}">
      <dgm:prSet/>
      <dgm:spPr/>
      <dgm:t>
        <a:bodyPr/>
        <a:lstStyle/>
        <a:p>
          <a:endParaRPr lang="en-US" sz="2000"/>
        </a:p>
      </dgm:t>
    </dgm:pt>
    <dgm:pt modelId="{7E418EFB-86DF-7F44-8C2E-2F6BD8F3048E}" type="sibTrans" cxnId="{54AE1084-8C1A-C347-9340-E4FADEA4B240}">
      <dgm:prSet/>
      <dgm:spPr/>
      <dgm:t>
        <a:bodyPr/>
        <a:lstStyle/>
        <a:p>
          <a:endParaRPr lang="en-US" sz="2000"/>
        </a:p>
      </dgm:t>
    </dgm:pt>
    <dgm:pt modelId="{514F68E4-7670-B741-ABF5-F44CDDD2945D}">
      <dgm:prSet custT="1"/>
      <dgm:spPr>
        <a:xfrm>
          <a:off x="585216" y="2883668"/>
          <a:ext cx="8229564" cy="384049"/>
        </a:xfrm>
        <a:prstGeom prst="roundRect">
          <a:avLst/>
        </a:prstGeom>
        <a:solidFill>
          <a:srgbClr val="FFC000">
            <a:hueOff val="6125556"/>
            <a:satOff val="-25486"/>
            <a:lumOff val="600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2000" dirty="0">
              <a:solidFill>
                <a:sysClr val="windowText" lastClr="000000"/>
              </a:solidFill>
              <a:latin typeface="Calibri" panose="020F0502020204030204"/>
              <a:ea typeface="+mn-ea"/>
              <a:cs typeface="+mn-cs"/>
            </a:rPr>
            <a:t>Focus on scoring peers as opposed to improving patient care</a:t>
          </a:r>
        </a:p>
      </dgm:t>
    </dgm:pt>
    <dgm:pt modelId="{607E7539-4322-F246-866B-A52018A02A57}" type="parTrans" cxnId="{24BED388-60A2-2F4C-ACFE-1AB09817D092}">
      <dgm:prSet/>
      <dgm:spPr/>
      <dgm:t>
        <a:bodyPr/>
        <a:lstStyle/>
        <a:p>
          <a:endParaRPr lang="en-US" sz="2000"/>
        </a:p>
      </dgm:t>
    </dgm:pt>
    <dgm:pt modelId="{55A73D97-B282-E447-B859-62D556AD7451}" type="sibTrans" cxnId="{24BED388-60A2-2F4C-ACFE-1AB09817D092}">
      <dgm:prSet/>
      <dgm:spPr/>
      <dgm:t>
        <a:bodyPr/>
        <a:lstStyle/>
        <a:p>
          <a:endParaRPr lang="en-US" sz="2000"/>
        </a:p>
      </dgm:t>
    </dgm:pt>
    <dgm:pt modelId="{E8652FFD-FCCD-4644-B3B7-85C77A5B8626}" type="pres">
      <dgm:prSet presAssocID="{BDDED320-FD0A-754D-BB3E-39D9C10BFB05}" presName="linear" presStyleCnt="0">
        <dgm:presLayoutVars>
          <dgm:dir/>
          <dgm:animLvl val="lvl"/>
          <dgm:resizeHandles val="exact"/>
        </dgm:presLayoutVars>
      </dgm:prSet>
      <dgm:spPr/>
    </dgm:pt>
    <dgm:pt modelId="{CC6226EC-7FD0-474B-ADC3-FFDB7752FD56}" type="pres">
      <dgm:prSet presAssocID="{F4664C18-1BC3-5B4F-9B7A-C0FE6455C282}" presName="parentLin" presStyleCnt="0"/>
      <dgm:spPr/>
    </dgm:pt>
    <dgm:pt modelId="{264E05C6-478C-C848-A430-547712CB8017}" type="pres">
      <dgm:prSet presAssocID="{F4664C18-1BC3-5B4F-9B7A-C0FE6455C282}" presName="parentLeftMargin" presStyleLbl="node1" presStyleIdx="0" presStyleCnt="6"/>
      <dgm:spPr/>
    </dgm:pt>
    <dgm:pt modelId="{D1ABCF4F-4129-EC4A-AA8A-6D9A43DC45E2}" type="pres">
      <dgm:prSet presAssocID="{F4664C18-1BC3-5B4F-9B7A-C0FE6455C282}" presName="parentText" presStyleLbl="node1" presStyleIdx="0" presStyleCnt="6" custScaleX="160707" custScaleY="172087">
        <dgm:presLayoutVars>
          <dgm:chMax val="0"/>
          <dgm:bulletEnabled val="1"/>
        </dgm:presLayoutVars>
      </dgm:prSet>
      <dgm:spPr/>
    </dgm:pt>
    <dgm:pt modelId="{BD9CF883-831F-494B-98DB-E87D02520363}" type="pres">
      <dgm:prSet presAssocID="{F4664C18-1BC3-5B4F-9B7A-C0FE6455C282}" presName="negativeSpace" presStyleCnt="0"/>
      <dgm:spPr/>
    </dgm:pt>
    <dgm:pt modelId="{7AE81C33-29FD-2D48-82C0-9964CD716F70}" type="pres">
      <dgm:prSet presAssocID="{F4664C18-1BC3-5B4F-9B7A-C0FE6455C282}" presName="childText" presStyleLbl="conFgAcc1" presStyleIdx="0" presStyleCnt="6">
        <dgm:presLayoutVars>
          <dgm:bulletEnabled val="1"/>
        </dgm:presLayoutVars>
      </dgm:prSet>
      <dgm:spPr>
        <a:xfrm>
          <a:off x="0" y="407870"/>
          <a:ext cx="11704320" cy="2520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61122C77-EF92-EC4F-8DE8-77C856520549}" type="pres">
      <dgm:prSet presAssocID="{6829B4A9-0292-BB49-B55A-0397595606F9}" presName="spaceBetweenRectangles" presStyleCnt="0"/>
      <dgm:spPr/>
    </dgm:pt>
    <dgm:pt modelId="{FE9BE738-F809-1140-B854-773D4C2E717A}" type="pres">
      <dgm:prSet presAssocID="{AF0F957E-3BAC-A74E-8B86-4ADC7ABCC715}" presName="parentLin" presStyleCnt="0"/>
      <dgm:spPr/>
    </dgm:pt>
    <dgm:pt modelId="{4A68A201-61D7-F04F-9E1D-44762F508115}" type="pres">
      <dgm:prSet presAssocID="{AF0F957E-3BAC-A74E-8B86-4ADC7ABCC715}" presName="parentLeftMargin" presStyleLbl="node1" presStyleIdx="0" presStyleCnt="6"/>
      <dgm:spPr/>
    </dgm:pt>
    <dgm:pt modelId="{CAFE4E86-B7FF-274D-A833-CF7D9AD48AC0}" type="pres">
      <dgm:prSet presAssocID="{AF0F957E-3BAC-A74E-8B86-4ADC7ABCC715}" presName="parentText" presStyleLbl="node1" presStyleIdx="1" presStyleCnt="6" custScaleX="148308" custScaleY="172087">
        <dgm:presLayoutVars>
          <dgm:chMax val="0"/>
          <dgm:bulletEnabled val="1"/>
        </dgm:presLayoutVars>
      </dgm:prSet>
      <dgm:spPr/>
    </dgm:pt>
    <dgm:pt modelId="{8AC29184-50F7-7C41-975F-DF0B9029DD08}" type="pres">
      <dgm:prSet presAssocID="{AF0F957E-3BAC-A74E-8B86-4ADC7ABCC715}" presName="negativeSpace" presStyleCnt="0"/>
      <dgm:spPr/>
    </dgm:pt>
    <dgm:pt modelId="{44E98DC9-C5F3-7443-B4EA-948F6ECBF4BB}" type="pres">
      <dgm:prSet presAssocID="{AF0F957E-3BAC-A74E-8B86-4ADC7ABCC715}" presName="childText" presStyleLbl="conFgAcc1" presStyleIdx="1" presStyleCnt="6">
        <dgm:presLayoutVars>
          <dgm:bulletEnabled val="1"/>
        </dgm:presLayoutVars>
      </dgm:prSet>
      <dgm:spPr>
        <a:xfrm>
          <a:off x="0" y="950320"/>
          <a:ext cx="11704320" cy="252000"/>
        </a:xfrm>
        <a:prstGeom prst="rect">
          <a:avLst/>
        </a:prstGeom>
        <a:solidFill>
          <a:sysClr val="window" lastClr="FFFFFF">
            <a:alpha val="90000"/>
            <a:hueOff val="0"/>
            <a:satOff val="0"/>
            <a:lumOff val="0"/>
            <a:alphaOff val="0"/>
          </a:sysClr>
        </a:solidFill>
        <a:ln w="12700" cap="flat" cmpd="sng" algn="ctr">
          <a:solidFill>
            <a:srgbClr val="FFC000">
              <a:hueOff val="1225111"/>
              <a:satOff val="-5097"/>
              <a:lumOff val="1201"/>
              <a:alphaOff val="0"/>
            </a:srgbClr>
          </a:solidFill>
          <a:prstDash val="solid"/>
          <a:miter lim="800000"/>
        </a:ln>
        <a:effectLst/>
      </dgm:spPr>
    </dgm:pt>
    <dgm:pt modelId="{7B3D2127-452E-314A-BF2A-11607C882026}" type="pres">
      <dgm:prSet presAssocID="{A014FA1D-5386-634A-8FBE-248DA2272130}" presName="spaceBetweenRectangles" presStyleCnt="0"/>
      <dgm:spPr/>
    </dgm:pt>
    <dgm:pt modelId="{2C24157B-9748-1E4D-9BB6-9B82181315AA}" type="pres">
      <dgm:prSet presAssocID="{60AE3B1A-15BE-6445-A677-D6EFD73C6938}" presName="parentLin" presStyleCnt="0"/>
      <dgm:spPr/>
    </dgm:pt>
    <dgm:pt modelId="{264501D2-4163-0D4F-850C-314BA1E8CF91}" type="pres">
      <dgm:prSet presAssocID="{60AE3B1A-15BE-6445-A677-D6EFD73C6938}" presName="parentLeftMargin" presStyleLbl="node1" presStyleIdx="1" presStyleCnt="6"/>
      <dgm:spPr/>
    </dgm:pt>
    <dgm:pt modelId="{DB536F9D-E253-0E48-B0C7-2E4E4AD577D5}" type="pres">
      <dgm:prSet presAssocID="{60AE3B1A-15BE-6445-A677-D6EFD73C6938}" presName="parentText" presStyleLbl="node1" presStyleIdx="2" presStyleCnt="6" custScaleX="148308" custScaleY="172087">
        <dgm:presLayoutVars>
          <dgm:chMax val="0"/>
          <dgm:bulletEnabled val="1"/>
        </dgm:presLayoutVars>
      </dgm:prSet>
      <dgm:spPr/>
    </dgm:pt>
    <dgm:pt modelId="{1AE37216-6698-C54B-A40D-E7C5D3647E7D}" type="pres">
      <dgm:prSet presAssocID="{60AE3B1A-15BE-6445-A677-D6EFD73C6938}" presName="negativeSpace" presStyleCnt="0"/>
      <dgm:spPr/>
    </dgm:pt>
    <dgm:pt modelId="{06EDBDFF-988C-0543-8969-5E34A80329D2}" type="pres">
      <dgm:prSet presAssocID="{60AE3B1A-15BE-6445-A677-D6EFD73C6938}" presName="childText" presStyleLbl="conFgAcc1" presStyleIdx="2" presStyleCnt="6">
        <dgm:presLayoutVars>
          <dgm:bulletEnabled val="1"/>
        </dgm:presLayoutVars>
      </dgm:prSet>
      <dgm:spPr>
        <a:xfrm>
          <a:off x="0" y="1492769"/>
          <a:ext cx="11704320" cy="252000"/>
        </a:xfrm>
        <a:prstGeom prst="rect">
          <a:avLst/>
        </a:prstGeom>
        <a:solidFill>
          <a:sysClr val="window" lastClr="FFFFFF">
            <a:alpha val="90000"/>
            <a:hueOff val="0"/>
            <a:satOff val="0"/>
            <a:lumOff val="0"/>
            <a:alphaOff val="0"/>
          </a:sysClr>
        </a:solidFill>
        <a:ln w="12700" cap="flat" cmpd="sng" algn="ctr">
          <a:solidFill>
            <a:srgbClr val="FFC000">
              <a:hueOff val="2450223"/>
              <a:satOff val="-10194"/>
              <a:lumOff val="2402"/>
              <a:alphaOff val="0"/>
            </a:srgbClr>
          </a:solidFill>
          <a:prstDash val="solid"/>
          <a:miter lim="800000"/>
        </a:ln>
        <a:effectLst/>
      </dgm:spPr>
    </dgm:pt>
    <dgm:pt modelId="{A57195AA-D184-AC48-B824-3C277A304674}" type="pres">
      <dgm:prSet presAssocID="{7C5E35A0-B189-E14E-9D95-D0F699055F28}" presName="spaceBetweenRectangles" presStyleCnt="0"/>
      <dgm:spPr/>
    </dgm:pt>
    <dgm:pt modelId="{A6A6F8FF-B2DC-304B-9393-2E1BEE1AE2B7}" type="pres">
      <dgm:prSet presAssocID="{741F9937-A41B-6E48-B931-B03AF168F76E}" presName="parentLin" presStyleCnt="0"/>
      <dgm:spPr/>
    </dgm:pt>
    <dgm:pt modelId="{4D31338F-300F-DB4F-AA7E-9756284B801E}" type="pres">
      <dgm:prSet presAssocID="{741F9937-A41B-6E48-B931-B03AF168F76E}" presName="parentLeftMargin" presStyleLbl="node1" presStyleIdx="2" presStyleCnt="6"/>
      <dgm:spPr/>
    </dgm:pt>
    <dgm:pt modelId="{65BE547B-12BC-244C-9E85-83DB1B2E5FD0}" type="pres">
      <dgm:prSet presAssocID="{741F9937-A41B-6E48-B931-B03AF168F76E}" presName="parentText" presStyleLbl="node1" presStyleIdx="3" presStyleCnt="6" custScaleX="148308" custScaleY="172087">
        <dgm:presLayoutVars>
          <dgm:chMax val="0"/>
          <dgm:bulletEnabled val="1"/>
        </dgm:presLayoutVars>
      </dgm:prSet>
      <dgm:spPr/>
    </dgm:pt>
    <dgm:pt modelId="{4671626E-7EC2-514D-96EB-4017FD291DE5}" type="pres">
      <dgm:prSet presAssocID="{741F9937-A41B-6E48-B931-B03AF168F76E}" presName="negativeSpace" presStyleCnt="0"/>
      <dgm:spPr/>
    </dgm:pt>
    <dgm:pt modelId="{308B4352-189E-584A-97FC-71B30E9C848E}" type="pres">
      <dgm:prSet presAssocID="{741F9937-A41B-6E48-B931-B03AF168F76E}" presName="childText" presStyleLbl="conFgAcc1" presStyleIdx="3" presStyleCnt="6">
        <dgm:presLayoutVars>
          <dgm:bulletEnabled val="1"/>
        </dgm:presLayoutVars>
      </dgm:prSet>
      <dgm:spPr>
        <a:xfrm>
          <a:off x="0" y="2035218"/>
          <a:ext cx="11704320" cy="252000"/>
        </a:xfrm>
        <a:prstGeom prst="rect">
          <a:avLst/>
        </a:prstGeom>
        <a:solidFill>
          <a:sysClr val="window" lastClr="FFFFFF">
            <a:alpha val="90000"/>
            <a:hueOff val="0"/>
            <a:satOff val="0"/>
            <a:lumOff val="0"/>
            <a:alphaOff val="0"/>
          </a:sysClr>
        </a:solidFill>
        <a:ln w="12700" cap="flat" cmpd="sng" algn="ctr">
          <a:solidFill>
            <a:srgbClr val="FFC000">
              <a:hueOff val="3675334"/>
              <a:satOff val="-15291"/>
              <a:lumOff val="3603"/>
              <a:alphaOff val="0"/>
            </a:srgbClr>
          </a:solidFill>
          <a:prstDash val="solid"/>
          <a:miter lim="800000"/>
        </a:ln>
        <a:effectLst/>
      </dgm:spPr>
    </dgm:pt>
    <dgm:pt modelId="{FB29C75E-216F-814C-9840-013D95A8638C}" type="pres">
      <dgm:prSet presAssocID="{8F351601-B8BC-954C-B651-8BF07A495BB8}" presName="spaceBetweenRectangles" presStyleCnt="0"/>
      <dgm:spPr/>
    </dgm:pt>
    <dgm:pt modelId="{3C2ED4C5-8D36-1147-A632-0D2D512E3AF1}" type="pres">
      <dgm:prSet presAssocID="{C0ED98EA-9F56-5542-BB57-DAD8D3C6C717}" presName="parentLin" presStyleCnt="0"/>
      <dgm:spPr/>
    </dgm:pt>
    <dgm:pt modelId="{CBB4FC33-8044-3340-A712-C6AEC24FC832}" type="pres">
      <dgm:prSet presAssocID="{C0ED98EA-9F56-5542-BB57-DAD8D3C6C717}" presName="parentLeftMargin" presStyleLbl="node1" presStyleIdx="3" presStyleCnt="6"/>
      <dgm:spPr/>
    </dgm:pt>
    <dgm:pt modelId="{71E78E4C-2218-5B4A-A7A3-6065BD9BA627}" type="pres">
      <dgm:prSet presAssocID="{C0ED98EA-9F56-5542-BB57-DAD8D3C6C717}" presName="parentText" presStyleLbl="node1" presStyleIdx="4" presStyleCnt="6" custScaleX="148308" custScaleY="172087">
        <dgm:presLayoutVars>
          <dgm:chMax val="0"/>
          <dgm:bulletEnabled val="1"/>
        </dgm:presLayoutVars>
      </dgm:prSet>
      <dgm:spPr/>
    </dgm:pt>
    <dgm:pt modelId="{1111F623-C4D8-EA4D-97B9-A0D29EA29986}" type="pres">
      <dgm:prSet presAssocID="{C0ED98EA-9F56-5542-BB57-DAD8D3C6C717}" presName="negativeSpace" presStyleCnt="0"/>
      <dgm:spPr/>
    </dgm:pt>
    <dgm:pt modelId="{0A6BC8A5-79F6-1744-9E47-0C4267DC8635}" type="pres">
      <dgm:prSet presAssocID="{C0ED98EA-9F56-5542-BB57-DAD8D3C6C717}" presName="childText" presStyleLbl="conFgAcc1" presStyleIdx="4" presStyleCnt="6">
        <dgm:presLayoutVars>
          <dgm:bulletEnabled val="1"/>
        </dgm:presLayoutVars>
      </dgm:prSet>
      <dgm:spPr>
        <a:xfrm>
          <a:off x="0" y="2577668"/>
          <a:ext cx="11704320" cy="252000"/>
        </a:xfrm>
        <a:prstGeom prst="rect">
          <a:avLst/>
        </a:prstGeom>
        <a:solidFill>
          <a:sysClr val="window" lastClr="FFFFFF">
            <a:alpha val="90000"/>
            <a:hueOff val="0"/>
            <a:satOff val="0"/>
            <a:lumOff val="0"/>
            <a:alphaOff val="0"/>
          </a:sysClr>
        </a:solidFill>
        <a:ln w="12700" cap="flat" cmpd="sng" algn="ctr">
          <a:solidFill>
            <a:srgbClr val="FFC000">
              <a:hueOff val="4900445"/>
              <a:satOff val="-20388"/>
              <a:lumOff val="4804"/>
              <a:alphaOff val="0"/>
            </a:srgbClr>
          </a:solidFill>
          <a:prstDash val="solid"/>
          <a:miter lim="800000"/>
        </a:ln>
        <a:effectLst/>
      </dgm:spPr>
    </dgm:pt>
    <dgm:pt modelId="{B533E9EF-A0C8-654C-91F9-77D6A9991F74}" type="pres">
      <dgm:prSet presAssocID="{7E418EFB-86DF-7F44-8C2E-2F6BD8F3048E}" presName="spaceBetweenRectangles" presStyleCnt="0"/>
      <dgm:spPr/>
    </dgm:pt>
    <dgm:pt modelId="{B62E10D2-071C-504C-82EB-3F1D34EE3DF5}" type="pres">
      <dgm:prSet presAssocID="{514F68E4-7670-B741-ABF5-F44CDDD2945D}" presName="parentLin" presStyleCnt="0"/>
      <dgm:spPr/>
    </dgm:pt>
    <dgm:pt modelId="{CCF85CAA-8B6B-B342-93B6-7087BF88075E}" type="pres">
      <dgm:prSet presAssocID="{514F68E4-7670-B741-ABF5-F44CDDD2945D}" presName="parentLeftMargin" presStyleLbl="node1" presStyleIdx="4" presStyleCnt="6"/>
      <dgm:spPr/>
    </dgm:pt>
    <dgm:pt modelId="{DD454FCD-0A8F-4C49-BB07-729457697D49}" type="pres">
      <dgm:prSet presAssocID="{514F68E4-7670-B741-ABF5-F44CDDD2945D}" presName="parentText" presStyleLbl="node1" presStyleIdx="5" presStyleCnt="6" custScaleX="148308" custScaleY="172087">
        <dgm:presLayoutVars>
          <dgm:chMax val="0"/>
          <dgm:bulletEnabled val="1"/>
        </dgm:presLayoutVars>
      </dgm:prSet>
      <dgm:spPr/>
    </dgm:pt>
    <dgm:pt modelId="{B0A3D689-0D34-1943-8D9B-86205142A1B2}" type="pres">
      <dgm:prSet presAssocID="{514F68E4-7670-B741-ABF5-F44CDDD2945D}" presName="negativeSpace" presStyleCnt="0"/>
      <dgm:spPr/>
    </dgm:pt>
    <dgm:pt modelId="{67738282-30FE-B040-8A9A-59D295E71061}" type="pres">
      <dgm:prSet presAssocID="{514F68E4-7670-B741-ABF5-F44CDDD2945D}" presName="childText" presStyleLbl="conFgAcc1" presStyleIdx="5" presStyleCnt="6">
        <dgm:presLayoutVars>
          <dgm:bulletEnabled val="1"/>
        </dgm:presLayoutVars>
      </dgm:prSet>
      <dgm:spPr>
        <a:xfrm>
          <a:off x="0" y="3120117"/>
          <a:ext cx="11704320" cy="252000"/>
        </a:xfrm>
        <a:prstGeom prst="rect">
          <a:avLst/>
        </a:prstGeom>
        <a:solidFill>
          <a:sysClr val="window" lastClr="FFFFFF">
            <a:alpha val="90000"/>
            <a:hueOff val="0"/>
            <a:satOff val="0"/>
            <a:lumOff val="0"/>
            <a:alphaOff val="0"/>
          </a:sysClr>
        </a:solidFill>
        <a:ln w="12700" cap="flat" cmpd="sng" algn="ctr">
          <a:solidFill>
            <a:srgbClr val="FFC000">
              <a:hueOff val="6125556"/>
              <a:satOff val="-25486"/>
              <a:lumOff val="6005"/>
              <a:alphaOff val="0"/>
            </a:srgbClr>
          </a:solidFill>
          <a:prstDash val="solid"/>
          <a:miter lim="800000"/>
        </a:ln>
        <a:effectLst/>
      </dgm:spPr>
    </dgm:pt>
  </dgm:ptLst>
  <dgm:cxnLst>
    <dgm:cxn modelId="{3CDF4B07-676A-3241-B154-AD6AB732F83D}" type="presOf" srcId="{514F68E4-7670-B741-ABF5-F44CDDD2945D}" destId="{DD454FCD-0A8F-4C49-BB07-729457697D49}" srcOrd="1" destOrd="0" presId="urn:microsoft.com/office/officeart/2005/8/layout/list1"/>
    <dgm:cxn modelId="{FEF75424-800E-5B46-BE74-1964C54B741A}" srcId="{BDDED320-FD0A-754D-BB3E-39D9C10BFB05}" destId="{AF0F957E-3BAC-A74E-8B86-4ADC7ABCC715}" srcOrd="1" destOrd="0" parTransId="{6F21FFBA-313A-5045-BA40-8E63A9E353CF}" sibTransId="{A014FA1D-5386-634A-8FBE-248DA2272130}"/>
    <dgm:cxn modelId="{D36CAE2B-CD72-0245-B21F-EA1D5F86EBAA}" type="presOf" srcId="{741F9937-A41B-6E48-B931-B03AF168F76E}" destId="{65BE547B-12BC-244C-9E85-83DB1B2E5FD0}" srcOrd="1" destOrd="0" presId="urn:microsoft.com/office/officeart/2005/8/layout/list1"/>
    <dgm:cxn modelId="{441BED32-7BBB-B141-8E8D-59C1C1E5BD16}" type="presOf" srcId="{741F9937-A41B-6E48-B931-B03AF168F76E}" destId="{4D31338F-300F-DB4F-AA7E-9756284B801E}" srcOrd="0" destOrd="0" presId="urn:microsoft.com/office/officeart/2005/8/layout/list1"/>
    <dgm:cxn modelId="{B6DA635E-C34C-FE46-BB76-FD28988256C6}" type="presOf" srcId="{AF0F957E-3BAC-A74E-8B86-4ADC7ABCC715}" destId="{CAFE4E86-B7FF-274D-A833-CF7D9AD48AC0}" srcOrd="1" destOrd="0" presId="urn:microsoft.com/office/officeart/2005/8/layout/list1"/>
    <dgm:cxn modelId="{E918507A-902C-704D-AB3A-46365C38B4BD}" type="presOf" srcId="{514F68E4-7670-B741-ABF5-F44CDDD2945D}" destId="{CCF85CAA-8B6B-B342-93B6-7087BF88075E}" srcOrd="0" destOrd="0" presId="urn:microsoft.com/office/officeart/2005/8/layout/list1"/>
    <dgm:cxn modelId="{5CCB9883-AE44-2A41-8B64-526EC2EFC31C}" type="presOf" srcId="{C0ED98EA-9F56-5542-BB57-DAD8D3C6C717}" destId="{71E78E4C-2218-5B4A-A7A3-6065BD9BA627}" srcOrd="1" destOrd="0" presId="urn:microsoft.com/office/officeart/2005/8/layout/list1"/>
    <dgm:cxn modelId="{54AE1084-8C1A-C347-9340-E4FADEA4B240}" srcId="{BDDED320-FD0A-754D-BB3E-39D9C10BFB05}" destId="{C0ED98EA-9F56-5542-BB57-DAD8D3C6C717}" srcOrd="4" destOrd="0" parTransId="{508B507B-F71E-D149-9AAD-C1134D1A2425}" sibTransId="{7E418EFB-86DF-7F44-8C2E-2F6BD8F3048E}"/>
    <dgm:cxn modelId="{24BED388-60A2-2F4C-ACFE-1AB09817D092}" srcId="{BDDED320-FD0A-754D-BB3E-39D9C10BFB05}" destId="{514F68E4-7670-B741-ABF5-F44CDDD2945D}" srcOrd="5" destOrd="0" parTransId="{607E7539-4322-F246-866B-A52018A02A57}" sibTransId="{55A73D97-B282-E447-B859-62D556AD7451}"/>
    <dgm:cxn modelId="{01FD508C-5339-EE46-9C0A-6F144876FE1D}" type="presOf" srcId="{F4664C18-1BC3-5B4F-9B7A-C0FE6455C282}" destId="{D1ABCF4F-4129-EC4A-AA8A-6D9A43DC45E2}" srcOrd="1" destOrd="0" presId="urn:microsoft.com/office/officeart/2005/8/layout/list1"/>
    <dgm:cxn modelId="{9F64FAA8-287E-8F43-A233-EBF3EF6C5C54}" srcId="{BDDED320-FD0A-754D-BB3E-39D9C10BFB05}" destId="{F4664C18-1BC3-5B4F-9B7A-C0FE6455C282}" srcOrd="0" destOrd="0" parTransId="{63E57445-A049-764A-8711-13F456F6EA6D}" sibTransId="{6829B4A9-0292-BB49-B55A-0397595606F9}"/>
    <dgm:cxn modelId="{E2A02AA9-F9EC-454D-90DD-C1CBDA7AEEE8}" srcId="{BDDED320-FD0A-754D-BB3E-39D9C10BFB05}" destId="{741F9937-A41B-6E48-B931-B03AF168F76E}" srcOrd="3" destOrd="0" parTransId="{DBB49BA4-1634-0F4E-AE74-0FCE6BED94BC}" sibTransId="{8F351601-B8BC-954C-B651-8BF07A495BB8}"/>
    <dgm:cxn modelId="{5BC09CB4-B510-9A4A-84A5-CEF70AF0EAA7}" type="presOf" srcId="{BDDED320-FD0A-754D-BB3E-39D9C10BFB05}" destId="{E8652FFD-FCCD-4644-B3B7-85C77A5B8626}" srcOrd="0" destOrd="0" presId="urn:microsoft.com/office/officeart/2005/8/layout/list1"/>
    <dgm:cxn modelId="{DD1881C8-C652-FD42-B545-34470ACBE566}" type="presOf" srcId="{AF0F957E-3BAC-A74E-8B86-4ADC7ABCC715}" destId="{4A68A201-61D7-F04F-9E1D-44762F508115}" srcOrd="0" destOrd="0" presId="urn:microsoft.com/office/officeart/2005/8/layout/list1"/>
    <dgm:cxn modelId="{88FCD9C9-EF7F-604A-9502-CCB8D61698F2}" srcId="{BDDED320-FD0A-754D-BB3E-39D9C10BFB05}" destId="{60AE3B1A-15BE-6445-A677-D6EFD73C6938}" srcOrd="2" destOrd="0" parTransId="{CFFD9249-4006-FF4E-8854-368F4686E6D4}" sibTransId="{7C5E35A0-B189-E14E-9D95-D0F699055F28}"/>
    <dgm:cxn modelId="{A93677D4-3986-3F43-AFE7-49E0E68B7E14}" type="presOf" srcId="{C0ED98EA-9F56-5542-BB57-DAD8D3C6C717}" destId="{CBB4FC33-8044-3340-A712-C6AEC24FC832}" srcOrd="0" destOrd="0" presId="urn:microsoft.com/office/officeart/2005/8/layout/list1"/>
    <dgm:cxn modelId="{F73738D7-78BA-4D4A-AEBD-80CBF0615BA3}" type="presOf" srcId="{60AE3B1A-15BE-6445-A677-D6EFD73C6938}" destId="{DB536F9D-E253-0E48-B0C7-2E4E4AD577D5}" srcOrd="1" destOrd="0" presId="urn:microsoft.com/office/officeart/2005/8/layout/list1"/>
    <dgm:cxn modelId="{5C6383DD-ED88-B04C-BB6F-E075FFEEF99A}" type="presOf" srcId="{F4664C18-1BC3-5B4F-9B7A-C0FE6455C282}" destId="{264E05C6-478C-C848-A430-547712CB8017}" srcOrd="0" destOrd="0" presId="urn:microsoft.com/office/officeart/2005/8/layout/list1"/>
    <dgm:cxn modelId="{182D9EEB-9993-9448-9468-581A6F96E31C}" type="presOf" srcId="{60AE3B1A-15BE-6445-A677-D6EFD73C6938}" destId="{264501D2-4163-0D4F-850C-314BA1E8CF91}" srcOrd="0" destOrd="0" presId="urn:microsoft.com/office/officeart/2005/8/layout/list1"/>
    <dgm:cxn modelId="{B02AE2E9-D724-824A-9B16-A4E1B858B00C}" type="presParOf" srcId="{E8652FFD-FCCD-4644-B3B7-85C77A5B8626}" destId="{CC6226EC-7FD0-474B-ADC3-FFDB7752FD56}" srcOrd="0" destOrd="0" presId="urn:microsoft.com/office/officeart/2005/8/layout/list1"/>
    <dgm:cxn modelId="{42ED5D30-F577-2345-8E15-134181687BD2}" type="presParOf" srcId="{CC6226EC-7FD0-474B-ADC3-FFDB7752FD56}" destId="{264E05C6-478C-C848-A430-547712CB8017}" srcOrd="0" destOrd="0" presId="urn:microsoft.com/office/officeart/2005/8/layout/list1"/>
    <dgm:cxn modelId="{C882EFDB-450A-0749-B576-45A0B8682B5D}" type="presParOf" srcId="{CC6226EC-7FD0-474B-ADC3-FFDB7752FD56}" destId="{D1ABCF4F-4129-EC4A-AA8A-6D9A43DC45E2}" srcOrd="1" destOrd="0" presId="urn:microsoft.com/office/officeart/2005/8/layout/list1"/>
    <dgm:cxn modelId="{9A5336F5-E4E1-C24D-8738-CEC0F0BD2AF1}" type="presParOf" srcId="{E8652FFD-FCCD-4644-B3B7-85C77A5B8626}" destId="{BD9CF883-831F-494B-98DB-E87D02520363}" srcOrd="1" destOrd="0" presId="urn:microsoft.com/office/officeart/2005/8/layout/list1"/>
    <dgm:cxn modelId="{66508A77-B62A-3A49-82AA-F0ED069E76A1}" type="presParOf" srcId="{E8652FFD-FCCD-4644-B3B7-85C77A5B8626}" destId="{7AE81C33-29FD-2D48-82C0-9964CD716F70}" srcOrd="2" destOrd="0" presId="urn:microsoft.com/office/officeart/2005/8/layout/list1"/>
    <dgm:cxn modelId="{FCBDFB5F-C558-1B4E-86DB-35C4C212FEE1}" type="presParOf" srcId="{E8652FFD-FCCD-4644-B3B7-85C77A5B8626}" destId="{61122C77-EF92-EC4F-8DE8-77C856520549}" srcOrd="3" destOrd="0" presId="urn:microsoft.com/office/officeart/2005/8/layout/list1"/>
    <dgm:cxn modelId="{7BD6B1D5-82B6-6B49-A0B7-7A15EB539212}" type="presParOf" srcId="{E8652FFD-FCCD-4644-B3B7-85C77A5B8626}" destId="{FE9BE738-F809-1140-B854-773D4C2E717A}" srcOrd="4" destOrd="0" presId="urn:microsoft.com/office/officeart/2005/8/layout/list1"/>
    <dgm:cxn modelId="{F95ED31A-A60E-C145-BE1E-463E0F556FB5}" type="presParOf" srcId="{FE9BE738-F809-1140-B854-773D4C2E717A}" destId="{4A68A201-61D7-F04F-9E1D-44762F508115}" srcOrd="0" destOrd="0" presId="urn:microsoft.com/office/officeart/2005/8/layout/list1"/>
    <dgm:cxn modelId="{FB8CD89A-2EE6-604E-8E14-2990EE8C04C0}" type="presParOf" srcId="{FE9BE738-F809-1140-B854-773D4C2E717A}" destId="{CAFE4E86-B7FF-274D-A833-CF7D9AD48AC0}" srcOrd="1" destOrd="0" presId="urn:microsoft.com/office/officeart/2005/8/layout/list1"/>
    <dgm:cxn modelId="{15CBD2A3-60B5-424C-9438-97C68A6B8304}" type="presParOf" srcId="{E8652FFD-FCCD-4644-B3B7-85C77A5B8626}" destId="{8AC29184-50F7-7C41-975F-DF0B9029DD08}" srcOrd="5" destOrd="0" presId="urn:microsoft.com/office/officeart/2005/8/layout/list1"/>
    <dgm:cxn modelId="{DC7E38F5-1EDF-1243-861D-BB5B68BCC65F}" type="presParOf" srcId="{E8652FFD-FCCD-4644-B3B7-85C77A5B8626}" destId="{44E98DC9-C5F3-7443-B4EA-948F6ECBF4BB}" srcOrd="6" destOrd="0" presId="urn:microsoft.com/office/officeart/2005/8/layout/list1"/>
    <dgm:cxn modelId="{EB9AA653-0B51-9C45-99DB-829FC615B816}" type="presParOf" srcId="{E8652FFD-FCCD-4644-B3B7-85C77A5B8626}" destId="{7B3D2127-452E-314A-BF2A-11607C882026}" srcOrd="7" destOrd="0" presId="urn:microsoft.com/office/officeart/2005/8/layout/list1"/>
    <dgm:cxn modelId="{AE72025F-2820-1741-906B-868A7C20D9D5}" type="presParOf" srcId="{E8652FFD-FCCD-4644-B3B7-85C77A5B8626}" destId="{2C24157B-9748-1E4D-9BB6-9B82181315AA}" srcOrd="8" destOrd="0" presId="urn:microsoft.com/office/officeart/2005/8/layout/list1"/>
    <dgm:cxn modelId="{3448B390-EBFB-504B-8C0D-A1F6810D60DB}" type="presParOf" srcId="{2C24157B-9748-1E4D-9BB6-9B82181315AA}" destId="{264501D2-4163-0D4F-850C-314BA1E8CF91}" srcOrd="0" destOrd="0" presId="urn:microsoft.com/office/officeart/2005/8/layout/list1"/>
    <dgm:cxn modelId="{73F45DBE-6C9D-CA46-BE1F-17BA48541CFF}" type="presParOf" srcId="{2C24157B-9748-1E4D-9BB6-9B82181315AA}" destId="{DB536F9D-E253-0E48-B0C7-2E4E4AD577D5}" srcOrd="1" destOrd="0" presId="urn:microsoft.com/office/officeart/2005/8/layout/list1"/>
    <dgm:cxn modelId="{704BC03D-BF25-ED4D-9136-FF547469008F}" type="presParOf" srcId="{E8652FFD-FCCD-4644-B3B7-85C77A5B8626}" destId="{1AE37216-6698-C54B-A40D-E7C5D3647E7D}" srcOrd="9" destOrd="0" presId="urn:microsoft.com/office/officeart/2005/8/layout/list1"/>
    <dgm:cxn modelId="{7676D227-AC4E-C14D-B661-9AD6032ED3FC}" type="presParOf" srcId="{E8652FFD-FCCD-4644-B3B7-85C77A5B8626}" destId="{06EDBDFF-988C-0543-8969-5E34A80329D2}" srcOrd="10" destOrd="0" presId="urn:microsoft.com/office/officeart/2005/8/layout/list1"/>
    <dgm:cxn modelId="{1CEAAC1F-7F76-DB42-B9C2-625EFB2A2BF4}" type="presParOf" srcId="{E8652FFD-FCCD-4644-B3B7-85C77A5B8626}" destId="{A57195AA-D184-AC48-B824-3C277A304674}" srcOrd="11" destOrd="0" presId="urn:microsoft.com/office/officeart/2005/8/layout/list1"/>
    <dgm:cxn modelId="{566A10CD-69DF-E14C-AD65-A294DBB1E20C}" type="presParOf" srcId="{E8652FFD-FCCD-4644-B3B7-85C77A5B8626}" destId="{A6A6F8FF-B2DC-304B-9393-2E1BEE1AE2B7}" srcOrd="12" destOrd="0" presId="urn:microsoft.com/office/officeart/2005/8/layout/list1"/>
    <dgm:cxn modelId="{EB8C04C5-8EA4-C24F-AFD7-2EE236561D58}" type="presParOf" srcId="{A6A6F8FF-B2DC-304B-9393-2E1BEE1AE2B7}" destId="{4D31338F-300F-DB4F-AA7E-9756284B801E}" srcOrd="0" destOrd="0" presId="urn:microsoft.com/office/officeart/2005/8/layout/list1"/>
    <dgm:cxn modelId="{9735E70D-76D1-584C-8448-CC8A8B6ADA32}" type="presParOf" srcId="{A6A6F8FF-B2DC-304B-9393-2E1BEE1AE2B7}" destId="{65BE547B-12BC-244C-9E85-83DB1B2E5FD0}" srcOrd="1" destOrd="0" presId="urn:microsoft.com/office/officeart/2005/8/layout/list1"/>
    <dgm:cxn modelId="{F254639C-36F4-4A4D-A404-960C361BBD9F}" type="presParOf" srcId="{E8652FFD-FCCD-4644-B3B7-85C77A5B8626}" destId="{4671626E-7EC2-514D-96EB-4017FD291DE5}" srcOrd="13" destOrd="0" presId="urn:microsoft.com/office/officeart/2005/8/layout/list1"/>
    <dgm:cxn modelId="{9708D2B8-3044-994E-9100-476D09C9FE69}" type="presParOf" srcId="{E8652FFD-FCCD-4644-B3B7-85C77A5B8626}" destId="{308B4352-189E-584A-97FC-71B30E9C848E}" srcOrd="14" destOrd="0" presId="urn:microsoft.com/office/officeart/2005/8/layout/list1"/>
    <dgm:cxn modelId="{D0C3EA6F-BD55-AA48-ACDF-D04103846836}" type="presParOf" srcId="{E8652FFD-FCCD-4644-B3B7-85C77A5B8626}" destId="{FB29C75E-216F-814C-9840-013D95A8638C}" srcOrd="15" destOrd="0" presId="urn:microsoft.com/office/officeart/2005/8/layout/list1"/>
    <dgm:cxn modelId="{3FC90549-6AEB-F64F-8439-CC2D380E1F1C}" type="presParOf" srcId="{E8652FFD-FCCD-4644-B3B7-85C77A5B8626}" destId="{3C2ED4C5-8D36-1147-A632-0D2D512E3AF1}" srcOrd="16" destOrd="0" presId="urn:microsoft.com/office/officeart/2005/8/layout/list1"/>
    <dgm:cxn modelId="{FA5710BA-15E5-DC43-BFC2-97468DA0E1C7}" type="presParOf" srcId="{3C2ED4C5-8D36-1147-A632-0D2D512E3AF1}" destId="{CBB4FC33-8044-3340-A712-C6AEC24FC832}" srcOrd="0" destOrd="0" presId="urn:microsoft.com/office/officeart/2005/8/layout/list1"/>
    <dgm:cxn modelId="{0FFB380F-56AB-7847-B608-BCA6E21E344F}" type="presParOf" srcId="{3C2ED4C5-8D36-1147-A632-0D2D512E3AF1}" destId="{71E78E4C-2218-5B4A-A7A3-6065BD9BA627}" srcOrd="1" destOrd="0" presId="urn:microsoft.com/office/officeart/2005/8/layout/list1"/>
    <dgm:cxn modelId="{5830564F-2E20-D54B-9850-49A3A986A76E}" type="presParOf" srcId="{E8652FFD-FCCD-4644-B3B7-85C77A5B8626}" destId="{1111F623-C4D8-EA4D-97B9-A0D29EA29986}" srcOrd="17" destOrd="0" presId="urn:microsoft.com/office/officeart/2005/8/layout/list1"/>
    <dgm:cxn modelId="{E99D0135-CA36-394C-8BE4-310B5C481209}" type="presParOf" srcId="{E8652FFD-FCCD-4644-B3B7-85C77A5B8626}" destId="{0A6BC8A5-79F6-1744-9E47-0C4267DC8635}" srcOrd="18" destOrd="0" presId="urn:microsoft.com/office/officeart/2005/8/layout/list1"/>
    <dgm:cxn modelId="{75015F11-843A-4A44-99F1-622A97FFF93F}" type="presParOf" srcId="{E8652FFD-FCCD-4644-B3B7-85C77A5B8626}" destId="{B533E9EF-A0C8-654C-91F9-77D6A9991F74}" srcOrd="19" destOrd="0" presId="urn:microsoft.com/office/officeart/2005/8/layout/list1"/>
    <dgm:cxn modelId="{28056F35-40D8-F540-9A7A-DAB5475C6ED4}" type="presParOf" srcId="{E8652FFD-FCCD-4644-B3B7-85C77A5B8626}" destId="{B62E10D2-071C-504C-82EB-3F1D34EE3DF5}" srcOrd="20" destOrd="0" presId="urn:microsoft.com/office/officeart/2005/8/layout/list1"/>
    <dgm:cxn modelId="{437C7BAE-8355-874E-91EB-783F9066E6B3}" type="presParOf" srcId="{B62E10D2-071C-504C-82EB-3F1D34EE3DF5}" destId="{CCF85CAA-8B6B-B342-93B6-7087BF88075E}" srcOrd="0" destOrd="0" presId="urn:microsoft.com/office/officeart/2005/8/layout/list1"/>
    <dgm:cxn modelId="{D5F66051-5912-2D43-99FA-03907401A665}" type="presParOf" srcId="{B62E10D2-071C-504C-82EB-3F1D34EE3DF5}" destId="{DD454FCD-0A8F-4C49-BB07-729457697D49}" srcOrd="1" destOrd="0" presId="urn:microsoft.com/office/officeart/2005/8/layout/list1"/>
    <dgm:cxn modelId="{00B0E39A-B9E4-FF48-9ECD-E82ABB2DB365}" type="presParOf" srcId="{E8652FFD-FCCD-4644-B3B7-85C77A5B8626}" destId="{B0A3D689-0D34-1943-8D9B-86205142A1B2}" srcOrd="21" destOrd="0" presId="urn:microsoft.com/office/officeart/2005/8/layout/list1"/>
    <dgm:cxn modelId="{07F36B77-5C11-3F44-A541-F964A7BD4810}" type="presParOf" srcId="{E8652FFD-FCCD-4644-B3B7-85C77A5B8626}" destId="{67738282-30FE-B040-8A9A-59D295E7106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28481C-C192-CF42-A0DD-33B68E18AC4B}" type="doc">
      <dgm:prSet loTypeId="urn:microsoft.com/office/officeart/2008/layout/VerticalCurvedList" loCatId="" qsTypeId="urn:microsoft.com/office/officeart/2005/8/quickstyle/simple4" qsCatId="simple" csTypeId="urn:microsoft.com/office/officeart/2005/8/colors/accent0_3" csCatId="mainScheme" phldr="1"/>
      <dgm:spPr/>
      <dgm:t>
        <a:bodyPr/>
        <a:lstStyle/>
        <a:p>
          <a:endParaRPr lang="en-US"/>
        </a:p>
      </dgm:t>
    </dgm:pt>
    <dgm:pt modelId="{DE7BED0F-FE24-A149-8EBA-D056DEBD2A8A}">
      <dgm:prSet phldrT="[Text]" custT="1"/>
      <dgm:spPr/>
      <dgm:t>
        <a:bodyPr/>
        <a:lstStyle/>
        <a:p>
          <a:pPr>
            <a:lnSpc>
              <a:spcPct val="100000"/>
            </a:lnSpc>
            <a:spcAft>
              <a:spcPts val="0"/>
            </a:spcAft>
          </a:pPr>
          <a:r>
            <a:rPr lang="en-US" sz="1800" u="sng" dirty="0"/>
            <a:t>Diagnostic error (persistent substantial problem)</a:t>
          </a:r>
        </a:p>
      </dgm:t>
    </dgm:pt>
    <dgm:pt modelId="{B4F4A51B-56EA-A742-8F0D-9A6206204F41}" type="parTrans" cxnId="{E7CB069F-B0DE-8E49-8EDE-5106C914DEF7}">
      <dgm:prSet/>
      <dgm:spPr/>
      <dgm:t>
        <a:bodyPr/>
        <a:lstStyle/>
        <a:p>
          <a:endParaRPr lang="en-US"/>
        </a:p>
      </dgm:t>
    </dgm:pt>
    <dgm:pt modelId="{2E189178-9BCE-7844-AC28-12D81F172200}" type="sibTrans" cxnId="{E7CB069F-B0DE-8E49-8EDE-5106C914DEF7}">
      <dgm:prSet/>
      <dgm:spPr/>
      <dgm:t>
        <a:bodyPr/>
        <a:lstStyle/>
        <a:p>
          <a:endParaRPr lang="en-US"/>
        </a:p>
      </dgm:t>
    </dgm:pt>
    <dgm:pt modelId="{FC25BAD4-5412-D542-88D9-9EEF4490F35A}">
      <dgm:prSet phldrT="[Text]" custT="1"/>
      <dgm:spPr/>
      <dgm:t>
        <a:bodyPr/>
        <a:lstStyle/>
        <a:p>
          <a:r>
            <a:rPr lang="en-US" sz="1800" dirty="0"/>
            <a:t>1 in 20 U.S. adults who seek outpatient care each year will experience a diagnostic error</a:t>
          </a:r>
        </a:p>
      </dgm:t>
    </dgm:pt>
    <dgm:pt modelId="{F176BDAC-E857-BA4B-BFB5-616039D3668C}" type="parTrans" cxnId="{613F1602-3F06-6E44-8541-79E1E0721360}">
      <dgm:prSet/>
      <dgm:spPr/>
      <dgm:t>
        <a:bodyPr/>
        <a:lstStyle/>
        <a:p>
          <a:endParaRPr lang="en-US"/>
        </a:p>
      </dgm:t>
    </dgm:pt>
    <dgm:pt modelId="{52E274D2-09F8-7D4B-B9E9-83834B7B2C4A}" type="sibTrans" cxnId="{613F1602-3F06-6E44-8541-79E1E0721360}">
      <dgm:prSet/>
      <dgm:spPr/>
      <dgm:t>
        <a:bodyPr/>
        <a:lstStyle/>
        <a:p>
          <a:endParaRPr lang="en-US"/>
        </a:p>
      </dgm:t>
    </dgm:pt>
    <dgm:pt modelId="{186BA287-8E95-CB47-9B92-604B552C4463}">
      <dgm:prSet phldrT="[Text]" custT="1"/>
      <dgm:spPr/>
      <dgm:t>
        <a:bodyPr/>
        <a:lstStyle/>
        <a:p>
          <a:r>
            <a:rPr lang="en-US" sz="1800" dirty="0"/>
            <a:t> Diagnostic errors contribute to approximately 10% patient deaths (postmortem research)</a:t>
          </a:r>
        </a:p>
      </dgm:t>
    </dgm:pt>
    <dgm:pt modelId="{81547622-96BC-6D47-8C0F-2C6274BC192C}" type="parTrans" cxnId="{20520F3D-718E-DF41-97A0-BD6A2590EE13}">
      <dgm:prSet/>
      <dgm:spPr/>
      <dgm:t>
        <a:bodyPr/>
        <a:lstStyle/>
        <a:p>
          <a:endParaRPr lang="en-US"/>
        </a:p>
      </dgm:t>
    </dgm:pt>
    <dgm:pt modelId="{B3802A3E-3769-3C4B-8F3D-CF05E47D5F55}" type="sibTrans" cxnId="{20520F3D-718E-DF41-97A0-BD6A2590EE13}">
      <dgm:prSet/>
      <dgm:spPr/>
      <dgm:t>
        <a:bodyPr/>
        <a:lstStyle/>
        <a:p>
          <a:endParaRPr lang="en-US"/>
        </a:p>
      </dgm:t>
    </dgm:pt>
    <dgm:pt modelId="{A28B731E-71BD-BA41-AF1A-7F7DD7BA2AD7}">
      <dgm:prSet phldrT="[Text]" custT="1"/>
      <dgm:spPr/>
      <dgm:t>
        <a:bodyPr/>
        <a:lstStyle/>
        <a:p>
          <a:pPr>
            <a:lnSpc>
              <a:spcPct val="100000"/>
            </a:lnSpc>
            <a:spcAft>
              <a:spcPts val="0"/>
            </a:spcAft>
          </a:pPr>
          <a:r>
            <a:rPr lang="en-US" sz="1600" dirty="0"/>
            <a:t>failure to establish an accurate &amp; timely explanation of the patient's health problem(s)</a:t>
          </a:r>
        </a:p>
      </dgm:t>
    </dgm:pt>
    <dgm:pt modelId="{A989B384-E24F-704C-8A78-5EBB5D743C21}" type="parTrans" cxnId="{F82A6F20-90C6-3347-A723-50ADE28CA076}">
      <dgm:prSet/>
      <dgm:spPr/>
      <dgm:t>
        <a:bodyPr/>
        <a:lstStyle/>
        <a:p>
          <a:endParaRPr lang="en-US"/>
        </a:p>
      </dgm:t>
    </dgm:pt>
    <dgm:pt modelId="{33559429-F6BD-E44E-A820-D85336600FAD}" type="sibTrans" cxnId="{F82A6F20-90C6-3347-A723-50ADE28CA076}">
      <dgm:prSet/>
      <dgm:spPr/>
      <dgm:t>
        <a:bodyPr/>
        <a:lstStyle/>
        <a:p>
          <a:endParaRPr lang="en-US"/>
        </a:p>
      </dgm:t>
    </dgm:pt>
    <dgm:pt modelId="{6FC6FC4D-FEF2-F84A-BE02-973F6DA98ECA}">
      <dgm:prSet phldrT="[Text]" custT="1"/>
      <dgm:spPr/>
      <dgm:t>
        <a:bodyPr/>
        <a:lstStyle/>
        <a:p>
          <a:pPr>
            <a:lnSpc>
              <a:spcPct val="100000"/>
            </a:lnSpc>
            <a:spcAft>
              <a:spcPts val="0"/>
            </a:spcAft>
          </a:pPr>
          <a:r>
            <a:rPr lang="en-US" sz="1600" dirty="0"/>
            <a:t>failure to communicate that explanation to the patient</a:t>
          </a:r>
        </a:p>
      </dgm:t>
    </dgm:pt>
    <dgm:pt modelId="{3A389040-C05B-F24C-9E96-72E5DF60A7F5}" type="parTrans" cxnId="{C62FC2E1-0B65-D142-BA99-A495A106C9E8}">
      <dgm:prSet/>
      <dgm:spPr/>
      <dgm:t>
        <a:bodyPr/>
        <a:lstStyle/>
        <a:p>
          <a:endParaRPr lang="en-US"/>
        </a:p>
      </dgm:t>
    </dgm:pt>
    <dgm:pt modelId="{5A1E89DB-3B0F-1B4E-B6B0-4C98B50A7476}" type="sibTrans" cxnId="{C62FC2E1-0B65-D142-BA99-A495A106C9E8}">
      <dgm:prSet/>
      <dgm:spPr/>
      <dgm:t>
        <a:bodyPr/>
        <a:lstStyle/>
        <a:p>
          <a:endParaRPr lang="en-US"/>
        </a:p>
      </dgm:t>
    </dgm:pt>
    <dgm:pt modelId="{6A2B5181-2DD3-0144-AABF-BF1F4A99CC69}" type="pres">
      <dgm:prSet presAssocID="{F028481C-C192-CF42-A0DD-33B68E18AC4B}" presName="Name0" presStyleCnt="0">
        <dgm:presLayoutVars>
          <dgm:chMax val="7"/>
          <dgm:chPref val="7"/>
          <dgm:dir/>
        </dgm:presLayoutVars>
      </dgm:prSet>
      <dgm:spPr/>
    </dgm:pt>
    <dgm:pt modelId="{147C3119-E2B1-7548-B88D-3993CF8D8356}" type="pres">
      <dgm:prSet presAssocID="{F028481C-C192-CF42-A0DD-33B68E18AC4B}" presName="Name1" presStyleCnt="0"/>
      <dgm:spPr/>
    </dgm:pt>
    <dgm:pt modelId="{B50E2CAA-3BF8-B04F-B0FD-457FE81D9246}" type="pres">
      <dgm:prSet presAssocID="{F028481C-C192-CF42-A0DD-33B68E18AC4B}" presName="cycle" presStyleCnt="0"/>
      <dgm:spPr/>
    </dgm:pt>
    <dgm:pt modelId="{83D7403C-DE78-9E40-9D59-93929B8DB9AB}" type="pres">
      <dgm:prSet presAssocID="{F028481C-C192-CF42-A0DD-33B68E18AC4B}" presName="srcNode" presStyleLbl="node1" presStyleIdx="0" presStyleCnt="3"/>
      <dgm:spPr/>
    </dgm:pt>
    <dgm:pt modelId="{DD3C0072-0655-1C41-95AA-2DEF95574F28}" type="pres">
      <dgm:prSet presAssocID="{F028481C-C192-CF42-A0DD-33B68E18AC4B}" presName="conn" presStyleLbl="parChTrans1D2" presStyleIdx="0" presStyleCnt="1"/>
      <dgm:spPr/>
    </dgm:pt>
    <dgm:pt modelId="{E42B1884-0795-0346-B83B-F3B8AE4342ED}" type="pres">
      <dgm:prSet presAssocID="{F028481C-C192-CF42-A0DD-33B68E18AC4B}" presName="extraNode" presStyleLbl="node1" presStyleIdx="0" presStyleCnt="3"/>
      <dgm:spPr/>
    </dgm:pt>
    <dgm:pt modelId="{94DF4921-8218-964A-872C-89BFC17BD633}" type="pres">
      <dgm:prSet presAssocID="{F028481C-C192-CF42-A0DD-33B68E18AC4B}" presName="dstNode" presStyleLbl="node1" presStyleIdx="0" presStyleCnt="3"/>
      <dgm:spPr/>
    </dgm:pt>
    <dgm:pt modelId="{F4A23B56-F780-F94C-9CE3-19A03E5F50F2}" type="pres">
      <dgm:prSet presAssocID="{DE7BED0F-FE24-A149-8EBA-D056DEBD2A8A}" presName="text_1" presStyleLbl="node1" presStyleIdx="0" presStyleCnt="3" custScaleY="189868">
        <dgm:presLayoutVars>
          <dgm:bulletEnabled val="1"/>
        </dgm:presLayoutVars>
      </dgm:prSet>
      <dgm:spPr/>
    </dgm:pt>
    <dgm:pt modelId="{07FBDE67-85D4-8746-8363-F8347A0AA5EE}" type="pres">
      <dgm:prSet presAssocID="{DE7BED0F-FE24-A149-8EBA-D056DEBD2A8A}" presName="accent_1" presStyleCnt="0"/>
      <dgm:spPr/>
    </dgm:pt>
    <dgm:pt modelId="{D4D5438D-D18E-9D46-99D4-1E92BD58E13D}" type="pres">
      <dgm:prSet presAssocID="{DE7BED0F-FE24-A149-8EBA-D056DEBD2A8A}" presName="accentRepeatNode" presStyleLbl="solidFgAcc1" presStyleIdx="0" presStyleCnt="3"/>
      <dgm:spPr/>
    </dgm:pt>
    <dgm:pt modelId="{FC2010A1-C1E0-CD49-A14A-36A0FB93646A}" type="pres">
      <dgm:prSet presAssocID="{FC25BAD4-5412-D542-88D9-9EEF4490F35A}" presName="text_2" presStyleLbl="node1" presStyleIdx="1" presStyleCnt="3">
        <dgm:presLayoutVars>
          <dgm:bulletEnabled val="1"/>
        </dgm:presLayoutVars>
      </dgm:prSet>
      <dgm:spPr/>
    </dgm:pt>
    <dgm:pt modelId="{0E1E38AD-18F1-594E-AC7F-B225EF1FAEB8}" type="pres">
      <dgm:prSet presAssocID="{FC25BAD4-5412-D542-88D9-9EEF4490F35A}" presName="accent_2" presStyleCnt="0"/>
      <dgm:spPr/>
    </dgm:pt>
    <dgm:pt modelId="{B05D7EAC-8BFC-D246-B768-1749DE7E200A}" type="pres">
      <dgm:prSet presAssocID="{FC25BAD4-5412-D542-88D9-9EEF4490F35A}" presName="accentRepeatNode" presStyleLbl="solidFgAcc1" presStyleIdx="1" presStyleCnt="3"/>
      <dgm:spPr/>
    </dgm:pt>
    <dgm:pt modelId="{875FEE06-27D0-C040-8588-520FEB8D8A57}" type="pres">
      <dgm:prSet presAssocID="{186BA287-8E95-CB47-9B92-604B552C4463}" presName="text_3" presStyleLbl="node1" presStyleIdx="2" presStyleCnt="3">
        <dgm:presLayoutVars>
          <dgm:bulletEnabled val="1"/>
        </dgm:presLayoutVars>
      </dgm:prSet>
      <dgm:spPr/>
    </dgm:pt>
    <dgm:pt modelId="{18249A06-A4D6-2749-80CE-361EAADD3264}" type="pres">
      <dgm:prSet presAssocID="{186BA287-8E95-CB47-9B92-604B552C4463}" presName="accent_3" presStyleCnt="0"/>
      <dgm:spPr/>
    </dgm:pt>
    <dgm:pt modelId="{3CE13DEC-84DA-5240-8DCB-484B1E00D8D1}" type="pres">
      <dgm:prSet presAssocID="{186BA287-8E95-CB47-9B92-604B552C4463}" presName="accentRepeatNode" presStyleLbl="solidFgAcc1" presStyleIdx="2" presStyleCnt="3"/>
      <dgm:spPr/>
    </dgm:pt>
  </dgm:ptLst>
  <dgm:cxnLst>
    <dgm:cxn modelId="{613F1602-3F06-6E44-8541-79E1E0721360}" srcId="{F028481C-C192-CF42-A0DD-33B68E18AC4B}" destId="{FC25BAD4-5412-D542-88D9-9EEF4490F35A}" srcOrd="1" destOrd="0" parTransId="{F176BDAC-E857-BA4B-BFB5-616039D3668C}" sibTransId="{52E274D2-09F8-7D4B-B9E9-83834B7B2C4A}"/>
    <dgm:cxn modelId="{ED474211-9473-F34F-98F2-97B931836D96}" type="presOf" srcId="{F028481C-C192-CF42-A0DD-33B68E18AC4B}" destId="{6A2B5181-2DD3-0144-AABF-BF1F4A99CC69}" srcOrd="0" destOrd="0" presId="urn:microsoft.com/office/officeart/2008/layout/VerticalCurvedList"/>
    <dgm:cxn modelId="{F82A6F20-90C6-3347-A723-50ADE28CA076}" srcId="{DE7BED0F-FE24-A149-8EBA-D056DEBD2A8A}" destId="{A28B731E-71BD-BA41-AF1A-7F7DD7BA2AD7}" srcOrd="0" destOrd="0" parTransId="{A989B384-E24F-704C-8A78-5EBB5D743C21}" sibTransId="{33559429-F6BD-E44E-A820-D85336600FAD}"/>
    <dgm:cxn modelId="{0F712535-EAE6-C04D-9007-155DCA0D33C3}" type="presOf" srcId="{A28B731E-71BD-BA41-AF1A-7F7DD7BA2AD7}" destId="{F4A23B56-F780-F94C-9CE3-19A03E5F50F2}" srcOrd="0" destOrd="1" presId="urn:microsoft.com/office/officeart/2008/layout/VerticalCurvedList"/>
    <dgm:cxn modelId="{20520F3D-718E-DF41-97A0-BD6A2590EE13}" srcId="{F028481C-C192-CF42-A0DD-33B68E18AC4B}" destId="{186BA287-8E95-CB47-9B92-604B552C4463}" srcOrd="2" destOrd="0" parTransId="{81547622-96BC-6D47-8C0F-2C6274BC192C}" sibTransId="{B3802A3E-3769-3C4B-8F3D-CF05E47D5F55}"/>
    <dgm:cxn modelId="{907DBF5F-74FE-974B-B10D-B13A2230EA26}" type="presOf" srcId="{FC25BAD4-5412-D542-88D9-9EEF4490F35A}" destId="{FC2010A1-C1E0-CD49-A14A-36A0FB93646A}" srcOrd="0" destOrd="0" presId="urn:microsoft.com/office/officeart/2008/layout/VerticalCurvedList"/>
    <dgm:cxn modelId="{2B7AD960-F46A-9C4B-9F8B-62F962E4EA88}" type="presOf" srcId="{186BA287-8E95-CB47-9B92-604B552C4463}" destId="{875FEE06-27D0-C040-8588-520FEB8D8A57}" srcOrd="0" destOrd="0" presId="urn:microsoft.com/office/officeart/2008/layout/VerticalCurvedList"/>
    <dgm:cxn modelId="{E7CB069F-B0DE-8E49-8EDE-5106C914DEF7}" srcId="{F028481C-C192-CF42-A0DD-33B68E18AC4B}" destId="{DE7BED0F-FE24-A149-8EBA-D056DEBD2A8A}" srcOrd="0" destOrd="0" parTransId="{B4F4A51B-56EA-A742-8F0D-9A6206204F41}" sibTransId="{2E189178-9BCE-7844-AC28-12D81F172200}"/>
    <dgm:cxn modelId="{22D7D0B2-EC39-D847-8DDF-C67FFD21B492}" type="presOf" srcId="{33559429-F6BD-E44E-A820-D85336600FAD}" destId="{DD3C0072-0655-1C41-95AA-2DEF95574F28}" srcOrd="0" destOrd="0" presId="urn:microsoft.com/office/officeart/2008/layout/VerticalCurvedList"/>
    <dgm:cxn modelId="{4F9EF1B2-5B48-3D45-B6EB-428F755E0963}" type="presOf" srcId="{DE7BED0F-FE24-A149-8EBA-D056DEBD2A8A}" destId="{F4A23B56-F780-F94C-9CE3-19A03E5F50F2}" srcOrd="0" destOrd="0" presId="urn:microsoft.com/office/officeart/2008/layout/VerticalCurvedList"/>
    <dgm:cxn modelId="{C62FC2E1-0B65-D142-BA99-A495A106C9E8}" srcId="{DE7BED0F-FE24-A149-8EBA-D056DEBD2A8A}" destId="{6FC6FC4D-FEF2-F84A-BE02-973F6DA98ECA}" srcOrd="1" destOrd="0" parTransId="{3A389040-C05B-F24C-9E96-72E5DF60A7F5}" sibTransId="{5A1E89DB-3B0F-1B4E-B6B0-4C98B50A7476}"/>
    <dgm:cxn modelId="{4E301EF0-C002-354D-8349-9C79C1E90606}" type="presOf" srcId="{6FC6FC4D-FEF2-F84A-BE02-973F6DA98ECA}" destId="{F4A23B56-F780-F94C-9CE3-19A03E5F50F2}" srcOrd="0" destOrd="2" presId="urn:microsoft.com/office/officeart/2008/layout/VerticalCurvedList"/>
    <dgm:cxn modelId="{F233C2C5-E747-AF47-97F9-5714116B69DD}" type="presParOf" srcId="{6A2B5181-2DD3-0144-AABF-BF1F4A99CC69}" destId="{147C3119-E2B1-7548-B88D-3993CF8D8356}" srcOrd="0" destOrd="0" presId="urn:microsoft.com/office/officeart/2008/layout/VerticalCurvedList"/>
    <dgm:cxn modelId="{BC80A329-1F14-2143-9F33-871880B5A069}" type="presParOf" srcId="{147C3119-E2B1-7548-B88D-3993CF8D8356}" destId="{B50E2CAA-3BF8-B04F-B0FD-457FE81D9246}" srcOrd="0" destOrd="0" presId="urn:microsoft.com/office/officeart/2008/layout/VerticalCurvedList"/>
    <dgm:cxn modelId="{DC66FA7A-0302-5849-8437-14D8CE3721BF}" type="presParOf" srcId="{B50E2CAA-3BF8-B04F-B0FD-457FE81D9246}" destId="{83D7403C-DE78-9E40-9D59-93929B8DB9AB}" srcOrd="0" destOrd="0" presId="urn:microsoft.com/office/officeart/2008/layout/VerticalCurvedList"/>
    <dgm:cxn modelId="{D8CCBA54-C684-2B40-8AA0-3B0C4992148E}" type="presParOf" srcId="{B50E2CAA-3BF8-B04F-B0FD-457FE81D9246}" destId="{DD3C0072-0655-1C41-95AA-2DEF95574F28}" srcOrd="1" destOrd="0" presId="urn:microsoft.com/office/officeart/2008/layout/VerticalCurvedList"/>
    <dgm:cxn modelId="{EF56DE10-609D-FD4B-946C-F4316E87D833}" type="presParOf" srcId="{B50E2CAA-3BF8-B04F-B0FD-457FE81D9246}" destId="{E42B1884-0795-0346-B83B-F3B8AE4342ED}" srcOrd="2" destOrd="0" presId="urn:microsoft.com/office/officeart/2008/layout/VerticalCurvedList"/>
    <dgm:cxn modelId="{1920A502-ECBF-284C-BC47-E86B1442E206}" type="presParOf" srcId="{B50E2CAA-3BF8-B04F-B0FD-457FE81D9246}" destId="{94DF4921-8218-964A-872C-89BFC17BD633}" srcOrd="3" destOrd="0" presId="urn:microsoft.com/office/officeart/2008/layout/VerticalCurvedList"/>
    <dgm:cxn modelId="{030B64BE-68CD-714F-8235-1B1A5AEF0975}" type="presParOf" srcId="{147C3119-E2B1-7548-B88D-3993CF8D8356}" destId="{F4A23B56-F780-F94C-9CE3-19A03E5F50F2}" srcOrd="1" destOrd="0" presId="urn:microsoft.com/office/officeart/2008/layout/VerticalCurvedList"/>
    <dgm:cxn modelId="{1009A37A-E85A-024D-9B1C-16E4B8F75225}" type="presParOf" srcId="{147C3119-E2B1-7548-B88D-3993CF8D8356}" destId="{07FBDE67-85D4-8746-8363-F8347A0AA5EE}" srcOrd="2" destOrd="0" presId="urn:microsoft.com/office/officeart/2008/layout/VerticalCurvedList"/>
    <dgm:cxn modelId="{01CC1BB3-C0F7-B34B-944B-2850C0E95E4C}" type="presParOf" srcId="{07FBDE67-85D4-8746-8363-F8347A0AA5EE}" destId="{D4D5438D-D18E-9D46-99D4-1E92BD58E13D}" srcOrd="0" destOrd="0" presId="urn:microsoft.com/office/officeart/2008/layout/VerticalCurvedList"/>
    <dgm:cxn modelId="{C4C2D4FF-F8A0-0346-A5DB-D9F6FDD77F34}" type="presParOf" srcId="{147C3119-E2B1-7548-B88D-3993CF8D8356}" destId="{FC2010A1-C1E0-CD49-A14A-36A0FB93646A}" srcOrd="3" destOrd="0" presId="urn:microsoft.com/office/officeart/2008/layout/VerticalCurvedList"/>
    <dgm:cxn modelId="{B581C2A0-EE21-2248-A007-437F626236B1}" type="presParOf" srcId="{147C3119-E2B1-7548-B88D-3993CF8D8356}" destId="{0E1E38AD-18F1-594E-AC7F-B225EF1FAEB8}" srcOrd="4" destOrd="0" presId="urn:microsoft.com/office/officeart/2008/layout/VerticalCurvedList"/>
    <dgm:cxn modelId="{3C4DCC0B-120E-D842-AE07-EB213E945CBE}" type="presParOf" srcId="{0E1E38AD-18F1-594E-AC7F-B225EF1FAEB8}" destId="{B05D7EAC-8BFC-D246-B768-1749DE7E200A}" srcOrd="0" destOrd="0" presId="urn:microsoft.com/office/officeart/2008/layout/VerticalCurvedList"/>
    <dgm:cxn modelId="{DAE04891-5D9B-1542-AD8F-3D0DF350386C}" type="presParOf" srcId="{147C3119-E2B1-7548-B88D-3993CF8D8356}" destId="{875FEE06-27D0-C040-8588-520FEB8D8A57}" srcOrd="5" destOrd="0" presId="urn:microsoft.com/office/officeart/2008/layout/VerticalCurvedList"/>
    <dgm:cxn modelId="{88CCD4CB-A200-D447-9A7A-95B42889AF56}" type="presParOf" srcId="{147C3119-E2B1-7548-B88D-3993CF8D8356}" destId="{18249A06-A4D6-2749-80CE-361EAADD3264}" srcOrd="6" destOrd="0" presId="urn:microsoft.com/office/officeart/2008/layout/VerticalCurvedList"/>
    <dgm:cxn modelId="{4B9939CD-B09C-5846-9551-BDF39B7DDCFD}" type="presParOf" srcId="{18249A06-A4D6-2749-80CE-361EAADD3264}" destId="{3CE13DEC-84DA-5240-8DCB-484B1E00D8D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DED320-FD0A-754D-BB3E-39D9C10BFB05}" type="doc">
      <dgm:prSet loTypeId="urn:microsoft.com/office/officeart/2005/8/layout/list1" loCatId="" qsTypeId="urn:microsoft.com/office/officeart/2005/8/quickstyle/simple1" qsCatId="simple" csTypeId="urn:microsoft.com/office/officeart/2005/8/colors/colorful4" csCatId="colorful" phldr="1"/>
      <dgm:spPr/>
      <dgm:t>
        <a:bodyPr/>
        <a:lstStyle/>
        <a:p>
          <a:endParaRPr lang="en-US"/>
        </a:p>
      </dgm:t>
    </dgm:pt>
    <dgm:pt modelId="{F4664C18-1BC3-5B4F-9B7A-C0FE6455C282}">
      <dgm:prSet phldrT="[Text]" custT="1"/>
      <dgm:spPr>
        <a:xfrm>
          <a:off x="585216" y="171421"/>
          <a:ext cx="8229564" cy="384049"/>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1600" dirty="0">
              <a:solidFill>
                <a:sysClr val="windowText" lastClr="000000"/>
              </a:solidFill>
              <a:latin typeface="Calibri" panose="020F0502020204030204"/>
              <a:ea typeface="+mn-ea"/>
              <a:cs typeface="+mn-cs"/>
            </a:rPr>
            <a:t>Facilitate more effective teamwork in the diagnostic process among health care professionals, patients and their families.</a:t>
          </a:r>
        </a:p>
      </dgm:t>
    </dgm:pt>
    <dgm:pt modelId="{63E57445-A049-764A-8711-13F456F6EA6D}" type="parTrans" cxnId="{9F64FAA8-287E-8F43-A233-EBF3EF6C5C54}">
      <dgm:prSet/>
      <dgm:spPr/>
      <dgm:t>
        <a:bodyPr/>
        <a:lstStyle/>
        <a:p>
          <a:endParaRPr lang="en-US" sz="1600">
            <a:solidFill>
              <a:schemeClr val="tx1"/>
            </a:solidFill>
          </a:endParaRPr>
        </a:p>
      </dgm:t>
    </dgm:pt>
    <dgm:pt modelId="{6829B4A9-0292-BB49-B55A-0397595606F9}" type="sibTrans" cxnId="{9F64FAA8-287E-8F43-A233-EBF3EF6C5C54}">
      <dgm:prSet/>
      <dgm:spPr/>
      <dgm:t>
        <a:bodyPr/>
        <a:lstStyle/>
        <a:p>
          <a:endParaRPr lang="en-US" sz="1600">
            <a:solidFill>
              <a:schemeClr val="tx1"/>
            </a:solidFill>
          </a:endParaRPr>
        </a:p>
      </dgm:t>
    </dgm:pt>
    <dgm:pt modelId="{AF0F957E-3BAC-A74E-8B86-4ADC7ABCC715}">
      <dgm:prSet phldrT="[Text]" custT="1"/>
      <dgm:spPr>
        <a:xfrm>
          <a:off x="585216" y="713870"/>
          <a:ext cx="8229564" cy="384049"/>
        </a:xfrm>
        <a:prstGeom prst="roundRect">
          <a:avLst/>
        </a:prstGeom>
        <a:solidFill>
          <a:srgbClr val="FFC000">
            <a:hueOff val="1225111"/>
            <a:satOff val="-5097"/>
            <a:lumOff val="1201"/>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1600" dirty="0">
              <a:solidFill>
                <a:sysClr val="windowText" lastClr="000000"/>
              </a:solidFill>
              <a:latin typeface="Calibri" panose="020F0502020204030204"/>
              <a:ea typeface="+mn-ea"/>
              <a:cs typeface="+mn-cs"/>
            </a:rPr>
            <a:t>Enhance health care professional education and training in the diagnostic process.</a:t>
          </a:r>
        </a:p>
      </dgm:t>
    </dgm:pt>
    <dgm:pt modelId="{6F21FFBA-313A-5045-BA40-8E63A9E353CF}" type="parTrans" cxnId="{FEF75424-800E-5B46-BE74-1964C54B741A}">
      <dgm:prSet/>
      <dgm:spPr/>
      <dgm:t>
        <a:bodyPr/>
        <a:lstStyle/>
        <a:p>
          <a:endParaRPr lang="en-US" sz="1600">
            <a:solidFill>
              <a:schemeClr val="tx1"/>
            </a:solidFill>
          </a:endParaRPr>
        </a:p>
      </dgm:t>
    </dgm:pt>
    <dgm:pt modelId="{A014FA1D-5386-634A-8FBE-248DA2272130}" type="sibTrans" cxnId="{FEF75424-800E-5B46-BE74-1964C54B741A}">
      <dgm:prSet/>
      <dgm:spPr/>
      <dgm:t>
        <a:bodyPr/>
        <a:lstStyle/>
        <a:p>
          <a:endParaRPr lang="en-US" sz="1600">
            <a:solidFill>
              <a:schemeClr val="tx1"/>
            </a:solidFill>
          </a:endParaRPr>
        </a:p>
      </dgm:t>
    </dgm:pt>
    <dgm:pt modelId="{60AE3B1A-15BE-6445-A677-D6EFD73C6938}">
      <dgm:prSet phldrT="[Text]" custT="1"/>
      <dgm:spPr>
        <a:xfrm>
          <a:off x="585216" y="1256320"/>
          <a:ext cx="8229564" cy="384049"/>
        </a:xfrm>
        <a:prstGeom prst="roundRect">
          <a:avLst/>
        </a:prstGeom>
        <a:solidFill>
          <a:srgbClr val="FFC000">
            <a:hueOff val="2450223"/>
            <a:satOff val="-10194"/>
            <a:lumOff val="240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1600" dirty="0">
              <a:solidFill>
                <a:sysClr val="windowText" lastClr="000000"/>
              </a:solidFill>
              <a:latin typeface="Calibri" panose="020F0502020204030204"/>
              <a:ea typeface="+mn-ea"/>
              <a:cs typeface="+mn-cs"/>
            </a:rPr>
            <a:t>Ensure that health information technologies (IT) support patients and health care professionals in the diagnostic process.</a:t>
          </a:r>
        </a:p>
      </dgm:t>
    </dgm:pt>
    <dgm:pt modelId="{CFFD9249-4006-FF4E-8854-368F4686E6D4}" type="parTrans" cxnId="{88FCD9C9-EF7F-604A-9502-CCB8D61698F2}">
      <dgm:prSet/>
      <dgm:spPr/>
      <dgm:t>
        <a:bodyPr/>
        <a:lstStyle/>
        <a:p>
          <a:endParaRPr lang="en-US" sz="1600">
            <a:solidFill>
              <a:schemeClr val="tx1"/>
            </a:solidFill>
          </a:endParaRPr>
        </a:p>
      </dgm:t>
    </dgm:pt>
    <dgm:pt modelId="{7C5E35A0-B189-E14E-9D95-D0F699055F28}" type="sibTrans" cxnId="{88FCD9C9-EF7F-604A-9502-CCB8D61698F2}">
      <dgm:prSet/>
      <dgm:spPr/>
      <dgm:t>
        <a:bodyPr/>
        <a:lstStyle/>
        <a:p>
          <a:endParaRPr lang="en-US" sz="1600">
            <a:solidFill>
              <a:schemeClr val="tx1"/>
            </a:solidFill>
          </a:endParaRPr>
        </a:p>
      </dgm:t>
    </dgm:pt>
    <dgm:pt modelId="{741F9937-A41B-6E48-B931-B03AF168F76E}">
      <dgm:prSet phldrT="[Text]" custT="1"/>
      <dgm:spPr>
        <a:xfrm>
          <a:off x="585216" y="1798769"/>
          <a:ext cx="8229564" cy="384049"/>
        </a:xfrm>
        <a:prstGeom prst="roundRect">
          <a:avLst/>
        </a:prstGeom>
        <a:solidFill>
          <a:srgbClr val="FFC000">
            <a:hueOff val="3675334"/>
            <a:satOff val="-15291"/>
            <a:lumOff val="360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600" dirty="0">
              <a:solidFill>
                <a:sysClr val="windowText" lastClr="000000"/>
              </a:solidFill>
              <a:latin typeface="Calibri" panose="020F0502020204030204"/>
              <a:ea typeface="+mn-ea"/>
              <a:cs typeface="+mn-cs"/>
            </a:rPr>
            <a:t>Develop &amp; deploy approaches to identify, learn from, and reduce diagnostic errors and near misses in clinical practice.</a:t>
          </a:r>
        </a:p>
      </dgm:t>
    </dgm:pt>
    <dgm:pt modelId="{DBB49BA4-1634-0F4E-AE74-0FCE6BED94BC}" type="parTrans" cxnId="{E2A02AA9-F9EC-454D-90DD-C1CBDA7AEEE8}">
      <dgm:prSet/>
      <dgm:spPr/>
      <dgm:t>
        <a:bodyPr/>
        <a:lstStyle/>
        <a:p>
          <a:endParaRPr lang="en-US" sz="1600"/>
        </a:p>
      </dgm:t>
    </dgm:pt>
    <dgm:pt modelId="{8F351601-B8BC-954C-B651-8BF07A495BB8}" type="sibTrans" cxnId="{E2A02AA9-F9EC-454D-90DD-C1CBDA7AEEE8}">
      <dgm:prSet/>
      <dgm:spPr/>
      <dgm:t>
        <a:bodyPr/>
        <a:lstStyle/>
        <a:p>
          <a:endParaRPr lang="en-US" sz="1600"/>
        </a:p>
      </dgm:t>
    </dgm:pt>
    <dgm:pt modelId="{C0ED98EA-9F56-5542-BB57-DAD8D3C6C717}">
      <dgm:prSet custT="1"/>
      <dgm:spPr>
        <a:xfrm>
          <a:off x="585216" y="2341218"/>
          <a:ext cx="8229564" cy="384049"/>
        </a:xfrm>
        <a:prstGeom prst="roundRect">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1600" dirty="0">
              <a:solidFill>
                <a:sysClr val="windowText" lastClr="000000"/>
              </a:solidFill>
              <a:latin typeface="Calibri" panose="020F0502020204030204"/>
              <a:ea typeface="+mn-ea"/>
              <a:cs typeface="+mn-cs"/>
            </a:rPr>
            <a:t>Establish a work system and culture that supports the diagnostic process and improvements in diagnostic performance.</a:t>
          </a:r>
        </a:p>
      </dgm:t>
    </dgm:pt>
    <dgm:pt modelId="{508B507B-F71E-D149-9AAD-C1134D1A2425}" type="parTrans" cxnId="{54AE1084-8C1A-C347-9340-E4FADEA4B240}">
      <dgm:prSet/>
      <dgm:spPr/>
      <dgm:t>
        <a:bodyPr/>
        <a:lstStyle/>
        <a:p>
          <a:endParaRPr lang="en-US" sz="1600"/>
        </a:p>
      </dgm:t>
    </dgm:pt>
    <dgm:pt modelId="{7E418EFB-86DF-7F44-8C2E-2F6BD8F3048E}" type="sibTrans" cxnId="{54AE1084-8C1A-C347-9340-E4FADEA4B240}">
      <dgm:prSet/>
      <dgm:spPr/>
      <dgm:t>
        <a:bodyPr/>
        <a:lstStyle/>
        <a:p>
          <a:endParaRPr lang="en-US" sz="1600"/>
        </a:p>
      </dgm:t>
    </dgm:pt>
    <dgm:pt modelId="{514F68E4-7670-B741-ABF5-F44CDDD2945D}">
      <dgm:prSet custT="1"/>
      <dgm:spPr>
        <a:xfrm>
          <a:off x="585216" y="2883668"/>
          <a:ext cx="8229564" cy="384049"/>
        </a:xfrm>
        <a:prstGeom prst="roundRect">
          <a:avLst/>
        </a:prstGeom>
        <a:solidFill>
          <a:srgbClr val="FFC000">
            <a:hueOff val="6125556"/>
            <a:satOff val="-25486"/>
            <a:lumOff val="600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1600" dirty="0">
              <a:solidFill>
                <a:sysClr val="windowText" lastClr="000000"/>
              </a:solidFill>
              <a:latin typeface="Calibri" panose="020F0502020204030204"/>
              <a:ea typeface="+mn-ea"/>
              <a:cs typeface="+mn-cs"/>
            </a:rPr>
            <a:t>Develop a reporting environment and medical liability system that facilitates improved diagnosis through learning from diagnostic errors and near misses.</a:t>
          </a:r>
        </a:p>
      </dgm:t>
    </dgm:pt>
    <dgm:pt modelId="{607E7539-4322-F246-866B-A52018A02A57}" type="parTrans" cxnId="{24BED388-60A2-2F4C-ACFE-1AB09817D092}">
      <dgm:prSet/>
      <dgm:spPr/>
      <dgm:t>
        <a:bodyPr/>
        <a:lstStyle/>
        <a:p>
          <a:endParaRPr lang="en-US" sz="1600"/>
        </a:p>
      </dgm:t>
    </dgm:pt>
    <dgm:pt modelId="{55A73D97-B282-E447-B859-62D556AD7451}" type="sibTrans" cxnId="{24BED388-60A2-2F4C-ACFE-1AB09817D092}">
      <dgm:prSet/>
      <dgm:spPr/>
      <dgm:t>
        <a:bodyPr/>
        <a:lstStyle/>
        <a:p>
          <a:endParaRPr lang="en-US" sz="1600"/>
        </a:p>
      </dgm:t>
    </dgm:pt>
    <dgm:pt modelId="{65AB2859-CDB9-A446-AD74-58DAB15B40E7}">
      <dgm:prSet custT="1"/>
      <dgm:spPr>
        <a:xfrm>
          <a:off x="585216" y="3426117"/>
          <a:ext cx="8229564" cy="384049"/>
        </a:xfrm>
        <a:prstGeom prst="roundRect">
          <a:avLst/>
        </a:prstGeom>
        <a:solidFill>
          <a:srgbClr val="FFC000">
            <a:hueOff val="7350668"/>
            <a:satOff val="-30583"/>
            <a:lumOff val="7206"/>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1600" dirty="0">
              <a:solidFill>
                <a:sysClr val="windowText" lastClr="000000"/>
              </a:solidFill>
              <a:latin typeface="Calibri" panose="020F0502020204030204"/>
              <a:ea typeface="+mn-ea"/>
              <a:cs typeface="+mn-cs"/>
            </a:rPr>
            <a:t>Design a payment and care delivery environment that supports the diagnostic process.</a:t>
          </a:r>
        </a:p>
      </dgm:t>
    </dgm:pt>
    <dgm:pt modelId="{5CE0C14B-47C0-0F44-8C5F-09EB26E064F7}" type="parTrans" cxnId="{F65AEC38-D68A-FE43-B14C-888512F81D6B}">
      <dgm:prSet/>
      <dgm:spPr/>
      <dgm:t>
        <a:bodyPr/>
        <a:lstStyle/>
        <a:p>
          <a:endParaRPr lang="en-US" sz="1600"/>
        </a:p>
      </dgm:t>
    </dgm:pt>
    <dgm:pt modelId="{A5815DB2-AF0F-7243-A44E-03148C9F2C26}" type="sibTrans" cxnId="{F65AEC38-D68A-FE43-B14C-888512F81D6B}">
      <dgm:prSet/>
      <dgm:spPr/>
      <dgm:t>
        <a:bodyPr/>
        <a:lstStyle/>
        <a:p>
          <a:endParaRPr lang="en-US" sz="1600"/>
        </a:p>
      </dgm:t>
    </dgm:pt>
    <dgm:pt modelId="{2E37B463-31F0-964F-A0CB-39E9986DBA3A}">
      <dgm:prSet custT="1"/>
      <dgm:spPr>
        <a:xfrm>
          <a:off x="585216" y="3968566"/>
          <a:ext cx="8229564" cy="384049"/>
        </a:xfrm>
        <a:prstGeom prst="roundRect">
          <a:avLst/>
        </a:prstGeom>
        <a:solidFill>
          <a:srgbClr val="FFC000">
            <a:hueOff val="8575779"/>
            <a:satOff val="-35680"/>
            <a:lumOff val="8407"/>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lr>
              <a:srgbClr val="1C7A0C"/>
            </a:buClr>
            <a:buNone/>
          </a:pPr>
          <a:r>
            <a:rPr lang="en-US" sz="1600" dirty="0">
              <a:solidFill>
                <a:sysClr val="windowText" lastClr="000000"/>
              </a:solidFill>
              <a:latin typeface="Calibri" panose="020F0502020204030204"/>
              <a:ea typeface="+mn-ea"/>
              <a:cs typeface="+mn-cs"/>
            </a:rPr>
            <a:t>Provide dedicated funding for research on the diagnostic process and diagnostic errors.</a:t>
          </a:r>
        </a:p>
      </dgm:t>
    </dgm:pt>
    <dgm:pt modelId="{2519A1A0-D5CD-5D47-A559-4D3E916ACCFF}" type="parTrans" cxnId="{F259BA66-5003-CE4C-A2CC-3B9497E4BEBA}">
      <dgm:prSet/>
      <dgm:spPr/>
      <dgm:t>
        <a:bodyPr/>
        <a:lstStyle/>
        <a:p>
          <a:endParaRPr lang="en-US" sz="1600"/>
        </a:p>
      </dgm:t>
    </dgm:pt>
    <dgm:pt modelId="{0E9CFA07-F995-0D49-82D7-A90CA5B3BB89}" type="sibTrans" cxnId="{F259BA66-5003-CE4C-A2CC-3B9497E4BEBA}">
      <dgm:prSet/>
      <dgm:spPr/>
      <dgm:t>
        <a:bodyPr/>
        <a:lstStyle/>
        <a:p>
          <a:endParaRPr lang="en-US" sz="1600"/>
        </a:p>
      </dgm:t>
    </dgm:pt>
    <dgm:pt modelId="{E8652FFD-FCCD-4644-B3B7-85C77A5B8626}" type="pres">
      <dgm:prSet presAssocID="{BDDED320-FD0A-754D-BB3E-39D9C10BFB05}" presName="linear" presStyleCnt="0">
        <dgm:presLayoutVars>
          <dgm:dir/>
          <dgm:animLvl val="lvl"/>
          <dgm:resizeHandles val="exact"/>
        </dgm:presLayoutVars>
      </dgm:prSet>
      <dgm:spPr/>
    </dgm:pt>
    <dgm:pt modelId="{CC6226EC-7FD0-474B-ADC3-FFDB7752FD56}" type="pres">
      <dgm:prSet presAssocID="{F4664C18-1BC3-5B4F-9B7A-C0FE6455C282}" presName="parentLin" presStyleCnt="0"/>
      <dgm:spPr/>
    </dgm:pt>
    <dgm:pt modelId="{264E05C6-478C-C848-A430-547712CB8017}" type="pres">
      <dgm:prSet presAssocID="{F4664C18-1BC3-5B4F-9B7A-C0FE6455C282}" presName="parentLeftMargin" presStyleLbl="node1" presStyleIdx="0" presStyleCnt="8"/>
      <dgm:spPr/>
    </dgm:pt>
    <dgm:pt modelId="{D1ABCF4F-4129-EC4A-AA8A-6D9A43DC45E2}" type="pres">
      <dgm:prSet presAssocID="{F4664C18-1BC3-5B4F-9B7A-C0FE6455C282}" presName="parentText" presStyleLbl="node1" presStyleIdx="0" presStyleCnt="8" custScaleX="160707" custScaleY="172087">
        <dgm:presLayoutVars>
          <dgm:chMax val="0"/>
          <dgm:bulletEnabled val="1"/>
        </dgm:presLayoutVars>
      </dgm:prSet>
      <dgm:spPr/>
    </dgm:pt>
    <dgm:pt modelId="{BD9CF883-831F-494B-98DB-E87D02520363}" type="pres">
      <dgm:prSet presAssocID="{F4664C18-1BC3-5B4F-9B7A-C0FE6455C282}" presName="negativeSpace" presStyleCnt="0"/>
      <dgm:spPr/>
    </dgm:pt>
    <dgm:pt modelId="{7AE81C33-29FD-2D48-82C0-9964CD716F70}" type="pres">
      <dgm:prSet presAssocID="{F4664C18-1BC3-5B4F-9B7A-C0FE6455C282}" presName="childText" presStyleLbl="conFgAcc1" presStyleIdx="0" presStyleCnt="8">
        <dgm:presLayoutVars>
          <dgm:bulletEnabled val="1"/>
        </dgm:presLayoutVars>
      </dgm:prSet>
      <dgm:spPr>
        <a:xfrm>
          <a:off x="0" y="407870"/>
          <a:ext cx="11704320" cy="2520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gm:spPr>
    </dgm:pt>
    <dgm:pt modelId="{61122C77-EF92-EC4F-8DE8-77C856520549}" type="pres">
      <dgm:prSet presAssocID="{6829B4A9-0292-BB49-B55A-0397595606F9}" presName="spaceBetweenRectangles" presStyleCnt="0"/>
      <dgm:spPr/>
    </dgm:pt>
    <dgm:pt modelId="{FE9BE738-F809-1140-B854-773D4C2E717A}" type="pres">
      <dgm:prSet presAssocID="{AF0F957E-3BAC-A74E-8B86-4ADC7ABCC715}" presName="parentLin" presStyleCnt="0"/>
      <dgm:spPr/>
    </dgm:pt>
    <dgm:pt modelId="{4A68A201-61D7-F04F-9E1D-44762F508115}" type="pres">
      <dgm:prSet presAssocID="{AF0F957E-3BAC-A74E-8B86-4ADC7ABCC715}" presName="parentLeftMargin" presStyleLbl="node1" presStyleIdx="0" presStyleCnt="8"/>
      <dgm:spPr/>
    </dgm:pt>
    <dgm:pt modelId="{CAFE4E86-B7FF-274D-A833-CF7D9AD48AC0}" type="pres">
      <dgm:prSet presAssocID="{AF0F957E-3BAC-A74E-8B86-4ADC7ABCC715}" presName="parentText" presStyleLbl="node1" presStyleIdx="1" presStyleCnt="8" custScaleX="148308" custScaleY="172087">
        <dgm:presLayoutVars>
          <dgm:chMax val="0"/>
          <dgm:bulletEnabled val="1"/>
        </dgm:presLayoutVars>
      </dgm:prSet>
      <dgm:spPr/>
    </dgm:pt>
    <dgm:pt modelId="{8AC29184-50F7-7C41-975F-DF0B9029DD08}" type="pres">
      <dgm:prSet presAssocID="{AF0F957E-3BAC-A74E-8B86-4ADC7ABCC715}" presName="negativeSpace" presStyleCnt="0"/>
      <dgm:spPr/>
    </dgm:pt>
    <dgm:pt modelId="{44E98DC9-C5F3-7443-B4EA-948F6ECBF4BB}" type="pres">
      <dgm:prSet presAssocID="{AF0F957E-3BAC-A74E-8B86-4ADC7ABCC715}" presName="childText" presStyleLbl="conFgAcc1" presStyleIdx="1" presStyleCnt="8">
        <dgm:presLayoutVars>
          <dgm:bulletEnabled val="1"/>
        </dgm:presLayoutVars>
      </dgm:prSet>
      <dgm:spPr>
        <a:xfrm>
          <a:off x="0" y="950320"/>
          <a:ext cx="11704320" cy="252000"/>
        </a:xfrm>
        <a:prstGeom prst="rect">
          <a:avLst/>
        </a:prstGeom>
        <a:solidFill>
          <a:sysClr val="window" lastClr="FFFFFF">
            <a:alpha val="90000"/>
            <a:hueOff val="0"/>
            <a:satOff val="0"/>
            <a:lumOff val="0"/>
            <a:alphaOff val="0"/>
          </a:sysClr>
        </a:solidFill>
        <a:ln w="12700" cap="flat" cmpd="sng" algn="ctr">
          <a:solidFill>
            <a:srgbClr val="FFC000">
              <a:hueOff val="1225111"/>
              <a:satOff val="-5097"/>
              <a:lumOff val="1201"/>
              <a:alphaOff val="0"/>
            </a:srgbClr>
          </a:solidFill>
          <a:prstDash val="solid"/>
          <a:miter lim="800000"/>
        </a:ln>
        <a:effectLst/>
      </dgm:spPr>
    </dgm:pt>
    <dgm:pt modelId="{7B3D2127-452E-314A-BF2A-11607C882026}" type="pres">
      <dgm:prSet presAssocID="{A014FA1D-5386-634A-8FBE-248DA2272130}" presName="spaceBetweenRectangles" presStyleCnt="0"/>
      <dgm:spPr/>
    </dgm:pt>
    <dgm:pt modelId="{2C24157B-9748-1E4D-9BB6-9B82181315AA}" type="pres">
      <dgm:prSet presAssocID="{60AE3B1A-15BE-6445-A677-D6EFD73C6938}" presName="parentLin" presStyleCnt="0"/>
      <dgm:spPr/>
    </dgm:pt>
    <dgm:pt modelId="{264501D2-4163-0D4F-850C-314BA1E8CF91}" type="pres">
      <dgm:prSet presAssocID="{60AE3B1A-15BE-6445-A677-D6EFD73C6938}" presName="parentLeftMargin" presStyleLbl="node1" presStyleIdx="1" presStyleCnt="8"/>
      <dgm:spPr/>
    </dgm:pt>
    <dgm:pt modelId="{DB536F9D-E253-0E48-B0C7-2E4E4AD577D5}" type="pres">
      <dgm:prSet presAssocID="{60AE3B1A-15BE-6445-A677-D6EFD73C6938}" presName="parentText" presStyleLbl="node1" presStyleIdx="2" presStyleCnt="8" custScaleX="148308" custScaleY="172087">
        <dgm:presLayoutVars>
          <dgm:chMax val="0"/>
          <dgm:bulletEnabled val="1"/>
        </dgm:presLayoutVars>
      </dgm:prSet>
      <dgm:spPr/>
    </dgm:pt>
    <dgm:pt modelId="{1AE37216-6698-C54B-A40D-E7C5D3647E7D}" type="pres">
      <dgm:prSet presAssocID="{60AE3B1A-15BE-6445-A677-D6EFD73C6938}" presName="negativeSpace" presStyleCnt="0"/>
      <dgm:spPr/>
    </dgm:pt>
    <dgm:pt modelId="{06EDBDFF-988C-0543-8969-5E34A80329D2}" type="pres">
      <dgm:prSet presAssocID="{60AE3B1A-15BE-6445-A677-D6EFD73C6938}" presName="childText" presStyleLbl="conFgAcc1" presStyleIdx="2" presStyleCnt="8">
        <dgm:presLayoutVars>
          <dgm:bulletEnabled val="1"/>
        </dgm:presLayoutVars>
      </dgm:prSet>
      <dgm:spPr>
        <a:xfrm>
          <a:off x="0" y="1492769"/>
          <a:ext cx="11704320" cy="252000"/>
        </a:xfrm>
        <a:prstGeom prst="rect">
          <a:avLst/>
        </a:prstGeom>
        <a:solidFill>
          <a:sysClr val="window" lastClr="FFFFFF">
            <a:alpha val="90000"/>
            <a:hueOff val="0"/>
            <a:satOff val="0"/>
            <a:lumOff val="0"/>
            <a:alphaOff val="0"/>
          </a:sysClr>
        </a:solidFill>
        <a:ln w="12700" cap="flat" cmpd="sng" algn="ctr">
          <a:solidFill>
            <a:srgbClr val="FFC000">
              <a:hueOff val="2450223"/>
              <a:satOff val="-10194"/>
              <a:lumOff val="2402"/>
              <a:alphaOff val="0"/>
            </a:srgbClr>
          </a:solidFill>
          <a:prstDash val="solid"/>
          <a:miter lim="800000"/>
        </a:ln>
        <a:effectLst/>
      </dgm:spPr>
    </dgm:pt>
    <dgm:pt modelId="{A57195AA-D184-AC48-B824-3C277A304674}" type="pres">
      <dgm:prSet presAssocID="{7C5E35A0-B189-E14E-9D95-D0F699055F28}" presName="spaceBetweenRectangles" presStyleCnt="0"/>
      <dgm:spPr/>
    </dgm:pt>
    <dgm:pt modelId="{A6A6F8FF-B2DC-304B-9393-2E1BEE1AE2B7}" type="pres">
      <dgm:prSet presAssocID="{741F9937-A41B-6E48-B931-B03AF168F76E}" presName="parentLin" presStyleCnt="0"/>
      <dgm:spPr/>
    </dgm:pt>
    <dgm:pt modelId="{4D31338F-300F-DB4F-AA7E-9756284B801E}" type="pres">
      <dgm:prSet presAssocID="{741F9937-A41B-6E48-B931-B03AF168F76E}" presName="parentLeftMargin" presStyleLbl="node1" presStyleIdx="2" presStyleCnt="8"/>
      <dgm:spPr/>
    </dgm:pt>
    <dgm:pt modelId="{65BE547B-12BC-244C-9E85-83DB1B2E5FD0}" type="pres">
      <dgm:prSet presAssocID="{741F9937-A41B-6E48-B931-B03AF168F76E}" presName="parentText" presStyleLbl="node1" presStyleIdx="3" presStyleCnt="8" custScaleX="148308" custScaleY="172087">
        <dgm:presLayoutVars>
          <dgm:chMax val="0"/>
          <dgm:bulletEnabled val="1"/>
        </dgm:presLayoutVars>
      </dgm:prSet>
      <dgm:spPr/>
    </dgm:pt>
    <dgm:pt modelId="{4671626E-7EC2-514D-96EB-4017FD291DE5}" type="pres">
      <dgm:prSet presAssocID="{741F9937-A41B-6E48-B931-B03AF168F76E}" presName="negativeSpace" presStyleCnt="0"/>
      <dgm:spPr/>
    </dgm:pt>
    <dgm:pt modelId="{308B4352-189E-584A-97FC-71B30E9C848E}" type="pres">
      <dgm:prSet presAssocID="{741F9937-A41B-6E48-B931-B03AF168F76E}" presName="childText" presStyleLbl="conFgAcc1" presStyleIdx="3" presStyleCnt="8">
        <dgm:presLayoutVars>
          <dgm:bulletEnabled val="1"/>
        </dgm:presLayoutVars>
      </dgm:prSet>
      <dgm:spPr>
        <a:xfrm>
          <a:off x="0" y="2035218"/>
          <a:ext cx="11704320" cy="252000"/>
        </a:xfrm>
        <a:prstGeom prst="rect">
          <a:avLst/>
        </a:prstGeom>
        <a:solidFill>
          <a:sysClr val="window" lastClr="FFFFFF">
            <a:alpha val="90000"/>
            <a:hueOff val="0"/>
            <a:satOff val="0"/>
            <a:lumOff val="0"/>
            <a:alphaOff val="0"/>
          </a:sysClr>
        </a:solidFill>
        <a:ln w="12700" cap="flat" cmpd="sng" algn="ctr">
          <a:solidFill>
            <a:srgbClr val="FFC000">
              <a:hueOff val="3675334"/>
              <a:satOff val="-15291"/>
              <a:lumOff val="3603"/>
              <a:alphaOff val="0"/>
            </a:srgbClr>
          </a:solidFill>
          <a:prstDash val="solid"/>
          <a:miter lim="800000"/>
        </a:ln>
        <a:effectLst/>
      </dgm:spPr>
    </dgm:pt>
    <dgm:pt modelId="{FB29C75E-216F-814C-9840-013D95A8638C}" type="pres">
      <dgm:prSet presAssocID="{8F351601-B8BC-954C-B651-8BF07A495BB8}" presName="spaceBetweenRectangles" presStyleCnt="0"/>
      <dgm:spPr/>
    </dgm:pt>
    <dgm:pt modelId="{3C2ED4C5-8D36-1147-A632-0D2D512E3AF1}" type="pres">
      <dgm:prSet presAssocID="{C0ED98EA-9F56-5542-BB57-DAD8D3C6C717}" presName="parentLin" presStyleCnt="0"/>
      <dgm:spPr/>
    </dgm:pt>
    <dgm:pt modelId="{CBB4FC33-8044-3340-A712-C6AEC24FC832}" type="pres">
      <dgm:prSet presAssocID="{C0ED98EA-9F56-5542-BB57-DAD8D3C6C717}" presName="parentLeftMargin" presStyleLbl="node1" presStyleIdx="3" presStyleCnt="8"/>
      <dgm:spPr/>
    </dgm:pt>
    <dgm:pt modelId="{71E78E4C-2218-5B4A-A7A3-6065BD9BA627}" type="pres">
      <dgm:prSet presAssocID="{C0ED98EA-9F56-5542-BB57-DAD8D3C6C717}" presName="parentText" presStyleLbl="node1" presStyleIdx="4" presStyleCnt="8" custScaleX="148308" custScaleY="172087">
        <dgm:presLayoutVars>
          <dgm:chMax val="0"/>
          <dgm:bulletEnabled val="1"/>
        </dgm:presLayoutVars>
      </dgm:prSet>
      <dgm:spPr/>
    </dgm:pt>
    <dgm:pt modelId="{1111F623-C4D8-EA4D-97B9-A0D29EA29986}" type="pres">
      <dgm:prSet presAssocID="{C0ED98EA-9F56-5542-BB57-DAD8D3C6C717}" presName="negativeSpace" presStyleCnt="0"/>
      <dgm:spPr/>
    </dgm:pt>
    <dgm:pt modelId="{0A6BC8A5-79F6-1744-9E47-0C4267DC8635}" type="pres">
      <dgm:prSet presAssocID="{C0ED98EA-9F56-5542-BB57-DAD8D3C6C717}" presName="childText" presStyleLbl="conFgAcc1" presStyleIdx="4" presStyleCnt="8">
        <dgm:presLayoutVars>
          <dgm:bulletEnabled val="1"/>
        </dgm:presLayoutVars>
      </dgm:prSet>
      <dgm:spPr>
        <a:xfrm>
          <a:off x="0" y="2577668"/>
          <a:ext cx="11704320" cy="252000"/>
        </a:xfrm>
        <a:prstGeom prst="rect">
          <a:avLst/>
        </a:prstGeom>
        <a:solidFill>
          <a:sysClr val="window" lastClr="FFFFFF">
            <a:alpha val="90000"/>
            <a:hueOff val="0"/>
            <a:satOff val="0"/>
            <a:lumOff val="0"/>
            <a:alphaOff val="0"/>
          </a:sysClr>
        </a:solidFill>
        <a:ln w="12700" cap="flat" cmpd="sng" algn="ctr">
          <a:solidFill>
            <a:srgbClr val="FFC000">
              <a:hueOff val="4900445"/>
              <a:satOff val="-20388"/>
              <a:lumOff val="4804"/>
              <a:alphaOff val="0"/>
            </a:srgbClr>
          </a:solidFill>
          <a:prstDash val="solid"/>
          <a:miter lim="800000"/>
        </a:ln>
        <a:effectLst/>
      </dgm:spPr>
    </dgm:pt>
    <dgm:pt modelId="{B533E9EF-A0C8-654C-91F9-77D6A9991F74}" type="pres">
      <dgm:prSet presAssocID="{7E418EFB-86DF-7F44-8C2E-2F6BD8F3048E}" presName="spaceBetweenRectangles" presStyleCnt="0"/>
      <dgm:spPr/>
    </dgm:pt>
    <dgm:pt modelId="{B62E10D2-071C-504C-82EB-3F1D34EE3DF5}" type="pres">
      <dgm:prSet presAssocID="{514F68E4-7670-B741-ABF5-F44CDDD2945D}" presName="parentLin" presStyleCnt="0"/>
      <dgm:spPr/>
    </dgm:pt>
    <dgm:pt modelId="{CCF85CAA-8B6B-B342-93B6-7087BF88075E}" type="pres">
      <dgm:prSet presAssocID="{514F68E4-7670-B741-ABF5-F44CDDD2945D}" presName="parentLeftMargin" presStyleLbl="node1" presStyleIdx="4" presStyleCnt="8"/>
      <dgm:spPr/>
    </dgm:pt>
    <dgm:pt modelId="{DD454FCD-0A8F-4C49-BB07-729457697D49}" type="pres">
      <dgm:prSet presAssocID="{514F68E4-7670-B741-ABF5-F44CDDD2945D}" presName="parentText" presStyleLbl="node1" presStyleIdx="5" presStyleCnt="8" custScaleX="148308" custScaleY="172087">
        <dgm:presLayoutVars>
          <dgm:chMax val="0"/>
          <dgm:bulletEnabled val="1"/>
        </dgm:presLayoutVars>
      </dgm:prSet>
      <dgm:spPr/>
    </dgm:pt>
    <dgm:pt modelId="{B0A3D689-0D34-1943-8D9B-86205142A1B2}" type="pres">
      <dgm:prSet presAssocID="{514F68E4-7670-B741-ABF5-F44CDDD2945D}" presName="negativeSpace" presStyleCnt="0"/>
      <dgm:spPr/>
    </dgm:pt>
    <dgm:pt modelId="{67738282-30FE-B040-8A9A-59D295E71061}" type="pres">
      <dgm:prSet presAssocID="{514F68E4-7670-B741-ABF5-F44CDDD2945D}" presName="childText" presStyleLbl="conFgAcc1" presStyleIdx="5" presStyleCnt="8">
        <dgm:presLayoutVars>
          <dgm:bulletEnabled val="1"/>
        </dgm:presLayoutVars>
      </dgm:prSet>
      <dgm:spPr>
        <a:xfrm>
          <a:off x="0" y="3120117"/>
          <a:ext cx="11704320" cy="252000"/>
        </a:xfrm>
        <a:prstGeom prst="rect">
          <a:avLst/>
        </a:prstGeom>
        <a:solidFill>
          <a:sysClr val="window" lastClr="FFFFFF">
            <a:alpha val="90000"/>
            <a:hueOff val="0"/>
            <a:satOff val="0"/>
            <a:lumOff val="0"/>
            <a:alphaOff val="0"/>
          </a:sysClr>
        </a:solidFill>
        <a:ln w="12700" cap="flat" cmpd="sng" algn="ctr">
          <a:solidFill>
            <a:srgbClr val="FFC000">
              <a:hueOff val="6125556"/>
              <a:satOff val="-25486"/>
              <a:lumOff val="6005"/>
              <a:alphaOff val="0"/>
            </a:srgbClr>
          </a:solidFill>
          <a:prstDash val="solid"/>
          <a:miter lim="800000"/>
        </a:ln>
        <a:effectLst/>
      </dgm:spPr>
    </dgm:pt>
    <dgm:pt modelId="{1F0DD1F2-31E8-1546-BB26-1195D4C89D11}" type="pres">
      <dgm:prSet presAssocID="{55A73D97-B282-E447-B859-62D556AD7451}" presName="spaceBetweenRectangles" presStyleCnt="0"/>
      <dgm:spPr/>
    </dgm:pt>
    <dgm:pt modelId="{B7C6D1E0-B85C-4645-B48E-B3B9898C5115}" type="pres">
      <dgm:prSet presAssocID="{65AB2859-CDB9-A446-AD74-58DAB15B40E7}" presName="parentLin" presStyleCnt="0"/>
      <dgm:spPr/>
    </dgm:pt>
    <dgm:pt modelId="{070F725F-B0D3-624D-B69A-49812A8ABC90}" type="pres">
      <dgm:prSet presAssocID="{65AB2859-CDB9-A446-AD74-58DAB15B40E7}" presName="parentLeftMargin" presStyleLbl="node1" presStyleIdx="5" presStyleCnt="8"/>
      <dgm:spPr/>
    </dgm:pt>
    <dgm:pt modelId="{9D6B7D14-809C-8B41-8B7E-71873B4BFC40}" type="pres">
      <dgm:prSet presAssocID="{65AB2859-CDB9-A446-AD74-58DAB15B40E7}" presName="parentText" presStyleLbl="node1" presStyleIdx="6" presStyleCnt="8" custScaleX="148308" custScaleY="172087">
        <dgm:presLayoutVars>
          <dgm:chMax val="0"/>
          <dgm:bulletEnabled val="1"/>
        </dgm:presLayoutVars>
      </dgm:prSet>
      <dgm:spPr/>
    </dgm:pt>
    <dgm:pt modelId="{12121923-A5C1-5E46-991D-C54A753C2FE7}" type="pres">
      <dgm:prSet presAssocID="{65AB2859-CDB9-A446-AD74-58DAB15B40E7}" presName="negativeSpace" presStyleCnt="0"/>
      <dgm:spPr/>
    </dgm:pt>
    <dgm:pt modelId="{7580A6CD-4E7C-3343-A392-C2B2A2BB7B92}" type="pres">
      <dgm:prSet presAssocID="{65AB2859-CDB9-A446-AD74-58DAB15B40E7}" presName="childText" presStyleLbl="conFgAcc1" presStyleIdx="6" presStyleCnt="8">
        <dgm:presLayoutVars>
          <dgm:bulletEnabled val="1"/>
        </dgm:presLayoutVars>
      </dgm:prSet>
      <dgm:spPr>
        <a:xfrm>
          <a:off x="0" y="3662566"/>
          <a:ext cx="11704320" cy="252000"/>
        </a:xfrm>
        <a:prstGeom prst="rect">
          <a:avLst/>
        </a:prstGeom>
        <a:solidFill>
          <a:sysClr val="window" lastClr="FFFFFF">
            <a:alpha val="90000"/>
            <a:hueOff val="0"/>
            <a:satOff val="0"/>
            <a:lumOff val="0"/>
            <a:alphaOff val="0"/>
          </a:sysClr>
        </a:solidFill>
        <a:ln w="12700" cap="flat" cmpd="sng" algn="ctr">
          <a:solidFill>
            <a:srgbClr val="FFC000">
              <a:hueOff val="7350668"/>
              <a:satOff val="-30583"/>
              <a:lumOff val="7206"/>
              <a:alphaOff val="0"/>
            </a:srgbClr>
          </a:solidFill>
          <a:prstDash val="solid"/>
          <a:miter lim="800000"/>
        </a:ln>
        <a:effectLst/>
      </dgm:spPr>
    </dgm:pt>
    <dgm:pt modelId="{8414388F-3E5A-B143-87F0-445DFB6C037A}" type="pres">
      <dgm:prSet presAssocID="{A5815DB2-AF0F-7243-A44E-03148C9F2C26}" presName="spaceBetweenRectangles" presStyleCnt="0"/>
      <dgm:spPr/>
    </dgm:pt>
    <dgm:pt modelId="{56F0FAB7-C613-DB4E-B9F2-F67C471E2ADD}" type="pres">
      <dgm:prSet presAssocID="{2E37B463-31F0-964F-A0CB-39E9986DBA3A}" presName="parentLin" presStyleCnt="0"/>
      <dgm:spPr/>
    </dgm:pt>
    <dgm:pt modelId="{FE5E372B-9994-7447-B3D3-A7691E784066}" type="pres">
      <dgm:prSet presAssocID="{2E37B463-31F0-964F-A0CB-39E9986DBA3A}" presName="parentLeftMargin" presStyleLbl="node1" presStyleIdx="6" presStyleCnt="8"/>
      <dgm:spPr/>
    </dgm:pt>
    <dgm:pt modelId="{B1A6BCF9-C1D5-D84F-B49A-2CC5601605E1}" type="pres">
      <dgm:prSet presAssocID="{2E37B463-31F0-964F-A0CB-39E9986DBA3A}" presName="parentText" presStyleLbl="node1" presStyleIdx="7" presStyleCnt="8" custScaleX="148308" custScaleY="172087">
        <dgm:presLayoutVars>
          <dgm:chMax val="0"/>
          <dgm:bulletEnabled val="1"/>
        </dgm:presLayoutVars>
      </dgm:prSet>
      <dgm:spPr/>
    </dgm:pt>
    <dgm:pt modelId="{87A354AC-7536-414C-963A-C628BBABBD25}" type="pres">
      <dgm:prSet presAssocID="{2E37B463-31F0-964F-A0CB-39E9986DBA3A}" presName="negativeSpace" presStyleCnt="0"/>
      <dgm:spPr/>
    </dgm:pt>
    <dgm:pt modelId="{88D1EF71-BECC-FD47-A445-2723A5BC0483}" type="pres">
      <dgm:prSet presAssocID="{2E37B463-31F0-964F-A0CB-39E9986DBA3A}" presName="childText" presStyleLbl="conFgAcc1" presStyleIdx="7" presStyleCnt="8">
        <dgm:presLayoutVars>
          <dgm:bulletEnabled val="1"/>
        </dgm:presLayoutVars>
      </dgm:prSet>
      <dgm:spPr>
        <a:xfrm>
          <a:off x="0" y="4205016"/>
          <a:ext cx="11704320" cy="252000"/>
        </a:xfrm>
        <a:prstGeom prst="rect">
          <a:avLst/>
        </a:prstGeom>
        <a:solidFill>
          <a:sysClr val="window" lastClr="FFFFFF">
            <a:alpha val="90000"/>
            <a:hueOff val="0"/>
            <a:satOff val="0"/>
            <a:lumOff val="0"/>
            <a:alphaOff val="0"/>
          </a:sysClr>
        </a:solidFill>
        <a:ln w="12700" cap="flat" cmpd="sng" algn="ctr">
          <a:solidFill>
            <a:srgbClr val="FFC000">
              <a:hueOff val="8575779"/>
              <a:satOff val="-35680"/>
              <a:lumOff val="8407"/>
              <a:alphaOff val="0"/>
            </a:srgbClr>
          </a:solidFill>
          <a:prstDash val="solid"/>
          <a:miter lim="800000"/>
        </a:ln>
        <a:effectLst/>
      </dgm:spPr>
    </dgm:pt>
  </dgm:ptLst>
  <dgm:cxnLst>
    <dgm:cxn modelId="{3CDF4B07-676A-3241-B154-AD6AB732F83D}" type="presOf" srcId="{514F68E4-7670-B741-ABF5-F44CDDD2945D}" destId="{DD454FCD-0A8F-4C49-BB07-729457697D49}" srcOrd="1" destOrd="0" presId="urn:microsoft.com/office/officeart/2005/8/layout/list1"/>
    <dgm:cxn modelId="{E53B610F-CBC5-DB4B-8208-68AEB8E9FD87}" type="presOf" srcId="{65AB2859-CDB9-A446-AD74-58DAB15B40E7}" destId="{9D6B7D14-809C-8B41-8B7E-71873B4BFC40}" srcOrd="1" destOrd="0" presId="urn:microsoft.com/office/officeart/2005/8/layout/list1"/>
    <dgm:cxn modelId="{72A39123-56C0-E244-887E-3570D8010A05}" type="presOf" srcId="{65AB2859-CDB9-A446-AD74-58DAB15B40E7}" destId="{070F725F-B0D3-624D-B69A-49812A8ABC90}" srcOrd="0" destOrd="0" presId="urn:microsoft.com/office/officeart/2005/8/layout/list1"/>
    <dgm:cxn modelId="{FEF75424-800E-5B46-BE74-1964C54B741A}" srcId="{BDDED320-FD0A-754D-BB3E-39D9C10BFB05}" destId="{AF0F957E-3BAC-A74E-8B86-4ADC7ABCC715}" srcOrd="1" destOrd="0" parTransId="{6F21FFBA-313A-5045-BA40-8E63A9E353CF}" sibTransId="{A014FA1D-5386-634A-8FBE-248DA2272130}"/>
    <dgm:cxn modelId="{D36CAE2B-CD72-0245-B21F-EA1D5F86EBAA}" type="presOf" srcId="{741F9937-A41B-6E48-B931-B03AF168F76E}" destId="{65BE547B-12BC-244C-9E85-83DB1B2E5FD0}" srcOrd="1" destOrd="0" presId="urn:microsoft.com/office/officeart/2005/8/layout/list1"/>
    <dgm:cxn modelId="{441BED32-7BBB-B141-8E8D-59C1C1E5BD16}" type="presOf" srcId="{741F9937-A41B-6E48-B931-B03AF168F76E}" destId="{4D31338F-300F-DB4F-AA7E-9756284B801E}" srcOrd="0" destOrd="0" presId="urn:microsoft.com/office/officeart/2005/8/layout/list1"/>
    <dgm:cxn modelId="{F65AEC38-D68A-FE43-B14C-888512F81D6B}" srcId="{BDDED320-FD0A-754D-BB3E-39D9C10BFB05}" destId="{65AB2859-CDB9-A446-AD74-58DAB15B40E7}" srcOrd="6" destOrd="0" parTransId="{5CE0C14B-47C0-0F44-8C5F-09EB26E064F7}" sibTransId="{A5815DB2-AF0F-7243-A44E-03148C9F2C26}"/>
    <dgm:cxn modelId="{B6DA635E-C34C-FE46-BB76-FD28988256C6}" type="presOf" srcId="{AF0F957E-3BAC-A74E-8B86-4ADC7ABCC715}" destId="{CAFE4E86-B7FF-274D-A833-CF7D9AD48AC0}" srcOrd="1" destOrd="0" presId="urn:microsoft.com/office/officeart/2005/8/layout/list1"/>
    <dgm:cxn modelId="{F259BA66-5003-CE4C-A2CC-3B9497E4BEBA}" srcId="{BDDED320-FD0A-754D-BB3E-39D9C10BFB05}" destId="{2E37B463-31F0-964F-A0CB-39E9986DBA3A}" srcOrd="7" destOrd="0" parTransId="{2519A1A0-D5CD-5D47-A559-4D3E916ACCFF}" sibTransId="{0E9CFA07-F995-0D49-82D7-A90CA5B3BB89}"/>
    <dgm:cxn modelId="{E918507A-902C-704D-AB3A-46365C38B4BD}" type="presOf" srcId="{514F68E4-7670-B741-ABF5-F44CDDD2945D}" destId="{CCF85CAA-8B6B-B342-93B6-7087BF88075E}" srcOrd="0" destOrd="0" presId="urn:microsoft.com/office/officeart/2005/8/layout/list1"/>
    <dgm:cxn modelId="{5CCB9883-AE44-2A41-8B64-526EC2EFC31C}" type="presOf" srcId="{C0ED98EA-9F56-5542-BB57-DAD8D3C6C717}" destId="{71E78E4C-2218-5B4A-A7A3-6065BD9BA627}" srcOrd="1" destOrd="0" presId="urn:microsoft.com/office/officeart/2005/8/layout/list1"/>
    <dgm:cxn modelId="{54AE1084-8C1A-C347-9340-E4FADEA4B240}" srcId="{BDDED320-FD0A-754D-BB3E-39D9C10BFB05}" destId="{C0ED98EA-9F56-5542-BB57-DAD8D3C6C717}" srcOrd="4" destOrd="0" parTransId="{508B507B-F71E-D149-9AAD-C1134D1A2425}" sibTransId="{7E418EFB-86DF-7F44-8C2E-2F6BD8F3048E}"/>
    <dgm:cxn modelId="{24BED388-60A2-2F4C-ACFE-1AB09817D092}" srcId="{BDDED320-FD0A-754D-BB3E-39D9C10BFB05}" destId="{514F68E4-7670-B741-ABF5-F44CDDD2945D}" srcOrd="5" destOrd="0" parTransId="{607E7539-4322-F246-866B-A52018A02A57}" sibTransId="{55A73D97-B282-E447-B859-62D556AD7451}"/>
    <dgm:cxn modelId="{01FD508C-5339-EE46-9C0A-6F144876FE1D}" type="presOf" srcId="{F4664C18-1BC3-5B4F-9B7A-C0FE6455C282}" destId="{D1ABCF4F-4129-EC4A-AA8A-6D9A43DC45E2}" srcOrd="1" destOrd="0" presId="urn:microsoft.com/office/officeart/2005/8/layout/list1"/>
    <dgm:cxn modelId="{B18CA58D-C34C-054A-A07C-1735D09D6E35}" type="presOf" srcId="{2E37B463-31F0-964F-A0CB-39E9986DBA3A}" destId="{FE5E372B-9994-7447-B3D3-A7691E784066}" srcOrd="0" destOrd="0" presId="urn:microsoft.com/office/officeart/2005/8/layout/list1"/>
    <dgm:cxn modelId="{858D4D96-75C7-9641-9BED-B2FBD6073F13}" type="presOf" srcId="{2E37B463-31F0-964F-A0CB-39E9986DBA3A}" destId="{B1A6BCF9-C1D5-D84F-B49A-2CC5601605E1}" srcOrd="1" destOrd="0" presId="urn:microsoft.com/office/officeart/2005/8/layout/list1"/>
    <dgm:cxn modelId="{9F64FAA8-287E-8F43-A233-EBF3EF6C5C54}" srcId="{BDDED320-FD0A-754D-BB3E-39D9C10BFB05}" destId="{F4664C18-1BC3-5B4F-9B7A-C0FE6455C282}" srcOrd="0" destOrd="0" parTransId="{63E57445-A049-764A-8711-13F456F6EA6D}" sibTransId="{6829B4A9-0292-BB49-B55A-0397595606F9}"/>
    <dgm:cxn modelId="{E2A02AA9-F9EC-454D-90DD-C1CBDA7AEEE8}" srcId="{BDDED320-FD0A-754D-BB3E-39D9C10BFB05}" destId="{741F9937-A41B-6E48-B931-B03AF168F76E}" srcOrd="3" destOrd="0" parTransId="{DBB49BA4-1634-0F4E-AE74-0FCE6BED94BC}" sibTransId="{8F351601-B8BC-954C-B651-8BF07A495BB8}"/>
    <dgm:cxn modelId="{5BC09CB4-B510-9A4A-84A5-CEF70AF0EAA7}" type="presOf" srcId="{BDDED320-FD0A-754D-BB3E-39D9C10BFB05}" destId="{E8652FFD-FCCD-4644-B3B7-85C77A5B8626}" srcOrd="0" destOrd="0" presId="urn:microsoft.com/office/officeart/2005/8/layout/list1"/>
    <dgm:cxn modelId="{DD1881C8-C652-FD42-B545-34470ACBE566}" type="presOf" srcId="{AF0F957E-3BAC-A74E-8B86-4ADC7ABCC715}" destId="{4A68A201-61D7-F04F-9E1D-44762F508115}" srcOrd="0" destOrd="0" presId="urn:microsoft.com/office/officeart/2005/8/layout/list1"/>
    <dgm:cxn modelId="{88FCD9C9-EF7F-604A-9502-CCB8D61698F2}" srcId="{BDDED320-FD0A-754D-BB3E-39D9C10BFB05}" destId="{60AE3B1A-15BE-6445-A677-D6EFD73C6938}" srcOrd="2" destOrd="0" parTransId="{CFFD9249-4006-FF4E-8854-368F4686E6D4}" sibTransId="{7C5E35A0-B189-E14E-9D95-D0F699055F28}"/>
    <dgm:cxn modelId="{A93677D4-3986-3F43-AFE7-49E0E68B7E14}" type="presOf" srcId="{C0ED98EA-9F56-5542-BB57-DAD8D3C6C717}" destId="{CBB4FC33-8044-3340-A712-C6AEC24FC832}" srcOrd="0" destOrd="0" presId="urn:microsoft.com/office/officeart/2005/8/layout/list1"/>
    <dgm:cxn modelId="{F73738D7-78BA-4D4A-AEBD-80CBF0615BA3}" type="presOf" srcId="{60AE3B1A-15BE-6445-A677-D6EFD73C6938}" destId="{DB536F9D-E253-0E48-B0C7-2E4E4AD577D5}" srcOrd="1" destOrd="0" presId="urn:microsoft.com/office/officeart/2005/8/layout/list1"/>
    <dgm:cxn modelId="{5C6383DD-ED88-B04C-BB6F-E075FFEEF99A}" type="presOf" srcId="{F4664C18-1BC3-5B4F-9B7A-C0FE6455C282}" destId="{264E05C6-478C-C848-A430-547712CB8017}" srcOrd="0" destOrd="0" presId="urn:microsoft.com/office/officeart/2005/8/layout/list1"/>
    <dgm:cxn modelId="{182D9EEB-9993-9448-9468-581A6F96E31C}" type="presOf" srcId="{60AE3B1A-15BE-6445-A677-D6EFD73C6938}" destId="{264501D2-4163-0D4F-850C-314BA1E8CF91}" srcOrd="0" destOrd="0" presId="urn:microsoft.com/office/officeart/2005/8/layout/list1"/>
    <dgm:cxn modelId="{B02AE2E9-D724-824A-9B16-A4E1B858B00C}" type="presParOf" srcId="{E8652FFD-FCCD-4644-B3B7-85C77A5B8626}" destId="{CC6226EC-7FD0-474B-ADC3-FFDB7752FD56}" srcOrd="0" destOrd="0" presId="urn:microsoft.com/office/officeart/2005/8/layout/list1"/>
    <dgm:cxn modelId="{42ED5D30-F577-2345-8E15-134181687BD2}" type="presParOf" srcId="{CC6226EC-7FD0-474B-ADC3-FFDB7752FD56}" destId="{264E05C6-478C-C848-A430-547712CB8017}" srcOrd="0" destOrd="0" presId="urn:microsoft.com/office/officeart/2005/8/layout/list1"/>
    <dgm:cxn modelId="{C882EFDB-450A-0749-B576-45A0B8682B5D}" type="presParOf" srcId="{CC6226EC-7FD0-474B-ADC3-FFDB7752FD56}" destId="{D1ABCF4F-4129-EC4A-AA8A-6D9A43DC45E2}" srcOrd="1" destOrd="0" presId="urn:microsoft.com/office/officeart/2005/8/layout/list1"/>
    <dgm:cxn modelId="{9A5336F5-E4E1-C24D-8738-CEC0F0BD2AF1}" type="presParOf" srcId="{E8652FFD-FCCD-4644-B3B7-85C77A5B8626}" destId="{BD9CF883-831F-494B-98DB-E87D02520363}" srcOrd="1" destOrd="0" presId="urn:microsoft.com/office/officeart/2005/8/layout/list1"/>
    <dgm:cxn modelId="{66508A77-B62A-3A49-82AA-F0ED069E76A1}" type="presParOf" srcId="{E8652FFD-FCCD-4644-B3B7-85C77A5B8626}" destId="{7AE81C33-29FD-2D48-82C0-9964CD716F70}" srcOrd="2" destOrd="0" presId="urn:microsoft.com/office/officeart/2005/8/layout/list1"/>
    <dgm:cxn modelId="{FCBDFB5F-C558-1B4E-86DB-35C4C212FEE1}" type="presParOf" srcId="{E8652FFD-FCCD-4644-B3B7-85C77A5B8626}" destId="{61122C77-EF92-EC4F-8DE8-77C856520549}" srcOrd="3" destOrd="0" presId="urn:microsoft.com/office/officeart/2005/8/layout/list1"/>
    <dgm:cxn modelId="{7BD6B1D5-82B6-6B49-A0B7-7A15EB539212}" type="presParOf" srcId="{E8652FFD-FCCD-4644-B3B7-85C77A5B8626}" destId="{FE9BE738-F809-1140-B854-773D4C2E717A}" srcOrd="4" destOrd="0" presId="urn:microsoft.com/office/officeart/2005/8/layout/list1"/>
    <dgm:cxn modelId="{F95ED31A-A60E-C145-BE1E-463E0F556FB5}" type="presParOf" srcId="{FE9BE738-F809-1140-B854-773D4C2E717A}" destId="{4A68A201-61D7-F04F-9E1D-44762F508115}" srcOrd="0" destOrd="0" presId="urn:microsoft.com/office/officeart/2005/8/layout/list1"/>
    <dgm:cxn modelId="{FB8CD89A-2EE6-604E-8E14-2990EE8C04C0}" type="presParOf" srcId="{FE9BE738-F809-1140-B854-773D4C2E717A}" destId="{CAFE4E86-B7FF-274D-A833-CF7D9AD48AC0}" srcOrd="1" destOrd="0" presId="urn:microsoft.com/office/officeart/2005/8/layout/list1"/>
    <dgm:cxn modelId="{15CBD2A3-60B5-424C-9438-97C68A6B8304}" type="presParOf" srcId="{E8652FFD-FCCD-4644-B3B7-85C77A5B8626}" destId="{8AC29184-50F7-7C41-975F-DF0B9029DD08}" srcOrd="5" destOrd="0" presId="urn:microsoft.com/office/officeart/2005/8/layout/list1"/>
    <dgm:cxn modelId="{DC7E38F5-1EDF-1243-861D-BB5B68BCC65F}" type="presParOf" srcId="{E8652FFD-FCCD-4644-B3B7-85C77A5B8626}" destId="{44E98DC9-C5F3-7443-B4EA-948F6ECBF4BB}" srcOrd="6" destOrd="0" presId="urn:microsoft.com/office/officeart/2005/8/layout/list1"/>
    <dgm:cxn modelId="{EB9AA653-0B51-9C45-99DB-829FC615B816}" type="presParOf" srcId="{E8652FFD-FCCD-4644-B3B7-85C77A5B8626}" destId="{7B3D2127-452E-314A-BF2A-11607C882026}" srcOrd="7" destOrd="0" presId="urn:microsoft.com/office/officeart/2005/8/layout/list1"/>
    <dgm:cxn modelId="{AE72025F-2820-1741-906B-868A7C20D9D5}" type="presParOf" srcId="{E8652FFD-FCCD-4644-B3B7-85C77A5B8626}" destId="{2C24157B-9748-1E4D-9BB6-9B82181315AA}" srcOrd="8" destOrd="0" presId="urn:microsoft.com/office/officeart/2005/8/layout/list1"/>
    <dgm:cxn modelId="{3448B390-EBFB-504B-8C0D-A1F6810D60DB}" type="presParOf" srcId="{2C24157B-9748-1E4D-9BB6-9B82181315AA}" destId="{264501D2-4163-0D4F-850C-314BA1E8CF91}" srcOrd="0" destOrd="0" presId="urn:microsoft.com/office/officeart/2005/8/layout/list1"/>
    <dgm:cxn modelId="{73F45DBE-6C9D-CA46-BE1F-17BA48541CFF}" type="presParOf" srcId="{2C24157B-9748-1E4D-9BB6-9B82181315AA}" destId="{DB536F9D-E253-0E48-B0C7-2E4E4AD577D5}" srcOrd="1" destOrd="0" presId="urn:microsoft.com/office/officeart/2005/8/layout/list1"/>
    <dgm:cxn modelId="{704BC03D-BF25-ED4D-9136-FF547469008F}" type="presParOf" srcId="{E8652FFD-FCCD-4644-B3B7-85C77A5B8626}" destId="{1AE37216-6698-C54B-A40D-E7C5D3647E7D}" srcOrd="9" destOrd="0" presId="urn:microsoft.com/office/officeart/2005/8/layout/list1"/>
    <dgm:cxn modelId="{7676D227-AC4E-C14D-B661-9AD6032ED3FC}" type="presParOf" srcId="{E8652FFD-FCCD-4644-B3B7-85C77A5B8626}" destId="{06EDBDFF-988C-0543-8969-5E34A80329D2}" srcOrd="10" destOrd="0" presId="urn:microsoft.com/office/officeart/2005/8/layout/list1"/>
    <dgm:cxn modelId="{1CEAAC1F-7F76-DB42-B9C2-625EFB2A2BF4}" type="presParOf" srcId="{E8652FFD-FCCD-4644-B3B7-85C77A5B8626}" destId="{A57195AA-D184-AC48-B824-3C277A304674}" srcOrd="11" destOrd="0" presId="urn:microsoft.com/office/officeart/2005/8/layout/list1"/>
    <dgm:cxn modelId="{566A10CD-69DF-E14C-AD65-A294DBB1E20C}" type="presParOf" srcId="{E8652FFD-FCCD-4644-B3B7-85C77A5B8626}" destId="{A6A6F8FF-B2DC-304B-9393-2E1BEE1AE2B7}" srcOrd="12" destOrd="0" presId="urn:microsoft.com/office/officeart/2005/8/layout/list1"/>
    <dgm:cxn modelId="{EB8C04C5-8EA4-C24F-AFD7-2EE236561D58}" type="presParOf" srcId="{A6A6F8FF-B2DC-304B-9393-2E1BEE1AE2B7}" destId="{4D31338F-300F-DB4F-AA7E-9756284B801E}" srcOrd="0" destOrd="0" presId="urn:microsoft.com/office/officeart/2005/8/layout/list1"/>
    <dgm:cxn modelId="{9735E70D-76D1-584C-8448-CC8A8B6ADA32}" type="presParOf" srcId="{A6A6F8FF-B2DC-304B-9393-2E1BEE1AE2B7}" destId="{65BE547B-12BC-244C-9E85-83DB1B2E5FD0}" srcOrd="1" destOrd="0" presId="urn:microsoft.com/office/officeart/2005/8/layout/list1"/>
    <dgm:cxn modelId="{F254639C-36F4-4A4D-A404-960C361BBD9F}" type="presParOf" srcId="{E8652FFD-FCCD-4644-B3B7-85C77A5B8626}" destId="{4671626E-7EC2-514D-96EB-4017FD291DE5}" srcOrd="13" destOrd="0" presId="urn:microsoft.com/office/officeart/2005/8/layout/list1"/>
    <dgm:cxn modelId="{9708D2B8-3044-994E-9100-476D09C9FE69}" type="presParOf" srcId="{E8652FFD-FCCD-4644-B3B7-85C77A5B8626}" destId="{308B4352-189E-584A-97FC-71B30E9C848E}" srcOrd="14" destOrd="0" presId="urn:microsoft.com/office/officeart/2005/8/layout/list1"/>
    <dgm:cxn modelId="{D0C3EA6F-BD55-AA48-ACDF-D04103846836}" type="presParOf" srcId="{E8652FFD-FCCD-4644-B3B7-85C77A5B8626}" destId="{FB29C75E-216F-814C-9840-013D95A8638C}" srcOrd="15" destOrd="0" presId="urn:microsoft.com/office/officeart/2005/8/layout/list1"/>
    <dgm:cxn modelId="{3FC90549-6AEB-F64F-8439-CC2D380E1F1C}" type="presParOf" srcId="{E8652FFD-FCCD-4644-B3B7-85C77A5B8626}" destId="{3C2ED4C5-8D36-1147-A632-0D2D512E3AF1}" srcOrd="16" destOrd="0" presId="urn:microsoft.com/office/officeart/2005/8/layout/list1"/>
    <dgm:cxn modelId="{FA5710BA-15E5-DC43-BFC2-97468DA0E1C7}" type="presParOf" srcId="{3C2ED4C5-8D36-1147-A632-0D2D512E3AF1}" destId="{CBB4FC33-8044-3340-A712-C6AEC24FC832}" srcOrd="0" destOrd="0" presId="urn:microsoft.com/office/officeart/2005/8/layout/list1"/>
    <dgm:cxn modelId="{0FFB380F-56AB-7847-B608-BCA6E21E344F}" type="presParOf" srcId="{3C2ED4C5-8D36-1147-A632-0D2D512E3AF1}" destId="{71E78E4C-2218-5B4A-A7A3-6065BD9BA627}" srcOrd="1" destOrd="0" presId="urn:microsoft.com/office/officeart/2005/8/layout/list1"/>
    <dgm:cxn modelId="{5830564F-2E20-D54B-9850-49A3A986A76E}" type="presParOf" srcId="{E8652FFD-FCCD-4644-B3B7-85C77A5B8626}" destId="{1111F623-C4D8-EA4D-97B9-A0D29EA29986}" srcOrd="17" destOrd="0" presId="urn:microsoft.com/office/officeart/2005/8/layout/list1"/>
    <dgm:cxn modelId="{E99D0135-CA36-394C-8BE4-310B5C481209}" type="presParOf" srcId="{E8652FFD-FCCD-4644-B3B7-85C77A5B8626}" destId="{0A6BC8A5-79F6-1744-9E47-0C4267DC8635}" srcOrd="18" destOrd="0" presId="urn:microsoft.com/office/officeart/2005/8/layout/list1"/>
    <dgm:cxn modelId="{75015F11-843A-4A44-99F1-622A97FFF93F}" type="presParOf" srcId="{E8652FFD-FCCD-4644-B3B7-85C77A5B8626}" destId="{B533E9EF-A0C8-654C-91F9-77D6A9991F74}" srcOrd="19" destOrd="0" presId="urn:microsoft.com/office/officeart/2005/8/layout/list1"/>
    <dgm:cxn modelId="{28056F35-40D8-F540-9A7A-DAB5475C6ED4}" type="presParOf" srcId="{E8652FFD-FCCD-4644-B3B7-85C77A5B8626}" destId="{B62E10D2-071C-504C-82EB-3F1D34EE3DF5}" srcOrd="20" destOrd="0" presId="urn:microsoft.com/office/officeart/2005/8/layout/list1"/>
    <dgm:cxn modelId="{437C7BAE-8355-874E-91EB-783F9066E6B3}" type="presParOf" srcId="{B62E10D2-071C-504C-82EB-3F1D34EE3DF5}" destId="{CCF85CAA-8B6B-B342-93B6-7087BF88075E}" srcOrd="0" destOrd="0" presId="urn:microsoft.com/office/officeart/2005/8/layout/list1"/>
    <dgm:cxn modelId="{D5F66051-5912-2D43-99FA-03907401A665}" type="presParOf" srcId="{B62E10D2-071C-504C-82EB-3F1D34EE3DF5}" destId="{DD454FCD-0A8F-4C49-BB07-729457697D49}" srcOrd="1" destOrd="0" presId="urn:microsoft.com/office/officeart/2005/8/layout/list1"/>
    <dgm:cxn modelId="{00B0E39A-B9E4-FF48-9ECD-E82ABB2DB365}" type="presParOf" srcId="{E8652FFD-FCCD-4644-B3B7-85C77A5B8626}" destId="{B0A3D689-0D34-1943-8D9B-86205142A1B2}" srcOrd="21" destOrd="0" presId="urn:microsoft.com/office/officeart/2005/8/layout/list1"/>
    <dgm:cxn modelId="{07F36B77-5C11-3F44-A541-F964A7BD4810}" type="presParOf" srcId="{E8652FFD-FCCD-4644-B3B7-85C77A5B8626}" destId="{67738282-30FE-B040-8A9A-59D295E71061}" srcOrd="22" destOrd="0" presId="urn:microsoft.com/office/officeart/2005/8/layout/list1"/>
    <dgm:cxn modelId="{1FD158DC-7BCE-8347-AFAB-3902BDAB8146}" type="presParOf" srcId="{E8652FFD-FCCD-4644-B3B7-85C77A5B8626}" destId="{1F0DD1F2-31E8-1546-BB26-1195D4C89D11}" srcOrd="23" destOrd="0" presId="urn:microsoft.com/office/officeart/2005/8/layout/list1"/>
    <dgm:cxn modelId="{B63AF6B6-9672-DC48-A18D-989612C1CF11}" type="presParOf" srcId="{E8652FFD-FCCD-4644-B3B7-85C77A5B8626}" destId="{B7C6D1E0-B85C-4645-B48E-B3B9898C5115}" srcOrd="24" destOrd="0" presId="urn:microsoft.com/office/officeart/2005/8/layout/list1"/>
    <dgm:cxn modelId="{1AE75929-508F-8C40-97A0-7BB1960E6871}" type="presParOf" srcId="{B7C6D1E0-B85C-4645-B48E-B3B9898C5115}" destId="{070F725F-B0D3-624D-B69A-49812A8ABC90}" srcOrd="0" destOrd="0" presId="urn:microsoft.com/office/officeart/2005/8/layout/list1"/>
    <dgm:cxn modelId="{C2CB62D5-02EE-B547-B58F-AEEE31C6AA1C}" type="presParOf" srcId="{B7C6D1E0-B85C-4645-B48E-B3B9898C5115}" destId="{9D6B7D14-809C-8B41-8B7E-71873B4BFC40}" srcOrd="1" destOrd="0" presId="urn:microsoft.com/office/officeart/2005/8/layout/list1"/>
    <dgm:cxn modelId="{4A69DEDD-61C7-AF4C-B40E-467587EC2DFE}" type="presParOf" srcId="{E8652FFD-FCCD-4644-B3B7-85C77A5B8626}" destId="{12121923-A5C1-5E46-991D-C54A753C2FE7}" srcOrd="25" destOrd="0" presId="urn:microsoft.com/office/officeart/2005/8/layout/list1"/>
    <dgm:cxn modelId="{D2C67AFA-7A79-6940-9B12-472DF37818FC}" type="presParOf" srcId="{E8652FFD-FCCD-4644-B3B7-85C77A5B8626}" destId="{7580A6CD-4E7C-3343-A392-C2B2A2BB7B92}" srcOrd="26" destOrd="0" presId="urn:microsoft.com/office/officeart/2005/8/layout/list1"/>
    <dgm:cxn modelId="{10AB9E14-FB54-B249-BCBC-F35E76A0341C}" type="presParOf" srcId="{E8652FFD-FCCD-4644-B3B7-85C77A5B8626}" destId="{8414388F-3E5A-B143-87F0-445DFB6C037A}" srcOrd="27" destOrd="0" presId="urn:microsoft.com/office/officeart/2005/8/layout/list1"/>
    <dgm:cxn modelId="{6BA7A602-C139-A042-83F1-313257B9DDD0}" type="presParOf" srcId="{E8652FFD-FCCD-4644-B3B7-85C77A5B8626}" destId="{56F0FAB7-C613-DB4E-B9F2-F67C471E2ADD}" srcOrd="28" destOrd="0" presId="urn:microsoft.com/office/officeart/2005/8/layout/list1"/>
    <dgm:cxn modelId="{18E4EC1F-8858-664F-BEEE-23F869A9FD53}" type="presParOf" srcId="{56F0FAB7-C613-DB4E-B9F2-F67C471E2ADD}" destId="{FE5E372B-9994-7447-B3D3-A7691E784066}" srcOrd="0" destOrd="0" presId="urn:microsoft.com/office/officeart/2005/8/layout/list1"/>
    <dgm:cxn modelId="{2B0FCE98-3965-9344-BE5B-37894D6DFC6A}" type="presParOf" srcId="{56F0FAB7-C613-DB4E-B9F2-F67C471E2ADD}" destId="{B1A6BCF9-C1D5-D84F-B49A-2CC5601605E1}" srcOrd="1" destOrd="0" presId="urn:microsoft.com/office/officeart/2005/8/layout/list1"/>
    <dgm:cxn modelId="{056BB44B-A3C6-324C-873A-E8B56159C27A}" type="presParOf" srcId="{E8652FFD-FCCD-4644-B3B7-85C77A5B8626}" destId="{87A354AC-7536-414C-963A-C628BBABBD25}" srcOrd="29" destOrd="0" presId="urn:microsoft.com/office/officeart/2005/8/layout/list1"/>
    <dgm:cxn modelId="{347BAF84-7ACC-764D-9D3D-2F3DC7581D5E}" type="presParOf" srcId="{E8652FFD-FCCD-4644-B3B7-85C77A5B8626}" destId="{88D1EF71-BECC-FD47-A445-2723A5BC048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BAA7E3-E735-9948-90ED-6309D6D8D02C}" type="doc">
      <dgm:prSet loTypeId="urn:microsoft.com/office/officeart/2008/layout/VerticalCurvedList" loCatId="" qsTypeId="urn:microsoft.com/office/officeart/2005/8/quickstyle/3d3" qsCatId="3D" csTypeId="urn:microsoft.com/office/officeart/2005/8/colors/accent0_3" csCatId="mainScheme" phldr="1"/>
      <dgm:spPr/>
      <dgm:t>
        <a:bodyPr/>
        <a:lstStyle/>
        <a:p>
          <a:endParaRPr lang="en-US"/>
        </a:p>
      </dgm:t>
    </dgm:pt>
    <dgm:pt modelId="{919E1939-B03E-F64A-A9B8-988990BBADA1}">
      <dgm:prSet phldrT="[Text]"/>
      <dgm:spPr/>
      <dgm:t>
        <a:bodyPr/>
        <a:lstStyle/>
        <a:p>
          <a:r>
            <a:rPr lang="en-US"/>
            <a:t>Errors identified and mitigated before harm occurs</a:t>
          </a:r>
          <a:endParaRPr lang="en-US" dirty="0"/>
        </a:p>
      </dgm:t>
    </dgm:pt>
    <dgm:pt modelId="{26982BE7-71D4-D94C-8864-DA6C98B5E7F6}" type="parTrans" cxnId="{837BF8DC-ED16-1642-BF19-20FF35671736}">
      <dgm:prSet/>
      <dgm:spPr/>
      <dgm:t>
        <a:bodyPr/>
        <a:lstStyle/>
        <a:p>
          <a:endParaRPr lang="en-US">
            <a:solidFill>
              <a:schemeClr val="tx1"/>
            </a:solidFill>
          </a:endParaRPr>
        </a:p>
      </dgm:t>
    </dgm:pt>
    <dgm:pt modelId="{01314A33-3C0D-9D49-B45F-57D7346979E8}" type="sibTrans" cxnId="{837BF8DC-ED16-1642-BF19-20FF35671736}">
      <dgm:prSet/>
      <dgm:spPr/>
      <dgm:t>
        <a:bodyPr/>
        <a:lstStyle/>
        <a:p>
          <a:endParaRPr lang="en-US">
            <a:solidFill>
              <a:schemeClr val="tx1"/>
            </a:solidFill>
          </a:endParaRPr>
        </a:p>
      </dgm:t>
    </dgm:pt>
    <dgm:pt modelId="{EC6E199B-1B56-6545-B70D-89455882D75D}">
      <dgm:prSet phldrT="[Text]"/>
      <dgm:spPr/>
      <dgm:t>
        <a:bodyPr/>
        <a:lstStyle/>
        <a:p>
          <a:r>
            <a:rPr lang="en-US"/>
            <a:t>Systems are in place to enable staff to learn from errors and near-misses and prevent recurrence</a:t>
          </a:r>
          <a:endParaRPr lang="en-US" dirty="0"/>
        </a:p>
      </dgm:t>
    </dgm:pt>
    <dgm:pt modelId="{DDEB0E6E-3A9E-8548-BED3-8DFECD53A4AA}" type="parTrans" cxnId="{E7DD0F9E-B593-C545-8840-529DBFE066AD}">
      <dgm:prSet/>
      <dgm:spPr/>
      <dgm:t>
        <a:bodyPr/>
        <a:lstStyle/>
        <a:p>
          <a:endParaRPr lang="en-US">
            <a:solidFill>
              <a:schemeClr val="tx1"/>
            </a:solidFill>
          </a:endParaRPr>
        </a:p>
      </dgm:t>
    </dgm:pt>
    <dgm:pt modelId="{86C2C7FC-FA3A-A944-BFDB-25330433E35F}" type="sibTrans" cxnId="{E7DD0F9E-B593-C545-8840-529DBFE066AD}">
      <dgm:prSet/>
      <dgm:spPr/>
      <dgm:t>
        <a:bodyPr/>
        <a:lstStyle/>
        <a:p>
          <a:endParaRPr lang="en-US">
            <a:solidFill>
              <a:schemeClr val="tx1"/>
            </a:solidFill>
          </a:endParaRPr>
        </a:p>
      </dgm:t>
    </dgm:pt>
    <dgm:pt modelId="{4AD4C0CA-CCC1-114A-B100-EEE420BCA0DD}">
      <dgm:prSet phldrT="[Text]"/>
      <dgm:spPr/>
      <dgm:t>
        <a:bodyPr/>
        <a:lstStyle/>
        <a:p>
          <a:r>
            <a:rPr lang="en-US"/>
            <a:t>Healthcare professionals are held accountable for unprofessional conduct, yet not punished for human mistakes</a:t>
          </a:r>
          <a:endParaRPr lang="en-US" dirty="0"/>
        </a:p>
      </dgm:t>
    </dgm:pt>
    <dgm:pt modelId="{C0DF8638-8DA4-B840-BCF7-1085A063E11F}" type="parTrans" cxnId="{6576267E-E136-614C-A84E-C398E1D73753}">
      <dgm:prSet/>
      <dgm:spPr/>
      <dgm:t>
        <a:bodyPr/>
        <a:lstStyle/>
        <a:p>
          <a:endParaRPr lang="en-US">
            <a:solidFill>
              <a:schemeClr val="tx1"/>
            </a:solidFill>
          </a:endParaRPr>
        </a:p>
      </dgm:t>
    </dgm:pt>
    <dgm:pt modelId="{D646ECA1-3E45-9E4F-B519-76516AEEE80A}" type="sibTrans" cxnId="{6576267E-E136-614C-A84E-C398E1D73753}">
      <dgm:prSet/>
      <dgm:spPr/>
      <dgm:t>
        <a:bodyPr/>
        <a:lstStyle/>
        <a:p>
          <a:endParaRPr lang="en-US">
            <a:solidFill>
              <a:schemeClr val="tx1"/>
            </a:solidFill>
          </a:endParaRPr>
        </a:p>
      </dgm:t>
    </dgm:pt>
    <dgm:pt modelId="{21B113D4-AC14-8D42-B95A-0EFAC263F781}" type="pres">
      <dgm:prSet presAssocID="{66BAA7E3-E735-9948-90ED-6309D6D8D02C}" presName="Name0" presStyleCnt="0">
        <dgm:presLayoutVars>
          <dgm:chMax val="7"/>
          <dgm:chPref val="7"/>
          <dgm:dir/>
        </dgm:presLayoutVars>
      </dgm:prSet>
      <dgm:spPr/>
    </dgm:pt>
    <dgm:pt modelId="{848C4ECD-5E79-4447-9434-D8509731CFCA}" type="pres">
      <dgm:prSet presAssocID="{66BAA7E3-E735-9948-90ED-6309D6D8D02C}" presName="Name1" presStyleCnt="0"/>
      <dgm:spPr/>
    </dgm:pt>
    <dgm:pt modelId="{32C52B60-E323-374E-94FA-027117DFA761}" type="pres">
      <dgm:prSet presAssocID="{66BAA7E3-E735-9948-90ED-6309D6D8D02C}" presName="cycle" presStyleCnt="0"/>
      <dgm:spPr/>
    </dgm:pt>
    <dgm:pt modelId="{250F0BF9-8A4A-9F48-AAC3-C797BA43A4D4}" type="pres">
      <dgm:prSet presAssocID="{66BAA7E3-E735-9948-90ED-6309D6D8D02C}" presName="srcNode" presStyleLbl="node1" presStyleIdx="0" presStyleCnt="3"/>
      <dgm:spPr/>
    </dgm:pt>
    <dgm:pt modelId="{EAAFEEE0-8A79-4649-9885-82F8E0C46F8A}" type="pres">
      <dgm:prSet presAssocID="{66BAA7E3-E735-9948-90ED-6309D6D8D02C}" presName="conn" presStyleLbl="parChTrans1D2" presStyleIdx="0" presStyleCnt="1"/>
      <dgm:spPr/>
    </dgm:pt>
    <dgm:pt modelId="{A75681C8-52FC-A940-9A25-7D33E50B7BA2}" type="pres">
      <dgm:prSet presAssocID="{66BAA7E3-E735-9948-90ED-6309D6D8D02C}" presName="extraNode" presStyleLbl="node1" presStyleIdx="0" presStyleCnt="3"/>
      <dgm:spPr/>
    </dgm:pt>
    <dgm:pt modelId="{8A4C9FC5-A90D-DE4B-A831-C6F6DB3BF2B8}" type="pres">
      <dgm:prSet presAssocID="{66BAA7E3-E735-9948-90ED-6309D6D8D02C}" presName="dstNode" presStyleLbl="node1" presStyleIdx="0" presStyleCnt="3"/>
      <dgm:spPr/>
    </dgm:pt>
    <dgm:pt modelId="{C587AC83-83B5-9F4F-AC1B-C7A84D79622D}" type="pres">
      <dgm:prSet presAssocID="{919E1939-B03E-F64A-A9B8-988990BBADA1}" presName="text_1" presStyleLbl="node1" presStyleIdx="0" presStyleCnt="3">
        <dgm:presLayoutVars>
          <dgm:bulletEnabled val="1"/>
        </dgm:presLayoutVars>
      </dgm:prSet>
      <dgm:spPr/>
    </dgm:pt>
    <dgm:pt modelId="{CF053D15-2F66-7C4D-AF6A-456A92EA48BB}" type="pres">
      <dgm:prSet presAssocID="{919E1939-B03E-F64A-A9B8-988990BBADA1}" presName="accent_1" presStyleCnt="0"/>
      <dgm:spPr/>
    </dgm:pt>
    <dgm:pt modelId="{4E6B3C56-E5B5-6F46-BD1B-D849B294A295}" type="pres">
      <dgm:prSet presAssocID="{919E1939-B03E-F64A-A9B8-988990BBADA1}" presName="accentRepeatNode" presStyleLbl="solidFgAcc1" presStyleIdx="0" presStyleCnt="3"/>
      <dgm:spPr/>
    </dgm:pt>
    <dgm:pt modelId="{2C9E210C-CAA2-D048-A833-FA4F20FF0AE4}" type="pres">
      <dgm:prSet presAssocID="{EC6E199B-1B56-6545-B70D-89455882D75D}" presName="text_2" presStyleLbl="node1" presStyleIdx="1" presStyleCnt="3">
        <dgm:presLayoutVars>
          <dgm:bulletEnabled val="1"/>
        </dgm:presLayoutVars>
      </dgm:prSet>
      <dgm:spPr/>
    </dgm:pt>
    <dgm:pt modelId="{5BEEC0CD-B27D-3E4F-9864-902689B35999}" type="pres">
      <dgm:prSet presAssocID="{EC6E199B-1B56-6545-B70D-89455882D75D}" presName="accent_2" presStyleCnt="0"/>
      <dgm:spPr/>
    </dgm:pt>
    <dgm:pt modelId="{698DF8F5-1940-7A4B-854A-2E4091878D22}" type="pres">
      <dgm:prSet presAssocID="{EC6E199B-1B56-6545-B70D-89455882D75D}" presName="accentRepeatNode" presStyleLbl="solidFgAcc1" presStyleIdx="1" presStyleCnt="3"/>
      <dgm:spPr/>
    </dgm:pt>
    <dgm:pt modelId="{377C29E0-D4D1-9540-9AD7-292B6889A1F7}" type="pres">
      <dgm:prSet presAssocID="{4AD4C0CA-CCC1-114A-B100-EEE420BCA0DD}" presName="text_3" presStyleLbl="node1" presStyleIdx="2" presStyleCnt="3">
        <dgm:presLayoutVars>
          <dgm:bulletEnabled val="1"/>
        </dgm:presLayoutVars>
      </dgm:prSet>
      <dgm:spPr/>
    </dgm:pt>
    <dgm:pt modelId="{537D643B-930B-A34A-ACB3-A67CC4B47EE1}" type="pres">
      <dgm:prSet presAssocID="{4AD4C0CA-CCC1-114A-B100-EEE420BCA0DD}" presName="accent_3" presStyleCnt="0"/>
      <dgm:spPr/>
    </dgm:pt>
    <dgm:pt modelId="{FDF06DCE-1B00-FB41-B867-6530051E5278}" type="pres">
      <dgm:prSet presAssocID="{4AD4C0CA-CCC1-114A-B100-EEE420BCA0DD}" presName="accentRepeatNode" presStyleLbl="solidFgAcc1" presStyleIdx="2" presStyleCnt="3"/>
      <dgm:spPr/>
    </dgm:pt>
  </dgm:ptLst>
  <dgm:cxnLst>
    <dgm:cxn modelId="{81977523-972C-2A40-A8B2-10881771EE15}" type="presOf" srcId="{4AD4C0CA-CCC1-114A-B100-EEE420BCA0DD}" destId="{377C29E0-D4D1-9540-9AD7-292B6889A1F7}" srcOrd="0" destOrd="0" presId="urn:microsoft.com/office/officeart/2008/layout/VerticalCurvedList"/>
    <dgm:cxn modelId="{6576267E-E136-614C-A84E-C398E1D73753}" srcId="{66BAA7E3-E735-9948-90ED-6309D6D8D02C}" destId="{4AD4C0CA-CCC1-114A-B100-EEE420BCA0DD}" srcOrd="2" destOrd="0" parTransId="{C0DF8638-8DA4-B840-BCF7-1085A063E11F}" sibTransId="{D646ECA1-3E45-9E4F-B519-76516AEEE80A}"/>
    <dgm:cxn modelId="{E7DD0F9E-B593-C545-8840-529DBFE066AD}" srcId="{66BAA7E3-E735-9948-90ED-6309D6D8D02C}" destId="{EC6E199B-1B56-6545-B70D-89455882D75D}" srcOrd="1" destOrd="0" parTransId="{DDEB0E6E-3A9E-8548-BED3-8DFECD53A4AA}" sibTransId="{86C2C7FC-FA3A-A944-BFDB-25330433E35F}"/>
    <dgm:cxn modelId="{59F171A2-31B2-ED48-A83E-20AA5E281EB9}" type="presOf" srcId="{EC6E199B-1B56-6545-B70D-89455882D75D}" destId="{2C9E210C-CAA2-D048-A833-FA4F20FF0AE4}" srcOrd="0" destOrd="0" presId="urn:microsoft.com/office/officeart/2008/layout/VerticalCurvedList"/>
    <dgm:cxn modelId="{081D08A3-BBC0-AB4B-AA50-8BE09E731CAE}" type="presOf" srcId="{66BAA7E3-E735-9948-90ED-6309D6D8D02C}" destId="{21B113D4-AC14-8D42-B95A-0EFAC263F781}" srcOrd="0" destOrd="0" presId="urn:microsoft.com/office/officeart/2008/layout/VerticalCurvedList"/>
    <dgm:cxn modelId="{4F8DEDA3-7B88-CA48-B5A8-72ACF9D275B1}" type="presOf" srcId="{919E1939-B03E-F64A-A9B8-988990BBADA1}" destId="{C587AC83-83B5-9F4F-AC1B-C7A84D79622D}" srcOrd="0" destOrd="0" presId="urn:microsoft.com/office/officeart/2008/layout/VerticalCurvedList"/>
    <dgm:cxn modelId="{837BF8DC-ED16-1642-BF19-20FF35671736}" srcId="{66BAA7E3-E735-9948-90ED-6309D6D8D02C}" destId="{919E1939-B03E-F64A-A9B8-988990BBADA1}" srcOrd="0" destOrd="0" parTransId="{26982BE7-71D4-D94C-8864-DA6C98B5E7F6}" sibTransId="{01314A33-3C0D-9D49-B45F-57D7346979E8}"/>
    <dgm:cxn modelId="{C82A29FD-BD74-CC4A-AA77-0DB0ADEC9188}" type="presOf" srcId="{01314A33-3C0D-9D49-B45F-57D7346979E8}" destId="{EAAFEEE0-8A79-4649-9885-82F8E0C46F8A}" srcOrd="0" destOrd="0" presId="urn:microsoft.com/office/officeart/2008/layout/VerticalCurvedList"/>
    <dgm:cxn modelId="{8D584F3B-A8AC-3A4D-AA13-72F6DA33E97C}" type="presParOf" srcId="{21B113D4-AC14-8D42-B95A-0EFAC263F781}" destId="{848C4ECD-5E79-4447-9434-D8509731CFCA}" srcOrd="0" destOrd="0" presId="urn:microsoft.com/office/officeart/2008/layout/VerticalCurvedList"/>
    <dgm:cxn modelId="{07663A73-2DB7-BB4A-B4DB-5F017F60F986}" type="presParOf" srcId="{848C4ECD-5E79-4447-9434-D8509731CFCA}" destId="{32C52B60-E323-374E-94FA-027117DFA761}" srcOrd="0" destOrd="0" presId="urn:microsoft.com/office/officeart/2008/layout/VerticalCurvedList"/>
    <dgm:cxn modelId="{9FF333AF-F1D1-014E-843B-89C501FA9E2A}" type="presParOf" srcId="{32C52B60-E323-374E-94FA-027117DFA761}" destId="{250F0BF9-8A4A-9F48-AAC3-C797BA43A4D4}" srcOrd="0" destOrd="0" presId="urn:microsoft.com/office/officeart/2008/layout/VerticalCurvedList"/>
    <dgm:cxn modelId="{A5D83658-8AC8-6043-80F8-DEDAF66158E1}" type="presParOf" srcId="{32C52B60-E323-374E-94FA-027117DFA761}" destId="{EAAFEEE0-8A79-4649-9885-82F8E0C46F8A}" srcOrd="1" destOrd="0" presId="urn:microsoft.com/office/officeart/2008/layout/VerticalCurvedList"/>
    <dgm:cxn modelId="{3A3DB555-0C80-0945-BAF5-592583EFC775}" type="presParOf" srcId="{32C52B60-E323-374E-94FA-027117DFA761}" destId="{A75681C8-52FC-A940-9A25-7D33E50B7BA2}" srcOrd="2" destOrd="0" presId="urn:microsoft.com/office/officeart/2008/layout/VerticalCurvedList"/>
    <dgm:cxn modelId="{37056736-3D97-2B44-9E27-1C0A62D8284E}" type="presParOf" srcId="{32C52B60-E323-374E-94FA-027117DFA761}" destId="{8A4C9FC5-A90D-DE4B-A831-C6F6DB3BF2B8}" srcOrd="3" destOrd="0" presId="urn:microsoft.com/office/officeart/2008/layout/VerticalCurvedList"/>
    <dgm:cxn modelId="{B7222902-207E-7D45-95DC-EE07FDE1E165}" type="presParOf" srcId="{848C4ECD-5E79-4447-9434-D8509731CFCA}" destId="{C587AC83-83B5-9F4F-AC1B-C7A84D79622D}" srcOrd="1" destOrd="0" presId="urn:microsoft.com/office/officeart/2008/layout/VerticalCurvedList"/>
    <dgm:cxn modelId="{E975FFE3-FBBF-6D49-A6DD-6A20DCDA72BF}" type="presParOf" srcId="{848C4ECD-5E79-4447-9434-D8509731CFCA}" destId="{CF053D15-2F66-7C4D-AF6A-456A92EA48BB}" srcOrd="2" destOrd="0" presId="urn:microsoft.com/office/officeart/2008/layout/VerticalCurvedList"/>
    <dgm:cxn modelId="{B0359DAA-3A29-094E-8545-953FF59E4E48}" type="presParOf" srcId="{CF053D15-2F66-7C4D-AF6A-456A92EA48BB}" destId="{4E6B3C56-E5B5-6F46-BD1B-D849B294A295}" srcOrd="0" destOrd="0" presId="urn:microsoft.com/office/officeart/2008/layout/VerticalCurvedList"/>
    <dgm:cxn modelId="{EA6699DF-A7C4-6E4D-A788-E94E7609F94C}" type="presParOf" srcId="{848C4ECD-5E79-4447-9434-D8509731CFCA}" destId="{2C9E210C-CAA2-D048-A833-FA4F20FF0AE4}" srcOrd="3" destOrd="0" presId="urn:microsoft.com/office/officeart/2008/layout/VerticalCurvedList"/>
    <dgm:cxn modelId="{E4743930-726E-964E-AA89-329497442EB7}" type="presParOf" srcId="{848C4ECD-5E79-4447-9434-D8509731CFCA}" destId="{5BEEC0CD-B27D-3E4F-9864-902689B35999}" srcOrd="4" destOrd="0" presId="urn:microsoft.com/office/officeart/2008/layout/VerticalCurvedList"/>
    <dgm:cxn modelId="{5BAAF50D-150C-2847-8CB9-47AF3F688AF9}" type="presParOf" srcId="{5BEEC0CD-B27D-3E4F-9864-902689B35999}" destId="{698DF8F5-1940-7A4B-854A-2E4091878D22}" srcOrd="0" destOrd="0" presId="urn:microsoft.com/office/officeart/2008/layout/VerticalCurvedList"/>
    <dgm:cxn modelId="{49BAF8F2-3061-AB40-A3AD-0965B0901C52}" type="presParOf" srcId="{848C4ECD-5E79-4447-9434-D8509731CFCA}" destId="{377C29E0-D4D1-9540-9AD7-292B6889A1F7}" srcOrd="5" destOrd="0" presId="urn:microsoft.com/office/officeart/2008/layout/VerticalCurvedList"/>
    <dgm:cxn modelId="{46E5AB01-EFA7-4447-B08F-5EEBAE6DAA83}" type="presParOf" srcId="{848C4ECD-5E79-4447-9434-D8509731CFCA}" destId="{537D643B-930B-A34A-ACB3-A67CC4B47EE1}" srcOrd="6" destOrd="0" presId="urn:microsoft.com/office/officeart/2008/layout/VerticalCurvedList"/>
    <dgm:cxn modelId="{A10ADC53-A657-484D-A714-DC01BF536E47}" type="presParOf" srcId="{537D643B-930B-A34A-ACB3-A67CC4B47EE1}" destId="{FDF06DCE-1B00-FB41-B867-6530051E52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0072-0655-1C41-95AA-2DEF95574F28}">
      <dsp:nvSpPr>
        <dsp:cNvPr id="0" name=""/>
        <dsp:cNvSpPr/>
      </dsp:nvSpPr>
      <dsp:spPr>
        <a:xfrm>
          <a:off x="-5522037" y="-845443"/>
          <a:ext cx="6574858" cy="6574858"/>
        </a:xfrm>
        <a:prstGeom prst="blockArc">
          <a:avLst>
            <a:gd name="adj1" fmla="val 18900000"/>
            <a:gd name="adj2" fmla="val 2700000"/>
            <a:gd name="adj3" fmla="val 329"/>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A23B56-F780-F94C-9CE3-19A03E5F50F2}">
      <dsp:nvSpPr>
        <dsp:cNvPr id="0" name=""/>
        <dsp:cNvSpPr/>
      </dsp:nvSpPr>
      <dsp:spPr>
        <a:xfrm>
          <a:off x="460308" y="305150"/>
          <a:ext cx="4866514" cy="61069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473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~44,000-98,000 deaths/year due to medical error</a:t>
          </a:r>
        </a:p>
      </dsp:txBody>
      <dsp:txXfrm>
        <a:off x="460308" y="305150"/>
        <a:ext cx="4866514" cy="610691"/>
      </dsp:txXfrm>
    </dsp:sp>
    <dsp:sp modelId="{D4D5438D-D18E-9D46-99D4-1E92BD58E13D}">
      <dsp:nvSpPr>
        <dsp:cNvPr id="0" name=""/>
        <dsp:cNvSpPr/>
      </dsp:nvSpPr>
      <dsp:spPr>
        <a:xfrm>
          <a:off x="78626" y="228814"/>
          <a:ext cx="763364" cy="763364"/>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D53A3FD-5C2A-A04D-B9D1-1975B2BF4063}">
      <dsp:nvSpPr>
        <dsp:cNvPr id="0" name=""/>
        <dsp:cNvSpPr/>
      </dsp:nvSpPr>
      <dsp:spPr>
        <a:xfrm>
          <a:off x="897912" y="1172586"/>
          <a:ext cx="4428910" cy="70730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4737"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Medical error: failure of a planned action to be completed as intended or the use of a wrong plan to achieve an aim</a:t>
          </a:r>
        </a:p>
      </dsp:txBody>
      <dsp:txXfrm>
        <a:off x="897912" y="1172586"/>
        <a:ext cx="4428910" cy="707309"/>
      </dsp:txXfrm>
    </dsp:sp>
    <dsp:sp modelId="{B05D7EAC-8BFC-D246-B768-1749DE7E200A}">
      <dsp:nvSpPr>
        <dsp:cNvPr id="0" name=""/>
        <dsp:cNvSpPr/>
      </dsp:nvSpPr>
      <dsp:spPr>
        <a:xfrm>
          <a:off x="516230" y="1144558"/>
          <a:ext cx="763364" cy="763364"/>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F5A246B-E4CB-B24A-8671-916137BE1404}">
      <dsp:nvSpPr>
        <dsp:cNvPr id="0" name=""/>
        <dsp:cNvSpPr/>
      </dsp:nvSpPr>
      <dsp:spPr>
        <a:xfrm>
          <a:off x="991122" y="1904103"/>
          <a:ext cx="4294601" cy="107576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4737" tIns="40640" rIns="40640" bIns="40640" numCol="1" spcCol="1270" anchor="t" anchorCtr="0">
          <a:noAutofit/>
        </a:bodyPr>
        <a:lstStyle/>
        <a:p>
          <a:pPr marL="0" lvl="0" indent="0" algn="l" defTabSz="711200">
            <a:lnSpc>
              <a:spcPct val="100000"/>
            </a:lnSpc>
            <a:spcBef>
              <a:spcPct val="0"/>
            </a:spcBef>
            <a:spcAft>
              <a:spcPts val="0"/>
            </a:spcAft>
            <a:buNone/>
          </a:pPr>
          <a:r>
            <a:rPr lang="en-US" sz="1600" u="sng" kern="1200" dirty="0"/>
            <a:t>Costs</a:t>
          </a:r>
          <a:endParaRPr lang="en-US" sz="1600" kern="1200" dirty="0"/>
        </a:p>
        <a:p>
          <a:pPr marL="171450" lvl="1" indent="-171450" algn="l" defTabSz="711200">
            <a:lnSpc>
              <a:spcPct val="100000"/>
            </a:lnSpc>
            <a:spcBef>
              <a:spcPct val="0"/>
            </a:spcBef>
            <a:spcAft>
              <a:spcPts val="0"/>
            </a:spcAft>
            <a:buChar char="•"/>
          </a:pPr>
          <a:r>
            <a:rPr lang="en-US" sz="1600" kern="1200" dirty="0"/>
            <a:t>Financial: $17-29 billion/year</a:t>
          </a:r>
        </a:p>
        <a:p>
          <a:pPr marL="171450" lvl="1" indent="-171450" algn="l" defTabSz="711200">
            <a:lnSpc>
              <a:spcPct val="100000"/>
            </a:lnSpc>
            <a:spcBef>
              <a:spcPct val="0"/>
            </a:spcBef>
            <a:spcAft>
              <a:spcPts val="0"/>
            </a:spcAft>
            <a:buChar char="•"/>
          </a:pPr>
          <a:r>
            <a:rPr lang="en-US" sz="1600" kern="1200" dirty="0"/>
            <a:t>Patients: Loss of trust</a:t>
          </a:r>
        </a:p>
        <a:p>
          <a:pPr marL="171450" lvl="1" indent="-171450" algn="l" defTabSz="711200">
            <a:lnSpc>
              <a:spcPct val="100000"/>
            </a:lnSpc>
            <a:spcBef>
              <a:spcPct val="0"/>
            </a:spcBef>
            <a:spcAft>
              <a:spcPts val="0"/>
            </a:spcAft>
            <a:buChar char="•"/>
          </a:pPr>
          <a:r>
            <a:rPr lang="en-US" sz="1600" kern="1200" dirty="0"/>
            <a:t>Health Professionals: Loss of morale</a:t>
          </a:r>
        </a:p>
      </dsp:txBody>
      <dsp:txXfrm>
        <a:off x="991122" y="1904103"/>
        <a:ext cx="4294601" cy="1075764"/>
      </dsp:txXfrm>
    </dsp:sp>
    <dsp:sp modelId="{770142A3-8BF1-B947-B439-3C30DD95461B}">
      <dsp:nvSpPr>
        <dsp:cNvPr id="0" name=""/>
        <dsp:cNvSpPr/>
      </dsp:nvSpPr>
      <dsp:spPr>
        <a:xfrm>
          <a:off x="650539" y="2060303"/>
          <a:ext cx="763364" cy="763364"/>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3C5306-6420-3F40-B10F-BD5EE1F99468}">
      <dsp:nvSpPr>
        <dsp:cNvPr id="0" name=""/>
        <dsp:cNvSpPr/>
      </dsp:nvSpPr>
      <dsp:spPr>
        <a:xfrm>
          <a:off x="897912" y="3052384"/>
          <a:ext cx="4428910" cy="61069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4737" tIns="45720" rIns="45720" bIns="45720" numCol="1" spcCol="1270" anchor="ctr" anchorCtr="0">
          <a:noAutofit/>
        </a:bodyPr>
        <a:lstStyle/>
        <a:p>
          <a:pPr marL="0" lvl="0" indent="0" algn="l" defTabSz="800100">
            <a:lnSpc>
              <a:spcPct val="100000"/>
            </a:lnSpc>
            <a:spcBef>
              <a:spcPct val="0"/>
            </a:spcBef>
            <a:spcAft>
              <a:spcPts val="0"/>
            </a:spcAft>
            <a:buNone/>
          </a:pPr>
          <a:r>
            <a:rPr lang="en-US" sz="1800" kern="1200" dirty="0"/>
            <a:t>Majority of errors caused by faulty systems, processes, &amp; conditions</a:t>
          </a:r>
        </a:p>
      </dsp:txBody>
      <dsp:txXfrm>
        <a:off x="897912" y="3052384"/>
        <a:ext cx="4428910" cy="610691"/>
      </dsp:txXfrm>
    </dsp:sp>
    <dsp:sp modelId="{9C236C95-0D1F-4145-8273-5B6406A6499C}">
      <dsp:nvSpPr>
        <dsp:cNvPr id="0" name=""/>
        <dsp:cNvSpPr/>
      </dsp:nvSpPr>
      <dsp:spPr>
        <a:xfrm>
          <a:off x="516230" y="2976048"/>
          <a:ext cx="763364" cy="763364"/>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FE45756-EB58-3049-8F42-E77755035AF7}">
      <dsp:nvSpPr>
        <dsp:cNvPr id="0" name=""/>
        <dsp:cNvSpPr/>
      </dsp:nvSpPr>
      <dsp:spPr>
        <a:xfrm>
          <a:off x="460308" y="3829722"/>
          <a:ext cx="4866514" cy="88750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4737" tIns="45720" rIns="45720" bIns="45720" numCol="1" spcCol="1270" anchor="ctr" anchorCtr="0">
          <a:noAutofit/>
        </a:bodyPr>
        <a:lstStyle/>
        <a:p>
          <a:pPr marL="0" lvl="0" indent="0" algn="l" defTabSz="800100">
            <a:lnSpc>
              <a:spcPct val="100000"/>
            </a:lnSpc>
            <a:spcBef>
              <a:spcPct val="0"/>
            </a:spcBef>
            <a:spcAft>
              <a:spcPts val="0"/>
            </a:spcAft>
            <a:buNone/>
          </a:pPr>
          <a:r>
            <a:rPr lang="en-US" sz="1800" kern="1200" dirty="0"/>
            <a:t>Blaming an individual does little to make the system safer &amp; prevent someone else from committing the same error</a:t>
          </a:r>
        </a:p>
      </dsp:txBody>
      <dsp:txXfrm>
        <a:off x="460308" y="3829722"/>
        <a:ext cx="4866514" cy="887506"/>
      </dsp:txXfrm>
    </dsp:sp>
    <dsp:sp modelId="{33ED3D5F-34C8-4A4F-B9B3-52B93F9E4F9F}">
      <dsp:nvSpPr>
        <dsp:cNvPr id="0" name=""/>
        <dsp:cNvSpPr/>
      </dsp:nvSpPr>
      <dsp:spPr>
        <a:xfrm>
          <a:off x="78626" y="3891793"/>
          <a:ext cx="763364" cy="763364"/>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43726-F6E3-ED4E-BDAB-4F9FC133EDF1}">
      <dsp:nvSpPr>
        <dsp:cNvPr id="0" name=""/>
        <dsp:cNvSpPr/>
      </dsp:nvSpPr>
      <dsp:spPr>
        <a:xfrm>
          <a:off x="826562" y="2391936"/>
          <a:ext cx="539252" cy="1325173"/>
        </a:xfrm>
        <a:custGeom>
          <a:avLst/>
          <a:gdLst/>
          <a:ahLst/>
          <a:cxnLst/>
          <a:rect l="0" t="0" r="0" b="0"/>
          <a:pathLst>
            <a:path>
              <a:moveTo>
                <a:pt x="0" y="0"/>
              </a:moveTo>
              <a:lnTo>
                <a:pt x="269626" y="0"/>
              </a:lnTo>
              <a:lnTo>
                <a:pt x="269626" y="1325173"/>
              </a:lnTo>
              <a:lnTo>
                <a:pt x="539252" y="1325173"/>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0421" y="3018755"/>
        <a:ext cx="71534" cy="71534"/>
      </dsp:txXfrm>
    </dsp:sp>
    <dsp:sp modelId="{52D630F6-FACA-354B-8A59-708464C89492}">
      <dsp:nvSpPr>
        <dsp:cNvPr id="0" name=""/>
        <dsp:cNvSpPr/>
      </dsp:nvSpPr>
      <dsp:spPr>
        <a:xfrm>
          <a:off x="826562" y="2346216"/>
          <a:ext cx="539252" cy="91440"/>
        </a:xfrm>
        <a:custGeom>
          <a:avLst/>
          <a:gdLst/>
          <a:ahLst/>
          <a:cxnLst/>
          <a:rect l="0" t="0" r="0" b="0"/>
          <a:pathLst>
            <a:path>
              <a:moveTo>
                <a:pt x="0" y="45720"/>
              </a:moveTo>
              <a:lnTo>
                <a:pt x="539252" y="4572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82707" y="2378455"/>
        <a:ext cx="26962" cy="26962"/>
      </dsp:txXfrm>
    </dsp:sp>
    <dsp:sp modelId="{7026D078-86B0-B04D-8CC3-5B3E4B612145}">
      <dsp:nvSpPr>
        <dsp:cNvPr id="0" name=""/>
        <dsp:cNvSpPr/>
      </dsp:nvSpPr>
      <dsp:spPr>
        <a:xfrm>
          <a:off x="826562" y="1066763"/>
          <a:ext cx="539252" cy="1325173"/>
        </a:xfrm>
        <a:custGeom>
          <a:avLst/>
          <a:gdLst/>
          <a:ahLst/>
          <a:cxnLst/>
          <a:rect l="0" t="0" r="0" b="0"/>
          <a:pathLst>
            <a:path>
              <a:moveTo>
                <a:pt x="0" y="1325173"/>
              </a:moveTo>
              <a:lnTo>
                <a:pt x="269626" y="1325173"/>
              </a:lnTo>
              <a:lnTo>
                <a:pt x="269626" y="0"/>
              </a:lnTo>
              <a:lnTo>
                <a:pt x="539252"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0421" y="1693582"/>
        <a:ext cx="71534" cy="71534"/>
      </dsp:txXfrm>
    </dsp:sp>
    <dsp:sp modelId="{D791C98B-3859-FE44-87DA-62DE5B052D03}">
      <dsp:nvSpPr>
        <dsp:cNvPr id="0" name=""/>
        <dsp:cNvSpPr/>
      </dsp:nvSpPr>
      <dsp:spPr>
        <a:xfrm rot="16200000">
          <a:off x="-1747695" y="1980920"/>
          <a:ext cx="4326483" cy="82203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kern="1200" dirty="0"/>
            <a:t>Program</a:t>
          </a:r>
        </a:p>
      </dsp:txBody>
      <dsp:txXfrm>
        <a:off x="-1747695" y="1980920"/>
        <a:ext cx="4326483" cy="822031"/>
      </dsp:txXfrm>
    </dsp:sp>
    <dsp:sp modelId="{A6B9F221-EB42-8841-9662-1E398A5CD097}">
      <dsp:nvSpPr>
        <dsp:cNvPr id="0" name=""/>
        <dsp:cNvSpPr/>
      </dsp:nvSpPr>
      <dsp:spPr>
        <a:xfrm>
          <a:off x="1365815" y="506930"/>
          <a:ext cx="6851316" cy="111966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National, uniform in structure &amp; function, accurate, facile, nonpunitive, integrated into facilities QA program</a:t>
          </a:r>
        </a:p>
      </dsp:txBody>
      <dsp:txXfrm>
        <a:off x="1365815" y="506930"/>
        <a:ext cx="6851316" cy="1119665"/>
      </dsp:txXfrm>
    </dsp:sp>
    <dsp:sp modelId="{4BED695B-2300-0747-91DD-7CCDBD4D432E}">
      <dsp:nvSpPr>
        <dsp:cNvPr id="0" name=""/>
        <dsp:cNvSpPr/>
      </dsp:nvSpPr>
      <dsp:spPr>
        <a:xfrm>
          <a:off x="1365815" y="1832103"/>
          <a:ext cx="6851316" cy="111966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When a new imaging study interpreted with an older study for comparison → assess accuracy of interpretation of the older study</a:t>
          </a:r>
        </a:p>
      </dsp:txBody>
      <dsp:txXfrm>
        <a:off x="1365815" y="1832103"/>
        <a:ext cx="6851316" cy="1119665"/>
      </dsp:txXfrm>
    </dsp:sp>
    <dsp:sp modelId="{1E493753-E35D-BA4B-B5A7-7CB5ED171BD1}">
      <dsp:nvSpPr>
        <dsp:cNvPr id="0" name=""/>
        <dsp:cNvSpPr/>
      </dsp:nvSpPr>
      <dsp:spPr>
        <a:xfrm>
          <a:off x="1365815" y="3157277"/>
          <a:ext cx="6851316" cy="1119665"/>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Tabulate data to yield imaging modality, location, and radiologist specific error rates</a:t>
          </a:r>
        </a:p>
      </dsp:txBody>
      <dsp:txXfrm>
        <a:off x="1365815" y="3157277"/>
        <a:ext cx="6851316" cy="1119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81C33-29FD-2D48-82C0-9964CD716F70}">
      <dsp:nvSpPr>
        <dsp:cNvPr id="0" name=""/>
        <dsp:cNvSpPr/>
      </dsp:nvSpPr>
      <dsp:spPr>
        <a:xfrm>
          <a:off x="0" y="592101"/>
          <a:ext cx="8416632" cy="3276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1ABCF4F-4129-EC4A-AA8A-6D9A43DC45E2}">
      <dsp:nvSpPr>
        <dsp:cNvPr id="0" name=""/>
        <dsp:cNvSpPr/>
      </dsp:nvSpPr>
      <dsp:spPr>
        <a:xfrm>
          <a:off x="357953" y="123580"/>
          <a:ext cx="8053587" cy="660401"/>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690" tIns="0" rIns="222690" bIns="0" numCol="1" spcCol="1270" anchor="ctr" anchorCtr="0">
          <a:noAutofit/>
        </a:bodyPr>
        <a:lstStyle/>
        <a:p>
          <a:pPr marL="0" lvl="0" indent="0" algn="l" defTabSz="889000">
            <a:lnSpc>
              <a:spcPct val="90000"/>
            </a:lnSpc>
            <a:spcBef>
              <a:spcPct val="0"/>
            </a:spcBef>
            <a:spcAft>
              <a:spcPct val="35000"/>
            </a:spcAft>
            <a:buClr>
              <a:srgbClr val="1C7A0C"/>
            </a:buClr>
            <a:buNone/>
          </a:pPr>
          <a:r>
            <a:rPr lang="en-US" sz="2000" kern="1200" dirty="0">
              <a:solidFill>
                <a:sysClr val="windowText" lastClr="000000"/>
              </a:solidFill>
              <a:latin typeface="Calibri" panose="020F0502020204030204"/>
              <a:ea typeface="+mn-ea"/>
              <a:cs typeface="+mn-cs"/>
            </a:rPr>
            <a:t>Lack of agreement in meaning of “peer review”</a:t>
          </a:r>
        </a:p>
      </dsp:txBody>
      <dsp:txXfrm>
        <a:off x="390191" y="155818"/>
        <a:ext cx="7989111" cy="595925"/>
      </dsp:txXfrm>
    </dsp:sp>
    <dsp:sp modelId="{44E98DC9-C5F3-7443-B4EA-948F6ECBF4BB}">
      <dsp:nvSpPr>
        <dsp:cNvPr id="0" name=""/>
        <dsp:cNvSpPr/>
      </dsp:nvSpPr>
      <dsp:spPr>
        <a:xfrm>
          <a:off x="0" y="1458422"/>
          <a:ext cx="8416632" cy="327600"/>
        </a:xfrm>
        <a:prstGeom prst="rect">
          <a:avLst/>
        </a:prstGeom>
        <a:solidFill>
          <a:sysClr val="window" lastClr="FFFFFF">
            <a:alpha val="90000"/>
            <a:hueOff val="0"/>
            <a:satOff val="0"/>
            <a:lumOff val="0"/>
            <a:alphaOff val="0"/>
          </a:sysClr>
        </a:solidFill>
        <a:ln w="12700" cap="flat" cmpd="sng" algn="ctr">
          <a:solidFill>
            <a:srgbClr val="FFC000">
              <a:hueOff val="1225111"/>
              <a:satOff val="-5097"/>
              <a:lumOff val="1201"/>
              <a:alphaOff val="0"/>
            </a:srgbClr>
          </a:solidFill>
          <a:prstDash val="solid"/>
          <a:miter lim="800000"/>
        </a:ln>
        <a:effectLst/>
      </dsp:spPr>
      <dsp:style>
        <a:lnRef idx="2">
          <a:scrgbClr r="0" g="0" b="0"/>
        </a:lnRef>
        <a:fillRef idx="1">
          <a:scrgbClr r="0" g="0" b="0"/>
        </a:fillRef>
        <a:effectRef idx="0">
          <a:scrgbClr r="0" g="0" b="0"/>
        </a:effectRef>
        <a:fontRef idx="minor"/>
      </dsp:style>
    </dsp:sp>
    <dsp:sp modelId="{CAFE4E86-B7FF-274D-A833-CF7D9AD48AC0}">
      <dsp:nvSpPr>
        <dsp:cNvPr id="0" name=""/>
        <dsp:cNvSpPr/>
      </dsp:nvSpPr>
      <dsp:spPr>
        <a:xfrm>
          <a:off x="386721" y="989901"/>
          <a:ext cx="8029539" cy="660401"/>
        </a:xfrm>
        <a:prstGeom prst="roundRect">
          <a:avLst/>
        </a:prstGeom>
        <a:solidFill>
          <a:srgbClr val="FFC000">
            <a:hueOff val="1225111"/>
            <a:satOff val="-5097"/>
            <a:lumOff val="120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690" tIns="0" rIns="222690" bIns="0" numCol="1" spcCol="1270" anchor="ctr" anchorCtr="0">
          <a:noAutofit/>
        </a:bodyPr>
        <a:lstStyle/>
        <a:p>
          <a:pPr marL="0" lvl="0" indent="0" algn="l" defTabSz="889000">
            <a:lnSpc>
              <a:spcPct val="90000"/>
            </a:lnSpc>
            <a:spcBef>
              <a:spcPct val="0"/>
            </a:spcBef>
            <a:spcAft>
              <a:spcPct val="35000"/>
            </a:spcAft>
            <a:buClr>
              <a:srgbClr val="1C7A0C"/>
            </a:buClr>
            <a:buNone/>
          </a:pPr>
          <a:r>
            <a:rPr lang="en-US" sz="2000" kern="1200" dirty="0">
              <a:solidFill>
                <a:sysClr val="windowText" lastClr="000000"/>
              </a:solidFill>
              <a:latin typeface="Calibri" panose="020F0502020204030204"/>
              <a:ea typeface="+mn-ea"/>
              <a:cs typeface="+mn-cs"/>
            </a:rPr>
            <a:t>Tension,</a:t>
          </a:r>
          <a:r>
            <a:rPr lang="en-US" sz="2000" kern="1200" baseline="0" dirty="0">
              <a:solidFill>
                <a:sysClr val="windowText" lastClr="000000"/>
              </a:solidFill>
              <a:latin typeface="Calibri" panose="020F0502020204030204"/>
              <a:ea typeface="+mn-ea"/>
              <a:cs typeface="+mn-cs"/>
            </a:rPr>
            <a:t> distrust, bias</a:t>
          </a:r>
          <a:endParaRPr lang="en-US" sz="2000" kern="1200" dirty="0">
            <a:solidFill>
              <a:sysClr val="windowText" lastClr="000000"/>
            </a:solidFill>
            <a:latin typeface="Calibri" panose="020F0502020204030204"/>
            <a:ea typeface="+mn-ea"/>
            <a:cs typeface="+mn-cs"/>
          </a:endParaRPr>
        </a:p>
      </dsp:txBody>
      <dsp:txXfrm>
        <a:off x="418959" y="1022139"/>
        <a:ext cx="7965063" cy="595925"/>
      </dsp:txXfrm>
    </dsp:sp>
    <dsp:sp modelId="{06EDBDFF-988C-0543-8969-5E34A80329D2}">
      <dsp:nvSpPr>
        <dsp:cNvPr id="0" name=""/>
        <dsp:cNvSpPr/>
      </dsp:nvSpPr>
      <dsp:spPr>
        <a:xfrm>
          <a:off x="0" y="2324744"/>
          <a:ext cx="8416632" cy="327600"/>
        </a:xfrm>
        <a:prstGeom prst="rect">
          <a:avLst/>
        </a:prstGeom>
        <a:solidFill>
          <a:sysClr val="window" lastClr="FFFFFF">
            <a:alpha val="90000"/>
            <a:hueOff val="0"/>
            <a:satOff val="0"/>
            <a:lumOff val="0"/>
            <a:alphaOff val="0"/>
          </a:sysClr>
        </a:solidFill>
        <a:ln w="12700" cap="flat" cmpd="sng" algn="ctr">
          <a:solidFill>
            <a:srgbClr val="FFC000">
              <a:hueOff val="2450223"/>
              <a:satOff val="-10194"/>
              <a:lumOff val="2402"/>
              <a:alphaOff val="0"/>
            </a:srgbClr>
          </a:solidFill>
          <a:prstDash val="solid"/>
          <a:miter lim="800000"/>
        </a:ln>
        <a:effectLst/>
      </dsp:spPr>
      <dsp:style>
        <a:lnRef idx="2">
          <a:scrgbClr r="0" g="0" b="0"/>
        </a:lnRef>
        <a:fillRef idx="1">
          <a:scrgbClr r="0" g="0" b="0"/>
        </a:fillRef>
        <a:effectRef idx="0">
          <a:scrgbClr r="0" g="0" b="0"/>
        </a:effectRef>
        <a:fontRef idx="minor"/>
      </dsp:style>
    </dsp:sp>
    <dsp:sp modelId="{DB536F9D-E253-0E48-B0C7-2E4E4AD577D5}">
      <dsp:nvSpPr>
        <dsp:cNvPr id="0" name=""/>
        <dsp:cNvSpPr/>
      </dsp:nvSpPr>
      <dsp:spPr>
        <a:xfrm>
          <a:off x="386721" y="1856222"/>
          <a:ext cx="8029539" cy="660401"/>
        </a:xfrm>
        <a:prstGeom prst="roundRect">
          <a:avLst/>
        </a:prstGeom>
        <a:solidFill>
          <a:srgbClr val="FFC000">
            <a:hueOff val="2450223"/>
            <a:satOff val="-10194"/>
            <a:lumOff val="24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690" tIns="0" rIns="222690" bIns="0" numCol="1" spcCol="1270" anchor="ctr" anchorCtr="0">
          <a:noAutofit/>
        </a:bodyPr>
        <a:lstStyle/>
        <a:p>
          <a:pPr marL="0" lvl="0" indent="0" algn="l" defTabSz="889000">
            <a:lnSpc>
              <a:spcPct val="90000"/>
            </a:lnSpc>
            <a:spcBef>
              <a:spcPct val="0"/>
            </a:spcBef>
            <a:spcAft>
              <a:spcPct val="35000"/>
            </a:spcAft>
            <a:buClr>
              <a:srgbClr val="1C7A0C"/>
            </a:buClr>
            <a:buNone/>
          </a:pPr>
          <a:r>
            <a:rPr lang="en-US" sz="2000" kern="1200" dirty="0">
              <a:solidFill>
                <a:sysClr val="windowText" lastClr="000000"/>
              </a:solidFill>
              <a:latin typeface="Calibri" panose="020F0502020204030204"/>
              <a:ea typeface="+mn-ea"/>
              <a:cs typeface="+mn-cs"/>
            </a:rPr>
            <a:t>Underreporting</a:t>
          </a:r>
          <a:r>
            <a:rPr lang="en-US" sz="2000" kern="1200" baseline="0" dirty="0">
              <a:solidFill>
                <a:sysClr val="windowText" lastClr="000000"/>
              </a:solidFill>
              <a:latin typeface="Calibri" panose="020F0502020204030204"/>
              <a:ea typeface="+mn-ea"/>
              <a:cs typeface="+mn-cs"/>
            </a:rPr>
            <a:t> of errors</a:t>
          </a:r>
          <a:endParaRPr lang="en-US" sz="2000" kern="1200" dirty="0">
            <a:solidFill>
              <a:sysClr val="windowText" lastClr="000000"/>
            </a:solidFill>
            <a:latin typeface="Calibri" panose="020F0502020204030204"/>
            <a:ea typeface="+mn-ea"/>
            <a:cs typeface="+mn-cs"/>
          </a:endParaRPr>
        </a:p>
      </dsp:txBody>
      <dsp:txXfrm>
        <a:off x="418959" y="1888460"/>
        <a:ext cx="7965063" cy="595925"/>
      </dsp:txXfrm>
    </dsp:sp>
    <dsp:sp modelId="{308B4352-189E-584A-97FC-71B30E9C848E}">
      <dsp:nvSpPr>
        <dsp:cNvPr id="0" name=""/>
        <dsp:cNvSpPr/>
      </dsp:nvSpPr>
      <dsp:spPr>
        <a:xfrm>
          <a:off x="0" y="3191065"/>
          <a:ext cx="8416632" cy="327600"/>
        </a:xfrm>
        <a:prstGeom prst="rect">
          <a:avLst/>
        </a:prstGeom>
        <a:solidFill>
          <a:sysClr val="window" lastClr="FFFFFF">
            <a:alpha val="90000"/>
            <a:hueOff val="0"/>
            <a:satOff val="0"/>
            <a:lumOff val="0"/>
            <a:alphaOff val="0"/>
          </a:sysClr>
        </a:solidFill>
        <a:ln w="12700" cap="flat" cmpd="sng" algn="ctr">
          <a:solidFill>
            <a:srgbClr val="FFC000">
              <a:hueOff val="3675334"/>
              <a:satOff val="-15291"/>
              <a:lumOff val="3603"/>
              <a:alphaOff val="0"/>
            </a:srgbClr>
          </a:solidFill>
          <a:prstDash val="solid"/>
          <a:miter lim="800000"/>
        </a:ln>
        <a:effectLst/>
      </dsp:spPr>
      <dsp:style>
        <a:lnRef idx="2">
          <a:scrgbClr r="0" g="0" b="0"/>
        </a:lnRef>
        <a:fillRef idx="1">
          <a:scrgbClr r="0" g="0" b="0"/>
        </a:fillRef>
        <a:effectRef idx="0">
          <a:scrgbClr r="0" g="0" b="0"/>
        </a:effectRef>
        <a:fontRef idx="minor"/>
      </dsp:style>
    </dsp:sp>
    <dsp:sp modelId="{65BE547B-12BC-244C-9E85-83DB1B2E5FD0}">
      <dsp:nvSpPr>
        <dsp:cNvPr id="0" name=""/>
        <dsp:cNvSpPr/>
      </dsp:nvSpPr>
      <dsp:spPr>
        <a:xfrm>
          <a:off x="386721" y="2722544"/>
          <a:ext cx="8029539" cy="660401"/>
        </a:xfrm>
        <a:prstGeom prst="roundRect">
          <a:avLst/>
        </a:prstGeom>
        <a:solidFill>
          <a:srgbClr val="FFC000">
            <a:hueOff val="3675334"/>
            <a:satOff val="-15291"/>
            <a:lumOff val="360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690" tIns="0" rIns="22269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ysClr val="windowText" lastClr="000000"/>
              </a:solidFill>
              <a:latin typeface="Calibri" panose="020F0502020204030204"/>
              <a:ea typeface="+mn-ea"/>
              <a:cs typeface="+mn-cs"/>
            </a:rPr>
            <a:t>Not</a:t>
          </a:r>
          <a:r>
            <a:rPr lang="en-US" sz="2000" kern="1200" baseline="0" dirty="0">
              <a:solidFill>
                <a:sysClr val="windowText" lastClr="000000"/>
              </a:solidFill>
              <a:latin typeface="Calibri" panose="020F0502020204030204"/>
              <a:ea typeface="+mn-ea"/>
              <a:cs typeface="+mn-cs"/>
            </a:rPr>
            <a:t> easily actionable</a:t>
          </a:r>
          <a:endParaRPr lang="en-US" sz="2000" kern="1200" dirty="0">
            <a:solidFill>
              <a:sysClr val="windowText" lastClr="000000"/>
            </a:solidFill>
            <a:latin typeface="Calibri" panose="020F0502020204030204"/>
            <a:ea typeface="+mn-ea"/>
            <a:cs typeface="+mn-cs"/>
          </a:endParaRPr>
        </a:p>
      </dsp:txBody>
      <dsp:txXfrm>
        <a:off x="418959" y="2754782"/>
        <a:ext cx="7965063" cy="595925"/>
      </dsp:txXfrm>
    </dsp:sp>
    <dsp:sp modelId="{0A6BC8A5-79F6-1744-9E47-0C4267DC8635}">
      <dsp:nvSpPr>
        <dsp:cNvPr id="0" name=""/>
        <dsp:cNvSpPr/>
      </dsp:nvSpPr>
      <dsp:spPr>
        <a:xfrm>
          <a:off x="0" y="4057386"/>
          <a:ext cx="8416632" cy="327600"/>
        </a:xfrm>
        <a:prstGeom prst="rect">
          <a:avLst/>
        </a:prstGeom>
        <a:solidFill>
          <a:sysClr val="window" lastClr="FFFFFF">
            <a:alpha val="90000"/>
            <a:hueOff val="0"/>
            <a:satOff val="0"/>
            <a:lumOff val="0"/>
            <a:alphaOff val="0"/>
          </a:sysClr>
        </a:solidFill>
        <a:ln w="12700" cap="flat" cmpd="sng" algn="ctr">
          <a:solidFill>
            <a:srgbClr val="FFC000">
              <a:hueOff val="4900445"/>
              <a:satOff val="-20388"/>
              <a:lumOff val="4804"/>
              <a:alphaOff val="0"/>
            </a:srgbClr>
          </a:solidFill>
          <a:prstDash val="solid"/>
          <a:miter lim="800000"/>
        </a:ln>
        <a:effectLst/>
      </dsp:spPr>
      <dsp:style>
        <a:lnRef idx="2">
          <a:scrgbClr r="0" g="0" b="0"/>
        </a:lnRef>
        <a:fillRef idx="1">
          <a:scrgbClr r="0" g="0" b="0"/>
        </a:fillRef>
        <a:effectRef idx="0">
          <a:scrgbClr r="0" g="0" b="0"/>
        </a:effectRef>
        <a:fontRef idx="minor"/>
      </dsp:style>
    </dsp:sp>
    <dsp:sp modelId="{71E78E4C-2218-5B4A-A7A3-6065BD9BA627}">
      <dsp:nvSpPr>
        <dsp:cNvPr id="0" name=""/>
        <dsp:cNvSpPr/>
      </dsp:nvSpPr>
      <dsp:spPr>
        <a:xfrm>
          <a:off x="386721" y="3588865"/>
          <a:ext cx="8029539" cy="660401"/>
        </a:xfrm>
        <a:prstGeom prst="roundRect">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690" tIns="0" rIns="222690" bIns="0" numCol="1" spcCol="1270" anchor="ctr" anchorCtr="0">
          <a:noAutofit/>
        </a:bodyPr>
        <a:lstStyle/>
        <a:p>
          <a:pPr marL="0" lvl="0" indent="0" algn="l" defTabSz="889000">
            <a:lnSpc>
              <a:spcPct val="90000"/>
            </a:lnSpc>
            <a:spcBef>
              <a:spcPct val="0"/>
            </a:spcBef>
            <a:spcAft>
              <a:spcPct val="35000"/>
            </a:spcAft>
            <a:buClr>
              <a:srgbClr val="1C7A0C"/>
            </a:buClr>
            <a:buNone/>
          </a:pPr>
          <a:r>
            <a:rPr lang="en-US" sz="2000" kern="1200" dirty="0">
              <a:solidFill>
                <a:sysClr val="windowText" lastClr="000000"/>
              </a:solidFill>
              <a:latin typeface="Calibri" panose="020F0502020204030204"/>
              <a:ea typeface="+mn-ea"/>
              <a:cs typeface="+mn-cs"/>
            </a:rPr>
            <a:t>No</a:t>
          </a:r>
          <a:r>
            <a:rPr lang="en-US" sz="2000" kern="1200" baseline="0" dirty="0">
              <a:solidFill>
                <a:sysClr val="windowText" lastClr="000000"/>
              </a:solidFill>
              <a:latin typeface="Calibri" panose="020F0502020204030204"/>
              <a:ea typeface="+mn-ea"/>
              <a:cs typeface="+mn-cs"/>
            </a:rPr>
            <a:t> meaningful effect on organizational performance or practice improvement</a:t>
          </a:r>
          <a:endParaRPr lang="en-US" sz="2000" kern="1200" dirty="0">
            <a:solidFill>
              <a:sysClr val="windowText" lastClr="000000"/>
            </a:solidFill>
            <a:latin typeface="Calibri" panose="020F0502020204030204"/>
            <a:ea typeface="+mn-ea"/>
            <a:cs typeface="+mn-cs"/>
          </a:endParaRPr>
        </a:p>
      </dsp:txBody>
      <dsp:txXfrm>
        <a:off x="418959" y="3621103"/>
        <a:ext cx="7965063" cy="595925"/>
      </dsp:txXfrm>
    </dsp:sp>
    <dsp:sp modelId="{67738282-30FE-B040-8A9A-59D295E71061}">
      <dsp:nvSpPr>
        <dsp:cNvPr id="0" name=""/>
        <dsp:cNvSpPr/>
      </dsp:nvSpPr>
      <dsp:spPr>
        <a:xfrm>
          <a:off x="0" y="4923707"/>
          <a:ext cx="8416632" cy="327600"/>
        </a:xfrm>
        <a:prstGeom prst="rect">
          <a:avLst/>
        </a:prstGeom>
        <a:solidFill>
          <a:sysClr val="window" lastClr="FFFFFF">
            <a:alpha val="90000"/>
            <a:hueOff val="0"/>
            <a:satOff val="0"/>
            <a:lumOff val="0"/>
            <a:alphaOff val="0"/>
          </a:sysClr>
        </a:solidFill>
        <a:ln w="12700" cap="flat" cmpd="sng" algn="ctr">
          <a:solidFill>
            <a:srgbClr val="FFC000">
              <a:hueOff val="6125556"/>
              <a:satOff val="-25486"/>
              <a:lumOff val="6005"/>
              <a:alphaOff val="0"/>
            </a:srgbClr>
          </a:solidFill>
          <a:prstDash val="solid"/>
          <a:miter lim="800000"/>
        </a:ln>
        <a:effectLst/>
      </dsp:spPr>
      <dsp:style>
        <a:lnRef idx="2">
          <a:scrgbClr r="0" g="0" b="0"/>
        </a:lnRef>
        <a:fillRef idx="1">
          <a:scrgbClr r="0" g="0" b="0"/>
        </a:fillRef>
        <a:effectRef idx="0">
          <a:scrgbClr r="0" g="0" b="0"/>
        </a:effectRef>
        <a:fontRef idx="minor"/>
      </dsp:style>
    </dsp:sp>
    <dsp:sp modelId="{DD454FCD-0A8F-4C49-BB07-729457697D49}">
      <dsp:nvSpPr>
        <dsp:cNvPr id="0" name=""/>
        <dsp:cNvSpPr/>
      </dsp:nvSpPr>
      <dsp:spPr>
        <a:xfrm>
          <a:off x="386721" y="4455186"/>
          <a:ext cx="8029539" cy="660401"/>
        </a:xfrm>
        <a:prstGeom prst="roundRect">
          <a:avLst/>
        </a:prstGeom>
        <a:solidFill>
          <a:srgbClr val="FFC000">
            <a:hueOff val="6125556"/>
            <a:satOff val="-25486"/>
            <a:lumOff val="600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690" tIns="0" rIns="222690" bIns="0" numCol="1" spcCol="1270" anchor="ctr" anchorCtr="0">
          <a:noAutofit/>
        </a:bodyPr>
        <a:lstStyle/>
        <a:p>
          <a:pPr marL="0" lvl="0" indent="0" algn="l" defTabSz="889000">
            <a:lnSpc>
              <a:spcPct val="90000"/>
            </a:lnSpc>
            <a:spcBef>
              <a:spcPct val="0"/>
            </a:spcBef>
            <a:spcAft>
              <a:spcPct val="35000"/>
            </a:spcAft>
            <a:buClr>
              <a:srgbClr val="1C7A0C"/>
            </a:buClr>
            <a:buNone/>
          </a:pPr>
          <a:r>
            <a:rPr lang="en-US" sz="2000" kern="1200" dirty="0">
              <a:solidFill>
                <a:sysClr val="windowText" lastClr="000000"/>
              </a:solidFill>
              <a:latin typeface="Calibri" panose="020F0502020204030204"/>
              <a:ea typeface="+mn-ea"/>
              <a:cs typeface="+mn-cs"/>
            </a:rPr>
            <a:t>Focus on scoring peers as opposed to improving patient care</a:t>
          </a:r>
        </a:p>
      </dsp:txBody>
      <dsp:txXfrm>
        <a:off x="418959" y="4487424"/>
        <a:ext cx="7965063" cy="5959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0072-0655-1C41-95AA-2DEF95574F28}">
      <dsp:nvSpPr>
        <dsp:cNvPr id="0" name=""/>
        <dsp:cNvSpPr/>
      </dsp:nvSpPr>
      <dsp:spPr>
        <a:xfrm>
          <a:off x="-5521298" y="-818564"/>
          <a:ext cx="6574858" cy="6574858"/>
        </a:xfrm>
        <a:prstGeom prst="blockArc">
          <a:avLst>
            <a:gd name="adj1" fmla="val 18900000"/>
            <a:gd name="adj2" fmla="val 2700000"/>
            <a:gd name="adj3" fmla="val 329"/>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A23B56-F780-F94C-9CE3-19A03E5F50F2}">
      <dsp:nvSpPr>
        <dsp:cNvPr id="0" name=""/>
        <dsp:cNvSpPr/>
      </dsp:nvSpPr>
      <dsp:spPr>
        <a:xfrm>
          <a:off x="677895" y="76362"/>
          <a:ext cx="4649665" cy="185461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75331" tIns="45720" rIns="45720" bIns="45720" numCol="1" spcCol="1270" anchor="t" anchorCtr="0">
          <a:noAutofit/>
        </a:bodyPr>
        <a:lstStyle/>
        <a:p>
          <a:pPr marL="0" lvl="0" indent="0" algn="l" defTabSz="800100">
            <a:lnSpc>
              <a:spcPct val="100000"/>
            </a:lnSpc>
            <a:spcBef>
              <a:spcPct val="0"/>
            </a:spcBef>
            <a:spcAft>
              <a:spcPts val="0"/>
            </a:spcAft>
            <a:buNone/>
          </a:pPr>
          <a:r>
            <a:rPr lang="en-US" sz="1800" u="sng" kern="1200" dirty="0"/>
            <a:t>Diagnostic error (persistent substantial problem)</a:t>
          </a:r>
        </a:p>
        <a:p>
          <a:pPr marL="171450" lvl="1" indent="-171450" algn="l" defTabSz="711200">
            <a:lnSpc>
              <a:spcPct val="100000"/>
            </a:lnSpc>
            <a:spcBef>
              <a:spcPct val="0"/>
            </a:spcBef>
            <a:spcAft>
              <a:spcPts val="0"/>
            </a:spcAft>
            <a:buChar char="•"/>
          </a:pPr>
          <a:r>
            <a:rPr lang="en-US" sz="1600" kern="1200" dirty="0"/>
            <a:t>failure to establish an accurate &amp; timely explanation of the patient's health problem(s)</a:t>
          </a:r>
        </a:p>
        <a:p>
          <a:pPr marL="171450" lvl="1" indent="-171450" algn="l" defTabSz="711200">
            <a:lnSpc>
              <a:spcPct val="100000"/>
            </a:lnSpc>
            <a:spcBef>
              <a:spcPct val="0"/>
            </a:spcBef>
            <a:spcAft>
              <a:spcPts val="0"/>
            </a:spcAft>
            <a:buChar char="•"/>
          </a:pPr>
          <a:r>
            <a:rPr lang="en-US" sz="1600" kern="1200" dirty="0"/>
            <a:t>failure to communicate that explanation to the patient</a:t>
          </a:r>
        </a:p>
      </dsp:txBody>
      <dsp:txXfrm>
        <a:off x="677895" y="76362"/>
        <a:ext cx="4649665" cy="1854619"/>
      </dsp:txXfrm>
    </dsp:sp>
    <dsp:sp modelId="{D4D5438D-D18E-9D46-99D4-1E92BD58E13D}">
      <dsp:nvSpPr>
        <dsp:cNvPr id="0" name=""/>
        <dsp:cNvSpPr/>
      </dsp:nvSpPr>
      <dsp:spPr>
        <a:xfrm>
          <a:off x="67398" y="393176"/>
          <a:ext cx="1220993" cy="1220993"/>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C2010A1-C1E0-CD49-A14A-36A0FB93646A}">
      <dsp:nvSpPr>
        <dsp:cNvPr id="0" name=""/>
        <dsp:cNvSpPr/>
      </dsp:nvSpPr>
      <dsp:spPr>
        <a:xfrm>
          <a:off x="1032960" y="1980467"/>
          <a:ext cx="4294601" cy="97679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7533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1 in 20 U.S. adults who seek outpatient care each year will experience a diagnostic error</a:t>
          </a:r>
        </a:p>
      </dsp:txBody>
      <dsp:txXfrm>
        <a:off x="1032960" y="1980467"/>
        <a:ext cx="4294601" cy="976794"/>
      </dsp:txXfrm>
    </dsp:sp>
    <dsp:sp modelId="{B05D7EAC-8BFC-D246-B768-1749DE7E200A}">
      <dsp:nvSpPr>
        <dsp:cNvPr id="0" name=""/>
        <dsp:cNvSpPr/>
      </dsp:nvSpPr>
      <dsp:spPr>
        <a:xfrm>
          <a:off x="422463" y="1858367"/>
          <a:ext cx="1220993" cy="1220993"/>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75FEE06-27D0-C040-8588-520FEB8D8A57}">
      <dsp:nvSpPr>
        <dsp:cNvPr id="0" name=""/>
        <dsp:cNvSpPr/>
      </dsp:nvSpPr>
      <dsp:spPr>
        <a:xfrm>
          <a:off x="677895" y="3445658"/>
          <a:ext cx="4649665" cy="976794"/>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75331"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 Diagnostic errors contribute to approximately 10% patient deaths (postmortem research)</a:t>
          </a:r>
        </a:p>
      </dsp:txBody>
      <dsp:txXfrm>
        <a:off x="677895" y="3445658"/>
        <a:ext cx="4649665" cy="976794"/>
      </dsp:txXfrm>
    </dsp:sp>
    <dsp:sp modelId="{3CE13DEC-84DA-5240-8DCB-484B1E00D8D1}">
      <dsp:nvSpPr>
        <dsp:cNvPr id="0" name=""/>
        <dsp:cNvSpPr/>
      </dsp:nvSpPr>
      <dsp:spPr>
        <a:xfrm>
          <a:off x="67398" y="3323559"/>
          <a:ext cx="1220993" cy="1220993"/>
        </a:xfrm>
        <a:prstGeom prst="ellipse">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81C33-29FD-2D48-82C0-9964CD716F70}">
      <dsp:nvSpPr>
        <dsp:cNvPr id="0" name=""/>
        <dsp:cNvSpPr/>
      </dsp:nvSpPr>
      <dsp:spPr>
        <a:xfrm>
          <a:off x="0" y="351544"/>
          <a:ext cx="8404561" cy="226800"/>
        </a:xfrm>
        <a:prstGeom prst="rect">
          <a:avLst/>
        </a:prstGeom>
        <a:solidFill>
          <a:sysClr val="window" lastClr="FFFFFF">
            <a:alpha val="90000"/>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1ABCF4F-4129-EC4A-AA8A-6D9A43DC45E2}">
      <dsp:nvSpPr>
        <dsp:cNvPr id="0" name=""/>
        <dsp:cNvSpPr/>
      </dsp:nvSpPr>
      <dsp:spPr>
        <a:xfrm>
          <a:off x="357440" y="27183"/>
          <a:ext cx="8042036" cy="457200"/>
        </a:xfrm>
        <a:prstGeom prst="roundRect">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71" tIns="0" rIns="222371" bIns="0" numCol="1" spcCol="1270" anchor="ctr" anchorCtr="0">
          <a:noAutofit/>
        </a:bodyPr>
        <a:lstStyle/>
        <a:p>
          <a:pPr marL="0" lvl="0" indent="0" algn="l" defTabSz="711200">
            <a:lnSpc>
              <a:spcPct val="90000"/>
            </a:lnSpc>
            <a:spcBef>
              <a:spcPct val="0"/>
            </a:spcBef>
            <a:spcAft>
              <a:spcPct val="35000"/>
            </a:spcAft>
            <a:buClr>
              <a:srgbClr val="1C7A0C"/>
            </a:buClr>
            <a:buNone/>
          </a:pPr>
          <a:r>
            <a:rPr lang="en-US" sz="1600" kern="1200" dirty="0">
              <a:solidFill>
                <a:sysClr val="windowText" lastClr="000000"/>
              </a:solidFill>
              <a:latin typeface="Calibri" panose="020F0502020204030204"/>
              <a:ea typeface="+mn-ea"/>
              <a:cs typeface="+mn-cs"/>
            </a:rPr>
            <a:t>Facilitate more effective teamwork in the diagnostic process among health care professionals, patients and their families.</a:t>
          </a:r>
        </a:p>
      </dsp:txBody>
      <dsp:txXfrm>
        <a:off x="379759" y="49502"/>
        <a:ext cx="7997398" cy="412562"/>
      </dsp:txXfrm>
    </dsp:sp>
    <dsp:sp modelId="{44E98DC9-C5F3-7443-B4EA-948F6ECBF4BB}">
      <dsp:nvSpPr>
        <dsp:cNvPr id="0" name=""/>
        <dsp:cNvSpPr/>
      </dsp:nvSpPr>
      <dsp:spPr>
        <a:xfrm>
          <a:off x="0" y="951305"/>
          <a:ext cx="8404561" cy="226800"/>
        </a:xfrm>
        <a:prstGeom prst="rect">
          <a:avLst/>
        </a:prstGeom>
        <a:solidFill>
          <a:sysClr val="window" lastClr="FFFFFF">
            <a:alpha val="90000"/>
            <a:hueOff val="0"/>
            <a:satOff val="0"/>
            <a:lumOff val="0"/>
            <a:alphaOff val="0"/>
          </a:sysClr>
        </a:solidFill>
        <a:ln w="12700" cap="flat" cmpd="sng" algn="ctr">
          <a:solidFill>
            <a:srgbClr val="FFC000">
              <a:hueOff val="1225111"/>
              <a:satOff val="-5097"/>
              <a:lumOff val="1201"/>
              <a:alphaOff val="0"/>
            </a:srgbClr>
          </a:solidFill>
          <a:prstDash val="solid"/>
          <a:miter lim="800000"/>
        </a:ln>
        <a:effectLst/>
      </dsp:spPr>
      <dsp:style>
        <a:lnRef idx="2">
          <a:scrgbClr r="0" g="0" b="0"/>
        </a:lnRef>
        <a:fillRef idx="1">
          <a:scrgbClr r="0" g="0" b="0"/>
        </a:fillRef>
        <a:effectRef idx="0">
          <a:scrgbClr r="0" g="0" b="0"/>
        </a:effectRef>
        <a:fontRef idx="minor"/>
      </dsp:style>
    </dsp:sp>
    <dsp:sp modelId="{CAFE4E86-B7FF-274D-A833-CF7D9AD48AC0}">
      <dsp:nvSpPr>
        <dsp:cNvPr id="0" name=""/>
        <dsp:cNvSpPr/>
      </dsp:nvSpPr>
      <dsp:spPr>
        <a:xfrm>
          <a:off x="386166" y="626944"/>
          <a:ext cx="8018023" cy="457200"/>
        </a:xfrm>
        <a:prstGeom prst="roundRect">
          <a:avLst/>
        </a:prstGeom>
        <a:solidFill>
          <a:srgbClr val="FFC000">
            <a:hueOff val="1225111"/>
            <a:satOff val="-5097"/>
            <a:lumOff val="120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71" tIns="0" rIns="222371" bIns="0" numCol="1" spcCol="1270" anchor="ctr" anchorCtr="0">
          <a:noAutofit/>
        </a:bodyPr>
        <a:lstStyle/>
        <a:p>
          <a:pPr marL="0" lvl="0" indent="0" algn="l" defTabSz="711200">
            <a:lnSpc>
              <a:spcPct val="90000"/>
            </a:lnSpc>
            <a:spcBef>
              <a:spcPct val="0"/>
            </a:spcBef>
            <a:spcAft>
              <a:spcPct val="35000"/>
            </a:spcAft>
            <a:buClr>
              <a:srgbClr val="1C7A0C"/>
            </a:buClr>
            <a:buNone/>
          </a:pPr>
          <a:r>
            <a:rPr lang="en-US" sz="1600" kern="1200" dirty="0">
              <a:solidFill>
                <a:sysClr val="windowText" lastClr="000000"/>
              </a:solidFill>
              <a:latin typeface="Calibri" panose="020F0502020204030204"/>
              <a:ea typeface="+mn-ea"/>
              <a:cs typeface="+mn-cs"/>
            </a:rPr>
            <a:t>Enhance health care professional education and training in the diagnostic process.</a:t>
          </a:r>
        </a:p>
      </dsp:txBody>
      <dsp:txXfrm>
        <a:off x="408485" y="649263"/>
        <a:ext cx="7973385" cy="412562"/>
      </dsp:txXfrm>
    </dsp:sp>
    <dsp:sp modelId="{06EDBDFF-988C-0543-8969-5E34A80329D2}">
      <dsp:nvSpPr>
        <dsp:cNvPr id="0" name=""/>
        <dsp:cNvSpPr/>
      </dsp:nvSpPr>
      <dsp:spPr>
        <a:xfrm>
          <a:off x="0" y="1551065"/>
          <a:ext cx="8404561" cy="226800"/>
        </a:xfrm>
        <a:prstGeom prst="rect">
          <a:avLst/>
        </a:prstGeom>
        <a:solidFill>
          <a:sysClr val="window" lastClr="FFFFFF">
            <a:alpha val="90000"/>
            <a:hueOff val="0"/>
            <a:satOff val="0"/>
            <a:lumOff val="0"/>
            <a:alphaOff val="0"/>
          </a:sysClr>
        </a:solidFill>
        <a:ln w="12700" cap="flat" cmpd="sng" algn="ctr">
          <a:solidFill>
            <a:srgbClr val="FFC000">
              <a:hueOff val="2450223"/>
              <a:satOff val="-10194"/>
              <a:lumOff val="2402"/>
              <a:alphaOff val="0"/>
            </a:srgbClr>
          </a:solidFill>
          <a:prstDash val="solid"/>
          <a:miter lim="800000"/>
        </a:ln>
        <a:effectLst/>
      </dsp:spPr>
      <dsp:style>
        <a:lnRef idx="2">
          <a:scrgbClr r="0" g="0" b="0"/>
        </a:lnRef>
        <a:fillRef idx="1">
          <a:scrgbClr r="0" g="0" b="0"/>
        </a:fillRef>
        <a:effectRef idx="0">
          <a:scrgbClr r="0" g="0" b="0"/>
        </a:effectRef>
        <a:fontRef idx="minor"/>
      </dsp:style>
    </dsp:sp>
    <dsp:sp modelId="{DB536F9D-E253-0E48-B0C7-2E4E4AD577D5}">
      <dsp:nvSpPr>
        <dsp:cNvPr id="0" name=""/>
        <dsp:cNvSpPr/>
      </dsp:nvSpPr>
      <dsp:spPr>
        <a:xfrm>
          <a:off x="386166" y="1226705"/>
          <a:ext cx="8018023" cy="457200"/>
        </a:xfrm>
        <a:prstGeom prst="roundRect">
          <a:avLst/>
        </a:prstGeom>
        <a:solidFill>
          <a:srgbClr val="FFC000">
            <a:hueOff val="2450223"/>
            <a:satOff val="-10194"/>
            <a:lumOff val="24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71" tIns="0" rIns="222371" bIns="0" numCol="1" spcCol="1270" anchor="ctr" anchorCtr="0">
          <a:noAutofit/>
        </a:bodyPr>
        <a:lstStyle/>
        <a:p>
          <a:pPr marL="0" lvl="0" indent="0" algn="l" defTabSz="711200">
            <a:lnSpc>
              <a:spcPct val="90000"/>
            </a:lnSpc>
            <a:spcBef>
              <a:spcPct val="0"/>
            </a:spcBef>
            <a:spcAft>
              <a:spcPct val="35000"/>
            </a:spcAft>
            <a:buClr>
              <a:srgbClr val="1C7A0C"/>
            </a:buClr>
            <a:buNone/>
          </a:pPr>
          <a:r>
            <a:rPr lang="en-US" sz="1600" kern="1200" dirty="0">
              <a:solidFill>
                <a:sysClr val="windowText" lastClr="000000"/>
              </a:solidFill>
              <a:latin typeface="Calibri" panose="020F0502020204030204"/>
              <a:ea typeface="+mn-ea"/>
              <a:cs typeface="+mn-cs"/>
            </a:rPr>
            <a:t>Ensure that health information technologies (IT) support patients and health care professionals in the diagnostic process.</a:t>
          </a:r>
        </a:p>
      </dsp:txBody>
      <dsp:txXfrm>
        <a:off x="408485" y="1249024"/>
        <a:ext cx="7973385" cy="412562"/>
      </dsp:txXfrm>
    </dsp:sp>
    <dsp:sp modelId="{308B4352-189E-584A-97FC-71B30E9C848E}">
      <dsp:nvSpPr>
        <dsp:cNvPr id="0" name=""/>
        <dsp:cNvSpPr/>
      </dsp:nvSpPr>
      <dsp:spPr>
        <a:xfrm>
          <a:off x="0" y="2150826"/>
          <a:ext cx="8404561" cy="226800"/>
        </a:xfrm>
        <a:prstGeom prst="rect">
          <a:avLst/>
        </a:prstGeom>
        <a:solidFill>
          <a:sysClr val="window" lastClr="FFFFFF">
            <a:alpha val="90000"/>
            <a:hueOff val="0"/>
            <a:satOff val="0"/>
            <a:lumOff val="0"/>
            <a:alphaOff val="0"/>
          </a:sysClr>
        </a:solidFill>
        <a:ln w="12700" cap="flat" cmpd="sng" algn="ctr">
          <a:solidFill>
            <a:srgbClr val="FFC000">
              <a:hueOff val="3675334"/>
              <a:satOff val="-15291"/>
              <a:lumOff val="3603"/>
              <a:alphaOff val="0"/>
            </a:srgbClr>
          </a:solidFill>
          <a:prstDash val="solid"/>
          <a:miter lim="800000"/>
        </a:ln>
        <a:effectLst/>
      </dsp:spPr>
      <dsp:style>
        <a:lnRef idx="2">
          <a:scrgbClr r="0" g="0" b="0"/>
        </a:lnRef>
        <a:fillRef idx="1">
          <a:scrgbClr r="0" g="0" b="0"/>
        </a:fillRef>
        <a:effectRef idx="0">
          <a:scrgbClr r="0" g="0" b="0"/>
        </a:effectRef>
        <a:fontRef idx="minor"/>
      </dsp:style>
    </dsp:sp>
    <dsp:sp modelId="{65BE547B-12BC-244C-9E85-83DB1B2E5FD0}">
      <dsp:nvSpPr>
        <dsp:cNvPr id="0" name=""/>
        <dsp:cNvSpPr/>
      </dsp:nvSpPr>
      <dsp:spPr>
        <a:xfrm>
          <a:off x="386166" y="1826465"/>
          <a:ext cx="8018023" cy="457200"/>
        </a:xfrm>
        <a:prstGeom prst="roundRect">
          <a:avLst/>
        </a:prstGeom>
        <a:solidFill>
          <a:srgbClr val="FFC000">
            <a:hueOff val="3675334"/>
            <a:satOff val="-15291"/>
            <a:lumOff val="360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71" tIns="0" rIns="222371" bIns="0" numCol="1" spcCol="1270" anchor="ctr" anchorCtr="0">
          <a:noAutofit/>
        </a:bodyPr>
        <a:lstStyle/>
        <a:p>
          <a:pPr marL="0" lvl="0" indent="0" algn="l" defTabSz="711200">
            <a:lnSpc>
              <a:spcPct val="90000"/>
            </a:lnSpc>
            <a:spcBef>
              <a:spcPct val="0"/>
            </a:spcBef>
            <a:spcAft>
              <a:spcPct val="35000"/>
            </a:spcAft>
            <a:buNone/>
          </a:pPr>
          <a:r>
            <a:rPr lang="en-US" sz="1600" kern="1200" dirty="0">
              <a:solidFill>
                <a:sysClr val="windowText" lastClr="000000"/>
              </a:solidFill>
              <a:latin typeface="Calibri" panose="020F0502020204030204"/>
              <a:ea typeface="+mn-ea"/>
              <a:cs typeface="+mn-cs"/>
            </a:rPr>
            <a:t>Develop &amp; deploy approaches to identify, learn from, and reduce diagnostic errors and near misses in clinical practice.</a:t>
          </a:r>
        </a:p>
      </dsp:txBody>
      <dsp:txXfrm>
        <a:off x="408485" y="1848784"/>
        <a:ext cx="7973385" cy="412562"/>
      </dsp:txXfrm>
    </dsp:sp>
    <dsp:sp modelId="{0A6BC8A5-79F6-1744-9E47-0C4267DC8635}">
      <dsp:nvSpPr>
        <dsp:cNvPr id="0" name=""/>
        <dsp:cNvSpPr/>
      </dsp:nvSpPr>
      <dsp:spPr>
        <a:xfrm>
          <a:off x="0" y="2750587"/>
          <a:ext cx="8404561" cy="226800"/>
        </a:xfrm>
        <a:prstGeom prst="rect">
          <a:avLst/>
        </a:prstGeom>
        <a:solidFill>
          <a:sysClr val="window" lastClr="FFFFFF">
            <a:alpha val="90000"/>
            <a:hueOff val="0"/>
            <a:satOff val="0"/>
            <a:lumOff val="0"/>
            <a:alphaOff val="0"/>
          </a:sysClr>
        </a:solidFill>
        <a:ln w="12700" cap="flat" cmpd="sng" algn="ctr">
          <a:solidFill>
            <a:srgbClr val="FFC000">
              <a:hueOff val="4900445"/>
              <a:satOff val="-20388"/>
              <a:lumOff val="4804"/>
              <a:alphaOff val="0"/>
            </a:srgbClr>
          </a:solidFill>
          <a:prstDash val="solid"/>
          <a:miter lim="800000"/>
        </a:ln>
        <a:effectLst/>
      </dsp:spPr>
      <dsp:style>
        <a:lnRef idx="2">
          <a:scrgbClr r="0" g="0" b="0"/>
        </a:lnRef>
        <a:fillRef idx="1">
          <a:scrgbClr r="0" g="0" b="0"/>
        </a:fillRef>
        <a:effectRef idx="0">
          <a:scrgbClr r="0" g="0" b="0"/>
        </a:effectRef>
        <a:fontRef idx="minor"/>
      </dsp:style>
    </dsp:sp>
    <dsp:sp modelId="{71E78E4C-2218-5B4A-A7A3-6065BD9BA627}">
      <dsp:nvSpPr>
        <dsp:cNvPr id="0" name=""/>
        <dsp:cNvSpPr/>
      </dsp:nvSpPr>
      <dsp:spPr>
        <a:xfrm>
          <a:off x="386166" y="2426226"/>
          <a:ext cx="8018023" cy="457200"/>
        </a:xfrm>
        <a:prstGeom prst="roundRect">
          <a:avLst/>
        </a:prstGeom>
        <a:solidFill>
          <a:srgbClr val="FFC000">
            <a:hueOff val="4900445"/>
            <a:satOff val="-20388"/>
            <a:lumOff val="48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71" tIns="0" rIns="222371" bIns="0" numCol="1" spcCol="1270" anchor="ctr" anchorCtr="0">
          <a:noAutofit/>
        </a:bodyPr>
        <a:lstStyle/>
        <a:p>
          <a:pPr marL="0" lvl="0" indent="0" algn="l" defTabSz="711200">
            <a:lnSpc>
              <a:spcPct val="90000"/>
            </a:lnSpc>
            <a:spcBef>
              <a:spcPct val="0"/>
            </a:spcBef>
            <a:spcAft>
              <a:spcPct val="35000"/>
            </a:spcAft>
            <a:buClr>
              <a:srgbClr val="1C7A0C"/>
            </a:buClr>
            <a:buNone/>
          </a:pPr>
          <a:r>
            <a:rPr lang="en-US" sz="1600" kern="1200" dirty="0">
              <a:solidFill>
                <a:sysClr val="windowText" lastClr="000000"/>
              </a:solidFill>
              <a:latin typeface="Calibri" panose="020F0502020204030204"/>
              <a:ea typeface="+mn-ea"/>
              <a:cs typeface="+mn-cs"/>
            </a:rPr>
            <a:t>Establish a work system and culture that supports the diagnostic process and improvements in diagnostic performance.</a:t>
          </a:r>
        </a:p>
      </dsp:txBody>
      <dsp:txXfrm>
        <a:off x="408485" y="2448545"/>
        <a:ext cx="7973385" cy="412562"/>
      </dsp:txXfrm>
    </dsp:sp>
    <dsp:sp modelId="{67738282-30FE-B040-8A9A-59D295E71061}">
      <dsp:nvSpPr>
        <dsp:cNvPr id="0" name=""/>
        <dsp:cNvSpPr/>
      </dsp:nvSpPr>
      <dsp:spPr>
        <a:xfrm>
          <a:off x="0" y="3350347"/>
          <a:ext cx="8404561" cy="226800"/>
        </a:xfrm>
        <a:prstGeom prst="rect">
          <a:avLst/>
        </a:prstGeom>
        <a:solidFill>
          <a:sysClr val="window" lastClr="FFFFFF">
            <a:alpha val="90000"/>
            <a:hueOff val="0"/>
            <a:satOff val="0"/>
            <a:lumOff val="0"/>
            <a:alphaOff val="0"/>
          </a:sysClr>
        </a:solidFill>
        <a:ln w="12700" cap="flat" cmpd="sng" algn="ctr">
          <a:solidFill>
            <a:srgbClr val="FFC000">
              <a:hueOff val="6125556"/>
              <a:satOff val="-25486"/>
              <a:lumOff val="6005"/>
              <a:alphaOff val="0"/>
            </a:srgbClr>
          </a:solidFill>
          <a:prstDash val="solid"/>
          <a:miter lim="800000"/>
        </a:ln>
        <a:effectLst/>
      </dsp:spPr>
      <dsp:style>
        <a:lnRef idx="2">
          <a:scrgbClr r="0" g="0" b="0"/>
        </a:lnRef>
        <a:fillRef idx="1">
          <a:scrgbClr r="0" g="0" b="0"/>
        </a:fillRef>
        <a:effectRef idx="0">
          <a:scrgbClr r="0" g="0" b="0"/>
        </a:effectRef>
        <a:fontRef idx="minor"/>
      </dsp:style>
    </dsp:sp>
    <dsp:sp modelId="{DD454FCD-0A8F-4C49-BB07-729457697D49}">
      <dsp:nvSpPr>
        <dsp:cNvPr id="0" name=""/>
        <dsp:cNvSpPr/>
      </dsp:nvSpPr>
      <dsp:spPr>
        <a:xfrm>
          <a:off x="386166" y="3025987"/>
          <a:ext cx="8018023" cy="457200"/>
        </a:xfrm>
        <a:prstGeom prst="roundRect">
          <a:avLst/>
        </a:prstGeom>
        <a:solidFill>
          <a:srgbClr val="FFC000">
            <a:hueOff val="6125556"/>
            <a:satOff val="-25486"/>
            <a:lumOff val="600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71" tIns="0" rIns="222371" bIns="0" numCol="1" spcCol="1270" anchor="ctr" anchorCtr="0">
          <a:noAutofit/>
        </a:bodyPr>
        <a:lstStyle/>
        <a:p>
          <a:pPr marL="0" lvl="0" indent="0" algn="l" defTabSz="711200">
            <a:lnSpc>
              <a:spcPct val="90000"/>
            </a:lnSpc>
            <a:spcBef>
              <a:spcPct val="0"/>
            </a:spcBef>
            <a:spcAft>
              <a:spcPct val="35000"/>
            </a:spcAft>
            <a:buClr>
              <a:srgbClr val="1C7A0C"/>
            </a:buClr>
            <a:buNone/>
          </a:pPr>
          <a:r>
            <a:rPr lang="en-US" sz="1600" kern="1200" dirty="0">
              <a:solidFill>
                <a:sysClr val="windowText" lastClr="000000"/>
              </a:solidFill>
              <a:latin typeface="Calibri" panose="020F0502020204030204"/>
              <a:ea typeface="+mn-ea"/>
              <a:cs typeface="+mn-cs"/>
            </a:rPr>
            <a:t>Develop a reporting environment and medical liability system that facilitates improved diagnosis through learning from diagnostic errors and near misses.</a:t>
          </a:r>
        </a:p>
      </dsp:txBody>
      <dsp:txXfrm>
        <a:off x="408485" y="3048306"/>
        <a:ext cx="7973385" cy="412562"/>
      </dsp:txXfrm>
    </dsp:sp>
    <dsp:sp modelId="{7580A6CD-4E7C-3343-A392-C2B2A2BB7B92}">
      <dsp:nvSpPr>
        <dsp:cNvPr id="0" name=""/>
        <dsp:cNvSpPr/>
      </dsp:nvSpPr>
      <dsp:spPr>
        <a:xfrm>
          <a:off x="0" y="3950108"/>
          <a:ext cx="8404561" cy="226800"/>
        </a:xfrm>
        <a:prstGeom prst="rect">
          <a:avLst/>
        </a:prstGeom>
        <a:solidFill>
          <a:sysClr val="window" lastClr="FFFFFF">
            <a:alpha val="90000"/>
            <a:hueOff val="0"/>
            <a:satOff val="0"/>
            <a:lumOff val="0"/>
            <a:alphaOff val="0"/>
          </a:sysClr>
        </a:solidFill>
        <a:ln w="12700" cap="flat" cmpd="sng" algn="ctr">
          <a:solidFill>
            <a:srgbClr val="FFC000">
              <a:hueOff val="7350668"/>
              <a:satOff val="-30583"/>
              <a:lumOff val="7206"/>
              <a:alphaOff val="0"/>
            </a:srgbClr>
          </a:solidFill>
          <a:prstDash val="solid"/>
          <a:miter lim="800000"/>
        </a:ln>
        <a:effectLst/>
      </dsp:spPr>
      <dsp:style>
        <a:lnRef idx="2">
          <a:scrgbClr r="0" g="0" b="0"/>
        </a:lnRef>
        <a:fillRef idx="1">
          <a:scrgbClr r="0" g="0" b="0"/>
        </a:fillRef>
        <a:effectRef idx="0">
          <a:scrgbClr r="0" g="0" b="0"/>
        </a:effectRef>
        <a:fontRef idx="minor"/>
      </dsp:style>
    </dsp:sp>
    <dsp:sp modelId="{9D6B7D14-809C-8B41-8B7E-71873B4BFC40}">
      <dsp:nvSpPr>
        <dsp:cNvPr id="0" name=""/>
        <dsp:cNvSpPr/>
      </dsp:nvSpPr>
      <dsp:spPr>
        <a:xfrm>
          <a:off x="386166" y="3625747"/>
          <a:ext cx="8018023" cy="457200"/>
        </a:xfrm>
        <a:prstGeom prst="roundRect">
          <a:avLst/>
        </a:prstGeom>
        <a:solidFill>
          <a:srgbClr val="FFC000">
            <a:hueOff val="7350668"/>
            <a:satOff val="-30583"/>
            <a:lumOff val="72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71" tIns="0" rIns="222371" bIns="0" numCol="1" spcCol="1270" anchor="ctr" anchorCtr="0">
          <a:noAutofit/>
        </a:bodyPr>
        <a:lstStyle/>
        <a:p>
          <a:pPr marL="0" lvl="0" indent="0" algn="l" defTabSz="711200">
            <a:lnSpc>
              <a:spcPct val="90000"/>
            </a:lnSpc>
            <a:spcBef>
              <a:spcPct val="0"/>
            </a:spcBef>
            <a:spcAft>
              <a:spcPct val="35000"/>
            </a:spcAft>
            <a:buClr>
              <a:srgbClr val="1C7A0C"/>
            </a:buClr>
            <a:buNone/>
          </a:pPr>
          <a:r>
            <a:rPr lang="en-US" sz="1600" kern="1200" dirty="0">
              <a:solidFill>
                <a:sysClr val="windowText" lastClr="000000"/>
              </a:solidFill>
              <a:latin typeface="Calibri" panose="020F0502020204030204"/>
              <a:ea typeface="+mn-ea"/>
              <a:cs typeface="+mn-cs"/>
            </a:rPr>
            <a:t>Design a payment and care delivery environment that supports the diagnostic process.</a:t>
          </a:r>
        </a:p>
      </dsp:txBody>
      <dsp:txXfrm>
        <a:off x="408485" y="3648066"/>
        <a:ext cx="7973385" cy="412562"/>
      </dsp:txXfrm>
    </dsp:sp>
    <dsp:sp modelId="{88D1EF71-BECC-FD47-A445-2723A5BC0483}">
      <dsp:nvSpPr>
        <dsp:cNvPr id="0" name=""/>
        <dsp:cNvSpPr/>
      </dsp:nvSpPr>
      <dsp:spPr>
        <a:xfrm>
          <a:off x="0" y="4549869"/>
          <a:ext cx="8404561" cy="226800"/>
        </a:xfrm>
        <a:prstGeom prst="rect">
          <a:avLst/>
        </a:prstGeom>
        <a:solidFill>
          <a:sysClr val="window" lastClr="FFFFFF">
            <a:alpha val="90000"/>
            <a:hueOff val="0"/>
            <a:satOff val="0"/>
            <a:lumOff val="0"/>
            <a:alphaOff val="0"/>
          </a:sysClr>
        </a:solidFill>
        <a:ln w="12700" cap="flat" cmpd="sng" algn="ctr">
          <a:solidFill>
            <a:srgbClr val="FFC000">
              <a:hueOff val="8575779"/>
              <a:satOff val="-35680"/>
              <a:lumOff val="8407"/>
              <a:alphaOff val="0"/>
            </a:srgbClr>
          </a:solidFill>
          <a:prstDash val="solid"/>
          <a:miter lim="800000"/>
        </a:ln>
        <a:effectLst/>
      </dsp:spPr>
      <dsp:style>
        <a:lnRef idx="2">
          <a:scrgbClr r="0" g="0" b="0"/>
        </a:lnRef>
        <a:fillRef idx="1">
          <a:scrgbClr r="0" g="0" b="0"/>
        </a:fillRef>
        <a:effectRef idx="0">
          <a:scrgbClr r="0" g="0" b="0"/>
        </a:effectRef>
        <a:fontRef idx="minor"/>
      </dsp:style>
    </dsp:sp>
    <dsp:sp modelId="{B1A6BCF9-C1D5-D84F-B49A-2CC5601605E1}">
      <dsp:nvSpPr>
        <dsp:cNvPr id="0" name=""/>
        <dsp:cNvSpPr/>
      </dsp:nvSpPr>
      <dsp:spPr>
        <a:xfrm>
          <a:off x="386166" y="4225508"/>
          <a:ext cx="8018023" cy="457200"/>
        </a:xfrm>
        <a:prstGeom prst="roundRect">
          <a:avLst/>
        </a:prstGeom>
        <a:solidFill>
          <a:srgbClr val="FFC000">
            <a:hueOff val="8575779"/>
            <a:satOff val="-35680"/>
            <a:lumOff val="840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71" tIns="0" rIns="222371" bIns="0" numCol="1" spcCol="1270" anchor="ctr" anchorCtr="0">
          <a:noAutofit/>
        </a:bodyPr>
        <a:lstStyle/>
        <a:p>
          <a:pPr marL="0" lvl="0" indent="0" algn="l" defTabSz="711200">
            <a:lnSpc>
              <a:spcPct val="90000"/>
            </a:lnSpc>
            <a:spcBef>
              <a:spcPct val="0"/>
            </a:spcBef>
            <a:spcAft>
              <a:spcPct val="35000"/>
            </a:spcAft>
            <a:buClr>
              <a:srgbClr val="1C7A0C"/>
            </a:buClr>
            <a:buNone/>
          </a:pPr>
          <a:r>
            <a:rPr lang="en-US" sz="1600" kern="1200" dirty="0">
              <a:solidFill>
                <a:sysClr val="windowText" lastClr="000000"/>
              </a:solidFill>
              <a:latin typeface="Calibri" panose="020F0502020204030204"/>
              <a:ea typeface="+mn-ea"/>
              <a:cs typeface="+mn-cs"/>
            </a:rPr>
            <a:t>Provide dedicated funding for research on the diagnostic process and diagnostic errors.</a:t>
          </a:r>
        </a:p>
      </dsp:txBody>
      <dsp:txXfrm>
        <a:off x="408485" y="4247827"/>
        <a:ext cx="7973385" cy="4125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FEEE0-8A79-4649-9885-82F8E0C46F8A}">
      <dsp:nvSpPr>
        <dsp:cNvPr id="0" name=""/>
        <dsp:cNvSpPr/>
      </dsp:nvSpPr>
      <dsp:spPr>
        <a:xfrm>
          <a:off x="-5120362" y="-784382"/>
          <a:ext cx="6097734" cy="6097734"/>
        </a:xfrm>
        <a:prstGeom prst="blockArc">
          <a:avLst>
            <a:gd name="adj1" fmla="val 18900000"/>
            <a:gd name="adj2" fmla="val 2700000"/>
            <a:gd name="adj3" fmla="val 354"/>
          </a:avLst>
        </a:pr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587AC83-83B5-9F4F-AC1B-C7A84D79622D}">
      <dsp:nvSpPr>
        <dsp:cNvPr id="0" name=""/>
        <dsp:cNvSpPr/>
      </dsp:nvSpPr>
      <dsp:spPr>
        <a:xfrm>
          <a:off x="628620" y="452896"/>
          <a:ext cx="7530542" cy="90579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897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Errors identified and mitigated before harm occurs</a:t>
          </a:r>
          <a:endParaRPr lang="en-US" sz="2100" kern="1200" dirty="0"/>
        </a:p>
      </dsp:txBody>
      <dsp:txXfrm>
        <a:off x="628620" y="452896"/>
        <a:ext cx="7530542" cy="905793"/>
      </dsp:txXfrm>
    </dsp:sp>
    <dsp:sp modelId="{4E6B3C56-E5B5-6F46-BD1B-D849B294A295}">
      <dsp:nvSpPr>
        <dsp:cNvPr id="0" name=""/>
        <dsp:cNvSpPr/>
      </dsp:nvSpPr>
      <dsp:spPr>
        <a:xfrm>
          <a:off x="62499" y="339672"/>
          <a:ext cx="1132242" cy="1132242"/>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C9E210C-CAA2-D048-A833-FA4F20FF0AE4}">
      <dsp:nvSpPr>
        <dsp:cNvPr id="0" name=""/>
        <dsp:cNvSpPr/>
      </dsp:nvSpPr>
      <dsp:spPr>
        <a:xfrm>
          <a:off x="957876" y="1811587"/>
          <a:ext cx="7201286" cy="90579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897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Systems are in place to enable staff to learn from errors and near-misses and prevent recurrence</a:t>
          </a:r>
          <a:endParaRPr lang="en-US" sz="2100" kern="1200" dirty="0"/>
        </a:p>
      </dsp:txBody>
      <dsp:txXfrm>
        <a:off x="957876" y="1811587"/>
        <a:ext cx="7201286" cy="905793"/>
      </dsp:txXfrm>
    </dsp:sp>
    <dsp:sp modelId="{698DF8F5-1940-7A4B-854A-2E4091878D22}">
      <dsp:nvSpPr>
        <dsp:cNvPr id="0" name=""/>
        <dsp:cNvSpPr/>
      </dsp:nvSpPr>
      <dsp:spPr>
        <a:xfrm>
          <a:off x="391755" y="1698363"/>
          <a:ext cx="1132242" cy="1132242"/>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77C29E0-D4D1-9540-9AD7-292B6889A1F7}">
      <dsp:nvSpPr>
        <dsp:cNvPr id="0" name=""/>
        <dsp:cNvSpPr/>
      </dsp:nvSpPr>
      <dsp:spPr>
        <a:xfrm>
          <a:off x="628620" y="3170278"/>
          <a:ext cx="7530542" cy="905793"/>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8974"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Healthcare professionals are held accountable for unprofessional conduct, yet not punished for human mistakes</a:t>
          </a:r>
          <a:endParaRPr lang="en-US" sz="2100" kern="1200" dirty="0"/>
        </a:p>
      </dsp:txBody>
      <dsp:txXfrm>
        <a:off x="628620" y="3170278"/>
        <a:ext cx="7530542" cy="905793"/>
      </dsp:txXfrm>
    </dsp:sp>
    <dsp:sp modelId="{FDF06DCE-1B00-FB41-B867-6530051E5278}">
      <dsp:nvSpPr>
        <dsp:cNvPr id="0" name=""/>
        <dsp:cNvSpPr/>
      </dsp:nvSpPr>
      <dsp:spPr>
        <a:xfrm>
          <a:off x="62499" y="3057054"/>
          <a:ext cx="1132242" cy="1132242"/>
        </a:xfrm>
        <a:prstGeom prst="ellipse">
          <a:avLst/>
        </a:prstGeom>
        <a:solidFill>
          <a:schemeClr val="lt2">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3A887-24C2-465D-9A67-CC6ADACD01E6}"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71CDB-D3AB-48E2-BFE4-9928C7AD5A22}" type="slidenum">
              <a:rPr lang="en-US" smtClean="0"/>
              <a:t>‹#›</a:t>
            </a:fld>
            <a:endParaRPr lang="en-US"/>
          </a:p>
        </p:txBody>
      </p:sp>
    </p:spTree>
    <p:extLst>
      <p:ext uri="{BB962C8B-B14F-4D97-AF65-F5344CB8AC3E}">
        <p14:creationId xmlns:p14="http://schemas.microsoft.com/office/powerpoint/2010/main" val="170371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own logos here. </a:t>
            </a:r>
          </a:p>
        </p:txBody>
      </p:sp>
      <p:sp>
        <p:nvSpPr>
          <p:cNvPr id="4" name="Slide Number Placeholder 3"/>
          <p:cNvSpPr>
            <a:spLocks noGrp="1"/>
          </p:cNvSpPr>
          <p:nvPr>
            <p:ph type="sldNum" sz="quarter" idx="5"/>
          </p:nvPr>
        </p:nvSpPr>
        <p:spPr/>
        <p:txBody>
          <a:bodyPr/>
          <a:lstStyle/>
          <a:p>
            <a:fld id="{6EB71CDB-D3AB-48E2-BFE4-9928C7AD5A22}" type="slidenum">
              <a:rPr lang="en-US" smtClean="0"/>
              <a:t>3</a:t>
            </a:fld>
            <a:endParaRPr lang="en-US"/>
          </a:p>
        </p:txBody>
      </p:sp>
    </p:spTree>
    <p:extLst>
      <p:ext uri="{BB962C8B-B14F-4D97-AF65-F5344CB8AC3E}">
        <p14:creationId xmlns:p14="http://schemas.microsoft.com/office/powerpoint/2010/main" val="1398111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In 2017, in response to the IOM report, several radiology thought leaders proposed a different system, where learning opportunities could be shared </a:t>
            </a:r>
            <a:r>
              <a:rPr lang="en-US" u="sng" dirty="0"/>
              <a:t>without judgment</a:t>
            </a:r>
            <a:r>
              <a:rPr lang="en-US" u="none" dirty="0"/>
              <a:t> </a:t>
            </a:r>
            <a:r>
              <a:rPr lang="en-US" dirty="0"/>
              <a:t>for the purposes of learning among staff, and leveraged to create sustained improvement.</a:t>
            </a:r>
          </a:p>
        </p:txBody>
      </p:sp>
      <p:sp>
        <p:nvSpPr>
          <p:cNvPr id="4" name="Slide Number Placeholder 3"/>
          <p:cNvSpPr>
            <a:spLocks noGrp="1"/>
          </p:cNvSpPr>
          <p:nvPr>
            <p:ph type="sldNum" sz="quarter" idx="5"/>
          </p:nvPr>
        </p:nvSpPr>
        <p:spPr/>
        <p:txBody>
          <a:bodyPr/>
          <a:lstStyle/>
          <a:p>
            <a:fld id="{6EB71CDB-D3AB-48E2-BFE4-9928C7AD5A22}" type="slidenum">
              <a:rPr lang="en-US" smtClean="0"/>
              <a:t>13</a:t>
            </a:fld>
            <a:endParaRPr lang="en-US"/>
          </a:p>
        </p:txBody>
      </p:sp>
    </p:spTree>
    <p:extLst>
      <p:ext uri="{BB962C8B-B14F-4D97-AF65-F5344CB8AC3E}">
        <p14:creationId xmlns:p14="http://schemas.microsoft.com/office/powerpoint/2010/main" val="164668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a:t>
            </a:r>
          </a:p>
        </p:txBody>
      </p:sp>
      <p:sp>
        <p:nvSpPr>
          <p:cNvPr id="4" name="Slide Number Placeholder 3"/>
          <p:cNvSpPr>
            <a:spLocks noGrp="1"/>
          </p:cNvSpPr>
          <p:nvPr>
            <p:ph type="sldNum" sz="quarter" idx="5"/>
          </p:nvPr>
        </p:nvSpPr>
        <p:spPr/>
        <p:txBody>
          <a:bodyPr/>
          <a:lstStyle/>
          <a:p>
            <a:fld id="{6EB71CDB-D3AB-48E2-BFE4-9928C7AD5A22}" type="slidenum">
              <a:rPr lang="en-US" smtClean="0"/>
              <a:t>14</a:t>
            </a:fld>
            <a:endParaRPr lang="en-US"/>
          </a:p>
        </p:txBody>
      </p:sp>
    </p:spTree>
    <p:extLst>
      <p:ext uri="{BB962C8B-B14F-4D97-AF65-F5344CB8AC3E}">
        <p14:creationId xmlns:p14="http://schemas.microsoft.com/office/powerpoint/2010/main" val="284931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You should insert your client organizations mission statement here and connect that mission statement to what peer learning can achieve. If there are any other client initiatives that are similar or benefit peer learning they also can be highlighted here.</a:t>
            </a:r>
          </a:p>
        </p:txBody>
      </p:sp>
      <p:sp>
        <p:nvSpPr>
          <p:cNvPr id="4" name="Slide Number Placeholder 3"/>
          <p:cNvSpPr>
            <a:spLocks noGrp="1"/>
          </p:cNvSpPr>
          <p:nvPr>
            <p:ph type="sldNum" sz="quarter" idx="5"/>
          </p:nvPr>
        </p:nvSpPr>
        <p:spPr/>
        <p:txBody>
          <a:bodyPr/>
          <a:lstStyle/>
          <a:p>
            <a:fld id="{6EB71CDB-D3AB-48E2-BFE4-9928C7AD5A22}" type="slidenum">
              <a:rPr lang="en-US" smtClean="0"/>
              <a:t>15</a:t>
            </a:fld>
            <a:endParaRPr lang="en-US"/>
          </a:p>
        </p:txBody>
      </p:sp>
    </p:spTree>
    <p:extLst>
      <p:ext uri="{BB962C8B-B14F-4D97-AF65-F5344CB8AC3E}">
        <p14:creationId xmlns:p14="http://schemas.microsoft.com/office/powerpoint/2010/main" val="237309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The transition is not difficult in day to day operations.  Rather than scoring we focus on education.</a:t>
            </a:r>
          </a:p>
        </p:txBody>
      </p:sp>
      <p:sp>
        <p:nvSpPr>
          <p:cNvPr id="4" name="Slide Number Placeholder 3"/>
          <p:cNvSpPr>
            <a:spLocks noGrp="1"/>
          </p:cNvSpPr>
          <p:nvPr>
            <p:ph type="sldNum" sz="quarter" idx="5"/>
          </p:nvPr>
        </p:nvSpPr>
        <p:spPr/>
        <p:txBody>
          <a:bodyPr/>
          <a:lstStyle/>
          <a:p>
            <a:fld id="{6EB71CDB-D3AB-48E2-BFE4-9928C7AD5A22}" type="slidenum">
              <a:rPr lang="en-US" smtClean="0"/>
              <a:t>17</a:t>
            </a:fld>
            <a:endParaRPr lang="en-US"/>
          </a:p>
        </p:txBody>
      </p:sp>
    </p:spTree>
    <p:extLst>
      <p:ext uri="{BB962C8B-B14F-4D97-AF65-F5344CB8AC3E}">
        <p14:creationId xmlns:p14="http://schemas.microsoft.com/office/powerpoint/2010/main" val="3171230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There are no barriers to adoption by national accreditation organizations. ACR and ABR have moved to support adoption of peer learning. </a:t>
            </a:r>
          </a:p>
        </p:txBody>
      </p:sp>
      <p:sp>
        <p:nvSpPr>
          <p:cNvPr id="4" name="Slide Number Placeholder 3"/>
          <p:cNvSpPr>
            <a:spLocks noGrp="1"/>
          </p:cNvSpPr>
          <p:nvPr>
            <p:ph type="sldNum" sz="quarter" idx="5"/>
          </p:nvPr>
        </p:nvSpPr>
        <p:spPr/>
        <p:txBody>
          <a:bodyPr/>
          <a:lstStyle/>
          <a:p>
            <a:fld id="{6EB71CDB-D3AB-48E2-BFE4-9928C7AD5A22}" type="slidenum">
              <a:rPr lang="en-US" smtClean="0"/>
              <a:t>18</a:t>
            </a:fld>
            <a:endParaRPr lang="en-US"/>
          </a:p>
        </p:txBody>
      </p:sp>
    </p:spTree>
    <p:extLst>
      <p:ext uri="{BB962C8B-B14F-4D97-AF65-F5344CB8AC3E}">
        <p14:creationId xmlns:p14="http://schemas.microsoft.com/office/powerpoint/2010/main" val="922953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(You should arrive with a proposal of how OPPE will be performed, ideally already vetted with credentialing leadership, so you can answer any questions to this end)</a:t>
            </a:r>
          </a:p>
        </p:txBody>
      </p:sp>
      <p:sp>
        <p:nvSpPr>
          <p:cNvPr id="4" name="Slide Number Placeholder 3"/>
          <p:cNvSpPr>
            <a:spLocks noGrp="1"/>
          </p:cNvSpPr>
          <p:nvPr>
            <p:ph type="sldNum" sz="quarter" idx="5"/>
          </p:nvPr>
        </p:nvSpPr>
        <p:spPr/>
        <p:txBody>
          <a:bodyPr/>
          <a:lstStyle/>
          <a:p>
            <a:fld id="{6EB71CDB-D3AB-48E2-BFE4-9928C7AD5A22}" type="slidenum">
              <a:rPr lang="en-US" smtClean="0"/>
              <a:t>19</a:t>
            </a:fld>
            <a:endParaRPr lang="en-US"/>
          </a:p>
        </p:txBody>
      </p:sp>
    </p:spTree>
    <p:extLst>
      <p:ext uri="{BB962C8B-B14F-4D97-AF65-F5344CB8AC3E}">
        <p14:creationId xmlns:p14="http://schemas.microsoft.com/office/powerpoint/2010/main" val="3699085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(You should arrive with a proposal of how evaluation will be performed.)</a:t>
            </a:r>
          </a:p>
        </p:txBody>
      </p:sp>
      <p:sp>
        <p:nvSpPr>
          <p:cNvPr id="4" name="Slide Number Placeholder 3"/>
          <p:cNvSpPr>
            <a:spLocks noGrp="1"/>
          </p:cNvSpPr>
          <p:nvPr>
            <p:ph type="sldNum" sz="quarter" idx="5"/>
          </p:nvPr>
        </p:nvSpPr>
        <p:spPr/>
        <p:txBody>
          <a:bodyPr/>
          <a:lstStyle/>
          <a:p>
            <a:fld id="{6EB71CDB-D3AB-48E2-BFE4-9928C7AD5A22}" type="slidenum">
              <a:rPr lang="en-US" smtClean="0"/>
              <a:t>20</a:t>
            </a:fld>
            <a:endParaRPr lang="en-US"/>
          </a:p>
        </p:txBody>
      </p:sp>
    </p:spTree>
    <p:extLst>
      <p:ext uri="{BB962C8B-B14F-4D97-AF65-F5344CB8AC3E}">
        <p14:creationId xmlns:p14="http://schemas.microsoft.com/office/powerpoint/2010/main" val="373697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a:t>
            </a:r>
          </a:p>
        </p:txBody>
      </p:sp>
      <p:sp>
        <p:nvSpPr>
          <p:cNvPr id="4" name="Slide Number Placeholder 3"/>
          <p:cNvSpPr>
            <a:spLocks noGrp="1"/>
          </p:cNvSpPr>
          <p:nvPr>
            <p:ph type="sldNum" sz="quarter" idx="5"/>
          </p:nvPr>
        </p:nvSpPr>
        <p:spPr/>
        <p:txBody>
          <a:bodyPr/>
          <a:lstStyle/>
          <a:p>
            <a:fld id="{6EB71CDB-D3AB-48E2-BFE4-9928C7AD5A22}" type="slidenum">
              <a:rPr lang="en-US" smtClean="0"/>
              <a:t>21</a:t>
            </a:fld>
            <a:endParaRPr lang="en-US"/>
          </a:p>
        </p:txBody>
      </p:sp>
    </p:spTree>
    <p:extLst>
      <p:ext uri="{BB962C8B-B14F-4D97-AF65-F5344CB8AC3E}">
        <p14:creationId xmlns:p14="http://schemas.microsoft.com/office/powerpoint/2010/main" val="3620689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a:t>
            </a:r>
          </a:p>
        </p:txBody>
      </p:sp>
      <p:sp>
        <p:nvSpPr>
          <p:cNvPr id="4" name="Slide Number Placeholder 3"/>
          <p:cNvSpPr>
            <a:spLocks noGrp="1"/>
          </p:cNvSpPr>
          <p:nvPr>
            <p:ph type="sldNum" sz="quarter" idx="5"/>
          </p:nvPr>
        </p:nvSpPr>
        <p:spPr/>
        <p:txBody>
          <a:bodyPr/>
          <a:lstStyle/>
          <a:p>
            <a:fld id="{6EB71CDB-D3AB-48E2-BFE4-9928C7AD5A22}" type="slidenum">
              <a:rPr lang="en-US" smtClean="0"/>
              <a:t>22</a:t>
            </a:fld>
            <a:endParaRPr lang="en-US"/>
          </a:p>
        </p:txBody>
      </p:sp>
    </p:spTree>
    <p:extLst>
      <p:ext uri="{BB962C8B-B14F-4D97-AF65-F5344CB8AC3E}">
        <p14:creationId xmlns:p14="http://schemas.microsoft.com/office/powerpoint/2010/main" val="1507371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If you have already drafted a policy, you can insert a screen capture. Can mention, if it will help, that it includes components meeting ACR accreditation requirements and is based on samples provided by ACR. </a:t>
            </a:r>
          </a:p>
        </p:txBody>
      </p:sp>
      <p:sp>
        <p:nvSpPr>
          <p:cNvPr id="4" name="Slide Number Placeholder 3"/>
          <p:cNvSpPr>
            <a:spLocks noGrp="1"/>
          </p:cNvSpPr>
          <p:nvPr>
            <p:ph type="sldNum" sz="quarter" idx="5"/>
          </p:nvPr>
        </p:nvSpPr>
        <p:spPr/>
        <p:txBody>
          <a:bodyPr/>
          <a:lstStyle/>
          <a:p>
            <a:fld id="{6EB71CDB-D3AB-48E2-BFE4-9928C7AD5A22}" type="slidenum">
              <a:rPr lang="en-US" smtClean="0"/>
              <a:t>23</a:t>
            </a:fld>
            <a:endParaRPr lang="en-US"/>
          </a:p>
        </p:txBody>
      </p:sp>
    </p:spTree>
    <p:extLst>
      <p:ext uri="{BB962C8B-B14F-4D97-AF65-F5344CB8AC3E}">
        <p14:creationId xmlns:p14="http://schemas.microsoft.com/office/powerpoint/2010/main" val="343891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Introductory slide to explain plan presentation.</a:t>
            </a:r>
          </a:p>
          <a:p>
            <a:endParaRPr lang="en-US" dirty="0"/>
          </a:p>
          <a:p>
            <a:pPr marL="0" indent="0">
              <a:buNone/>
            </a:pPr>
            <a:r>
              <a:rPr lang="en-US" sz="1200" dirty="0"/>
              <a:t>Our call to action: This is the “Why”</a:t>
            </a:r>
          </a:p>
          <a:p>
            <a:r>
              <a:rPr lang="en-US" sz="1200" dirty="0"/>
              <a:t>In this section you will discuss the history of the peer learning movement genesis</a:t>
            </a:r>
          </a:p>
          <a:p>
            <a:r>
              <a:rPr lang="en-US" sz="1200" dirty="0"/>
              <a:t>Explain why peer learning is important and how it will meet the facility’s strategies and mission statement</a:t>
            </a:r>
          </a:p>
          <a:p>
            <a:endParaRPr lang="en-US" sz="1200" dirty="0"/>
          </a:p>
          <a:p>
            <a:pPr marL="0" indent="0">
              <a:buNone/>
            </a:pPr>
            <a:r>
              <a:rPr lang="en-US" sz="1200" dirty="0"/>
              <a:t>How?</a:t>
            </a:r>
          </a:p>
          <a:p>
            <a:r>
              <a:rPr lang="en-US" sz="1200" dirty="0"/>
              <a:t>Define how peer learning will meet regulatory requirements and how it will be separated from physician credentialling requirements</a:t>
            </a:r>
          </a:p>
          <a:p>
            <a:r>
              <a:rPr lang="en-US" sz="1200" dirty="0"/>
              <a:t>Explain how peer learning affects physician well-being</a:t>
            </a:r>
          </a:p>
          <a:p>
            <a:endParaRPr lang="en-US" sz="1200" dirty="0"/>
          </a:p>
          <a:p>
            <a:pPr marL="0" indent="0">
              <a:buNone/>
            </a:pPr>
            <a:r>
              <a:rPr lang="en-US" sz="1200" dirty="0"/>
              <a:t>Prepare/Implement/Sustain</a:t>
            </a:r>
          </a:p>
          <a:p>
            <a:r>
              <a:rPr lang="en-US" sz="1200" dirty="0"/>
              <a:t>Discuss the C-Suite and radiology peer learning partnership in the creation of a peer learning policy and potential quality improvement initiatives</a:t>
            </a:r>
          </a:p>
          <a:p>
            <a:r>
              <a:rPr lang="en-US" sz="1200" dirty="0"/>
              <a:t>Discuss key roles and required resources</a:t>
            </a:r>
          </a:p>
          <a:p>
            <a:r>
              <a:rPr lang="en-US" sz="1200" dirty="0"/>
              <a:t>Discuss workflows </a:t>
            </a:r>
          </a:p>
          <a:p>
            <a:r>
              <a:rPr lang="en-US" sz="1200" dirty="0"/>
              <a:t>Discuss sustainability</a:t>
            </a:r>
          </a:p>
          <a:p>
            <a:endParaRPr lang="en-US" dirty="0"/>
          </a:p>
        </p:txBody>
      </p:sp>
      <p:sp>
        <p:nvSpPr>
          <p:cNvPr id="4" name="Slide Number Placeholder 3"/>
          <p:cNvSpPr>
            <a:spLocks noGrp="1"/>
          </p:cNvSpPr>
          <p:nvPr>
            <p:ph type="sldNum" sz="quarter" idx="5"/>
          </p:nvPr>
        </p:nvSpPr>
        <p:spPr/>
        <p:txBody>
          <a:bodyPr/>
          <a:lstStyle/>
          <a:p>
            <a:fld id="{6EB71CDB-D3AB-48E2-BFE4-9928C7AD5A22}" type="slidenum">
              <a:rPr lang="en-US" smtClean="0"/>
              <a:t>4</a:t>
            </a:fld>
            <a:endParaRPr lang="en-US"/>
          </a:p>
        </p:txBody>
      </p:sp>
    </p:spTree>
    <p:extLst>
      <p:ext uri="{BB962C8B-B14F-4D97-AF65-F5344CB8AC3E}">
        <p14:creationId xmlns:p14="http://schemas.microsoft.com/office/powerpoint/2010/main" val="963146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a:t>
            </a:r>
          </a:p>
        </p:txBody>
      </p:sp>
      <p:sp>
        <p:nvSpPr>
          <p:cNvPr id="4" name="Slide Number Placeholder 3"/>
          <p:cNvSpPr>
            <a:spLocks noGrp="1"/>
          </p:cNvSpPr>
          <p:nvPr>
            <p:ph type="sldNum" sz="quarter" idx="5"/>
          </p:nvPr>
        </p:nvSpPr>
        <p:spPr/>
        <p:txBody>
          <a:bodyPr/>
          <a:lstStyle/>
          <a:p>
            <a:fld id="{6EB71CDB-D3AB-48E2-BFE4-9928C7AD5A22}" type="slidenum">
              <a:rPr lang="en-US" smtClean="0"/>
              <a:t>24</a:t>
            </a:fld>
            <a:endParaRPr lang="en-US"/>
          </a:p>
        </p:txBody>
      </p:sp>
    </p:spTree>
    <p:extLst>
      <p:ext uri="{BB962C8B-B14F-4D97-AF65-F5344CB8AC3E}">
        <p14:creationId xmlns:p14="http://schemas.microsoft.com/office/powerpoint/2010/main" val="3495364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Only if applies.</a:t>
            </a:r>
          </a:p>
        </p:txBody>
      </p:sp>
      <p:sp>
        <p:nvSpPr>
          <p:cNvPr id="4" name="Slide Number Placeholder 3"/>
          <p:cNvSpPr>
            <a:spLocks noGrp="1"/>
          </p:cNvSpPr>
          <p:nvPr>
            <p:ph type="sldNum" sz="quarter" idx="5"/>
          </p:nvPr>
        </p:nvSpPr>
        <p:spPr/>
        <p:txBody>
          <a:bodyPr/>
          <a:lstStyle/>
          <a:p>
            <a:fld id="{6EB71CDB-D3AB-48E2-BFE4-9928C7AD5A22}" type="slidenum">
              <a:rPr lang="en-US" smtClean="0"/>
              <a:t>25</a:t>
            </a:fld>
            <a:endParaRPr lang="en-US"/>
          </a:p>
        </p:txBody>
      </p:sp>
    </p:spTree>
    <p:extLst>
      <p:ext uri="{BB962C8B-B14F-4D97-AF65-F5344CB8AC3E}">
        <p14:creationId xmlns:p14="http://schemas.microsoft.com/office/powerpoint/2010/main" val="2078806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They may not be interested in or have time for the the exact details of how your program is going to run. </a:t>
            </a:r>
          </a:p>
        </p:txBody>
      </p:sp>
      <p:sp>
        <p:nvSpPr>
          <p:cNvPr id="4" name="Slide Number Placeholder 3"/>
          <p:cNvSpPr>
            <a:spLocks noGrp="1"/>
          </p:cNvSpPr>
          <p:nvPr>
            <p:ph type="sldNum" sz="quarter" idx="5"/>
          </p:nvPr>
        </p:nvSpPr>
        <p:spPr/>
        <p:txBody>
          <a:bodyPr/>
          <a:lstStyle/>
          <a:p>
            <a:fld id="{6EB71CDB-D3AB-48E2-BFE4-9928C7AD5A22}" type="slidenum">
              <a:rPr lang="en-US" smtClean="0"/>
              <a:t>26</a:t>
            </a:fld>
            <a:endParaRPr lang="en-US"/>
          </a:p>
        </p:txBody>
      </p:sp>
    </p:spTree>
    <p:extLst>
      <p:ext uri="{BB962C8B-B14F-4D97-AF65-F5344CB8AC3E}">
        <p14:creationId xmlns:p14="http://schemas.microsoft.com/office/powerpoint/2010/main" val="3597449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They may not be interested in or have time for the the exact details of how your program is going to run. </a:t>
            </a:r>
          </a:p>
          <a:p>
            <a:endParaRPr lang="en-US" dirty="0"/>
          </a:p>
        </p:txBody>
      </p:sp>
      <p:sp>
        <p:nvSpPr>
          <p:cNvPr id="4" name="Slide Number Placeholder 3"/>
          <p:cNvSpPr>
            <a:spLocks noGrp="1"/>
          </p:cNvSpPr>
          <p:nvPr>
            <p:ph type="sldNum" sz="quarter" idx="5"/>
          </p:nvPr>
        </p:nvSpPr>
        <p:spPr/>
        <p:txBody>
          <a:bodyPr/>
          <a:lstStyle/>
          <a:p>
            <a:fld id="{6EB71CDB-D3AB-48E2-BFE4-9928C7AD5A22}" type="slidenum">
              <a:rPr lang="en-US" smtClean="0"/>
              <a:t>27</a:t>
            </a:fld>
            <a:endParaRPr lang="en-US"/>
          </a:p>
        </p:txBody>
      </p:sp>
    </p:spTree>
    <p:extLst>
      <p:ext uri="{BB962C8B-B14F-4D97-AF65-F5344CB8AC3E}">
        <p14:creationId xmlns:p14="http://schemas.microsoft.com/office/powerpoint/2010/main" val="2746428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They may not be interested in or have time for the the exact details of how your program is going to run. </a:t>
            </a:r>
          </a:p>
          <a:p>
            <a:endParaRPr lang="en-US" dirty="0"/>
          </a:p>
        </p:txBody>
      </p:sp>
      <p:sp>
        <p:nvSpPr>
          <p:cNvPr id="4" name="Slide Number Placeholder 3"/>
          <p:cNvSpPr>
            <a:spLocks noGrp="1"/>
          </p:cNvSpPr>
          <p:nvPr>
            <p:ph type="sldNum" sz="quarter" idx="5"/>
          </p:nvPr>
        </p:nvSpPr>
        <p:spPr/>
        <p:txBody>
          <a:bodyPr/>
          <a:lstStyle/>
          <a:p>
            <a:fld id="{6EB71CDB-D3AB-48E2-BFE4-9928C7AD5A22}" type="slidenum">
              <a:rPr lang="en-US" smtClean="0"/>
              <a:t>28</a:t>
            </a:fld>
            <a:endParaRPr lang="en-US"/>
          </a:p>
        </p:txBody>
      </p:sp>
    </p:spTree>
    <p:extLst>
      <p:ext uri="{BB962C8B-B14F-4D97-AF65-F5344CB8AC3E}">
        <p14:creationId xmlns:p14="http://schemas.microsoft.com/office/powerpoint/2010/main" val="2324319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They may not be interested in or have time for the the exact details of how your program is going to run. </a:t>
            </a:r>
          </a:p>
          <a:p>
            <a:endParaRPr lang="en-US" dirty="0"/>
          </a:p>
        </p:txBody>
      </p:sp>
      <p:sp>
        <p:nvSpPr>
          <p:cNvPr id="4" name="Slide Number Placeholder 3"/>
          <p:cNvSpPr>
            <a:spLocks noGrp="1"/>
          </p:cNvSpPr>
          <p:nvPr>
            <p:ph type="sldNum" sz="quarter" idx="5"/>
          </p:nvPr>
        </p:nvSpPr>
        <p:spPr/>
        <p:txBody>
          <a:bodyPr/>
          <a:lstStyle/>
          <a:p>
            <a:fld id="{6EB71CDB-D3AB-48E2-BFE4-9928C7AD5A22}" type="slidenum">
              <a:rPr lang="en-US" smtClean="0"/>
              <a:t>29</a:t>
            </a:fld>
            <a:endParaRPr lang="en-US"/>
          </a:p>
        </p:txBody>
      </p:sp>
    </p:spTree>
    <p:extLst>
      <p:ext uri="{BB962C8B-B14F-4D97-AF65-F5344CB8AC3E}">
        <p14:creationId xmlns:p14="http://schemas.microsoft.com/office/powerpoint/2010/main" val="2016659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a:t>
            </a:r>
          </a:p>
        </p:txBody>
      </p:sp>
      <p:sp>
        <p:nvSpPr>
          <p:cNvPr id="4" name="Slide Number Placeholder 3"/>
          <p:cNvSpPr>
            <a:spLocks noGrp="1"/>
          </p:cNvSpPr>
          <p:nvPr>
            <p:ph type="sldNum" sz="quarter" idx="5"/>
          </p:nvPr>
        </p:nvSpPr>
        <p:spPr/>
        <p:txBody>
          <a:bodyPr/>
          <a:lstStyle/>
          <a:p>
            <a:fld id="{6EB71CDB-D3AB-48E2-BFE4-9928C7AD5A22}" type="slidenum">
              <a:rPr lang="en-US" smtClean="0"/>
              <a:t>30</a:t>
            </a:fld>
            <a:endParaRPr lang="en-US"/>
          </a:p>
        </p:txBody>
      </p:sp>
    </p:spTree>
    <p:extLst>
      <p:ext uri="{BB962C8B-B14F-4D97-AF65-F5344CB8AC3E}">
        <p14:creationId xmlns:p14="http://schemas.microsoft.com/office/powerpoint/2010/main" val="144609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a:t>
            </a:r>
          </a:p>
        </p:txBody>
      </p:sp>
      <p:sp>
        <p:nvSpPr>
          <p:cNvPr id="4" name="Slide Number Placeholder 3"/>
          <p:cNvSpPr>
            <a:spLocks noGrp="1"/>
          </p:cNvSpPr>
          <p:nvPr>
            <p:ph type="sldNum" sz="quarter" idx="5"/>
          </p:nvPr>
        </p:nvSpPr>
        <p:spPr/>
        <p:txBody>
          <a:bodyPr/>
          <a:lstStyle/>
          <a:p>
            <a:fld id="{6EB71CDB-D3AB-48E2-BFE4-9928C7AD5A22}" type="slidenum">
              <a:rPr lang="en-US" smtClean="0"/>
              <a:t>31</a:t>
            </a:fld>
            <a:endParaRPr lang="en-US"/>
          </a:p>
        </p:txBody>
      </p:sp>
    </p:spTree>
    <p:extLst>
      <p:ext uri="{BB962C8B-B14F-4D97-AF65-F5344CB8AC3E}">
        <p14:creationId xmlns:p14="http://schemas.microsoft.com/office/powerpoint/2010/main" val="400677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a:t>
            </a:r>
          </a:p>
        </p:txBody>
      </p:sp>
      <p:sp>
        <p:nvSpPr>
          <p:cNvPr id="4" name="Slide Number Placeholder 3"/>
          <p:cNvSpPr>
            <a:spLocks noGrp="1"/>
          </p:cNvSpPr>
          <p:nvPr>
            <p:ph type="sldNum" sz="quarter" idx="5"/>
          </p:nvPr>
        </p:nvSpPr>
        <p:spPr/>
        <p:txBody>
          <a:bodyPr/>
          <a:lstStyle/>
          <a:p>
            <a:fld id="{6EB71CDB-D3AB-48E2-BFE4-9928C7AD5A22}" type="slidenum">
              <a:rPr lang="en-US" smtClean="0"/>
              <a:t>32</a:t>
            </a:fld>
            <a:endParaRPr lang="en-US"/>
          </a:p>
        </p:txBody>
      </p:sp>
    </p:spTree>
    <p:extLst>
      <p:ext uri="{BB962C8B-B14F-4D97-AF65-F5344CB8AC3E}">
        <p14:creationId xmlns:p14="http://schemas.microsoft.com/office/powerpoint/2010/main" val="22173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B71CDB-D3AB-48E2-BFE4-9928C7AD5A22}" type="slidenum">
              <a:rPr lang="en-US" smtClean="0"/>
              <a:t>5</a:t>
            </a:fld>
            <a:endParaRPr lang="en-US"/>
          </a:p>
        </p:txBody>
      </p:sp>
    </p:spTree>
    <p:extLst>
      <p:ext uri="{BB962C8B-B14F-4D97-AF65-F5344CB8AC3E}">
        <p14:creationId xmlns:p14="http://schemas.microsoft.com/office/powerpoint/2010/main" val="192206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Focus on last two points: We need to fix systems. Blaming individuals does not fix systems. </a:t>
            </a:r>
          </a:p>
        </p:txBody>
      </p:sp>
      <p:sp>
        <p:nvSpPr>
          <p:cNvPr id="4" name="Slide Number Placeholder 3"/>
          <p:cNvSpPr>
            <a:spLocks noGrp="1"/>
          </p:cNvSpPr>
          <p:nvPr>
            <p:ph type="sldNum" sz="quarter" idx="5"/>
          </p:nvPr>
        </p:nvSpPr>
        <p:spPr/>
        <p:txBody>
          <a:bodyPr/>
          <a:lstStyle/>
          <a:p>
            <a:fld id="{6EB71CDB-D3AB-48E2-BFE4-9928C7AD5A22}" type="slidenum">
              <a:rPr lang="en-US" smtClean="0"/>
              <a:t>7</a:t>
            </a:fld>
            <a:endParaRPr lang="en-US"/>
          </a:p>
        </p:txBody>
      </p:sp>
    </p:spTree>
    <p:extLst>
      <p:ext uri="{BB962C8B-B14F-4D97-AF65-F5344CB8AC3E}">
        <p14:creationId xmlns:p14="http://schemas.microsoft.com/office/powerpoint/2010/main" val="385615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Organized radiology responded to the Err is Human report by establishing a scored-based peer review system to try to see where errors where occurring. </a:t>
            </a:r>
          </a:p>
        </p:txBody>
      </p:sp>
      <p:sp>
        <p:nvSpPr>
          <p:cNvPr id="4" name="Slide Number Placeholder 3"/>
          <p:cNvSpPr>
            <a:spLocks noGrp="1"/>
          </p:cNvSpPr>
          <p:nvPr>
            <p:ph type="sldNum" sz="quarter" idx="5"/>
          </p:nvPr>
        </p:nvSpPr>
        <p:spPr/>
        <p:txBody>
          <a:bodyPr/>
          <a:lstStyle/>
          <a:p>
            <a:fld id="{6EB71CDB-D3AB-48E2-BFE4-9928C7AD5A22}" type="slidenum">
              <a:rPr lang="en-US" smtClean="0"/>
              <a:t>8</a:t>
            </a:fld>
            <a:endParaRPr lang="en-US"/>
          </a:p>
        </p:txBody>
      </p:sp>
    </p:spTree>
    <p:extLst>
      <p:ext uri="{BB962C8B-B14F-4D97-AF65-F5344CB8AC3E}">
        <p14:creationId xmlns:p14="http://schemas.microsoft.com/office/powerpoint/2010/main" val="300602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Although well-intended, it has been shown over the years that this scored peer review system is deeply flawed, and can actually be harmful in that it can break down trust. Nevertheless, many people have been using it for lack of a better system.</a:t>
            </a:r>
          </a:p>
        </p:txBody>
      </p:sp>
      <p:sp>
        <p:nvSpPr>
          <p:cNvPr id="4" name="Slide Number Placeholder 3"/>
          <p:cNvSpPr>
            <a:spLocks noGrp="1"/>
          </p:cNvSpPr>
          <p:nvPr>
            <p:ph type="sldNum" sz="quarter" idx="5"/>
          </p:nvPr>
        </p:nvSpPr>
        <p:spPr/>
        <p:txBody>
          <a:bodyPr/>
          <a:lstStyle/>
          <a:p>
            <a:fld id="{6EB71CDB-D3AB-48E2-BFE4-9928C7AD5A22}" type="slidenum">
              <a:rPr lang="en-US" smtClean="0"/>
              <a:t>9</a:t>
            </a:fld>
            <a:endParaRPr lang="en-US"/>
          </a:p>
        </p:txBody>
      </p:sp>
    </p:spTree>
    <p:extLst>
      <p:ext uri="{BB962C8B-B14F-4D97-AF65-F5344CB8AC3E}">
        <p14:creationId xmlns:p14="http://schemas.microsoft.com/office/powerpoint/2010/main" val="214540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Required slide. In 2015, the IOM focused on the role diagnostic error plays in patient harm, reinvigorating the thought process around this issue.</a:t>
            </a:r>
          </a:p>
        </p:txBody>
      </p:sp>
      <p:sp>
        <p:nvSpPr>
          <p:cNvPr id="4" name="Slide Number Placeholder 3"/>
          <p:cNvSpPr>
            <a:spLocks noGrp="1"/>
          </p:cNvSpPr>
          <p:nvPr>
            <p:ph type="sldNum" sz="quarter" idx="5"/>
          </p:nvPr>
        </p:nvSpPr>
        <p:spPr/>
        <p:txBody>
          <a:bodyPr/>
          <a:lstStyle/>
          <a:p>
            <a:fld id="{6EB71CDB-D3AB-48E2-BFE4-9928C7AD5A22}" type="slidenum">
              <a:rPr lang="en-US" smtClean="0"/>
              <a:t>10</a:t>
            </a:fld>
            <a:endParaRPr lang="en-US"/>
          </a:p>
        </p:txBody>
      </p:sp>
    </p:spTree>
    <p:extLst>
      <p:ext uri="{BB962C8B-B14F-4D97-AF65-F5344CB8AC3E}">
        <p14:creationId xmlns:p14="http://schemas.microsoft.com/office/powerpoint/2010/main" val="58017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need to read all these, but can refer to the most important ones (1,2, 4, 5)</a:t>
            </a:r>
          </a:p>
        </p:txBody>
      </p:sp>
      <p:sp>
        <p:nvSpPr>
          <p:cNvPr id="4" name="Slide Number Placeholder 3"/>
          <p:cNvSpPr>
            <a:spLocks noGrp="1"/>
          </p:cNvSpPr>
          <p:nvPr>
            <p:ph type="sldNum" sz="quarter" idx="5"/>
          </p:nvPr>
        </p:nvSpPr>
        <p:spPr/>
        <p:txBody>
          <a:bodyPr/>
          <a:lstStyle/>
          <a:p>
            <a:fld id="{6EB71CDB-D3AB-48E2-BFE4-9928C7AD5A22}" type="slidenum">
              <a:rPr lang="en-US" smtClean="0"/>
              <a:t>11</a:t>
            </a:fld>
            <a:endParaRPr lang="en-US"/>
          </a:p>
        </p:txBody>
      </p:sp>
    </p:spTree>
    <p:extLst>
      <p:ext uri="{BB962C8B-B14F-4D97-AF65-F5344CB8AC3E}">
        <p14:creationId xmlns:p14="http://schemas.microsoft.com/office/powerpoint/2010/main" val="36851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AHQR also highlighted the importance of establishing a culture of safety with these features.</a:t>
            </a:r>
          </a:p>
        </p:txBody>
      </p:sp>
      <p:sp>
        <p:nvSpPr>
          <p:cNvPr id="4" name="Slide Number Placeholder 3"/>
          <p:cNvSpPr>
            <a:spLocks noGrp="1"/>
          </p:cNvSpPr>
          <p:nvPr>
            <p:ph type="sldNum" sz="quarter" idx="5"/>
          </p:nvPr>
        </p:nvSpPr>
        <p:spPr/>
        <p:txBody>
          <a:bodyPr/>
          <a:lstStyle/>
          <a:p>
            <a:fld id="{6EB71CDB-D3AB-48E2-BFE4-9928C7AD5A22}" type="slidenum">
              <a:rPr lang="en-US" smtClean="0"/>
              <a:t>12</a:t>
            </a:fld>
            <a:endParaRPr lang="en-US"/>
          </a:p>
        </p:txBody>
      </p:sp>
    </p:spTree>
    <p:extLst>
      <p:ext uri="{BB962C8B-B14F-4D97-AF65-F5344CB8AC3E}">
        <p14:creationId xmlns:p14="http://schemas.microsoft.com/office/powerpoint/2010/main" val="2046891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4DD5A-EB47-4713-BC73-8A710F3086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45ABD9-2F20-46E6-BE43-999A0B5F0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29BAFE-E8EF-48D9-9703-9CD75B017DB2}"/>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5" name="Footer Placeholder 4">
            <a:extLst>
              <a:ext uri="{FF2B5EF4-FFF2-40B4-BE49-F238E27FC236}">
                <a16:creationId xmlns:a16="http://schemas.microsoft.com/office/drawing/2014/main" id="{4D792CB1-82D6-4166-BAC5-4923771DF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445A6-EB96-4AE4-8901-9061F7F90FDE}"/>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56310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EEBF-1EF7-4B13-89D5-58940D9D6A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D9869A-2906-42F7-B214-884953ABB2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5B3810-6A0E-481E-B23D-B84EAD0E73E3}"/>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5" name="Footer Placeholder 4">
            <a:extLst>
              <a:ext uri="{FF2B5EF4-FFF2-40B4-BE49-F238E27FC236}">
                <a16:creationId xmlns:a16="http://schemas.microsoft.com/office/drawing/2014/main" id="{09CBCE88-54A1-43BB-BB4C-CA2CFEE3CD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123B1-A5D8-47A3-828D-5C7C55DE8D0E}"/>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311068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110E19-9E7C-46E5-827A-AACAE70129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76BF70-0A3D-4C5F-8965-2B262F0D01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FC3D6-5CEB-443A-ABD6-D4C89B9B703A}"/>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5" name="Footer Placeholder 4">
            <a:extLst>
              <a:ext uri="{FF2B5EF4-FFF2-40B4-BE49-F238E27FC236}">
                <a16:creationId xmlns:a16="http://schemas.microsoft.com/office/drawing/2014/main" id="{5FCD713C-29EF-4990-9B25-25C93BCA9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8AA39-0A71-42C6-92F4-3F9D06061686}"/>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728618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Box with One Line Head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BC318C-1EFE-D842-BF65-76568F411EC0}"/>
              </a:ext>
            </a:extLst>
          </p:cNvPr>
          <p:cNvSpPr/>
          <p:nvPr userDrawn="1"/>
        </p:nvSpPr>
        <p:spPr>
          <a:xfrm>
            <a:off x="0" y="1460500"/>
            <a:ext cx="12192000" cy="4936124"/>
          </a:xfrm>
          <a:prstGeom prst="rect">
            <a:avLst/>
          </a:prstGeom>
          <a:solidFill>
            <a:schemeClr val="tx2">
              <a:lumMod val="20000"/>
              <a:lumOff val="8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E887C69-E8D4-495C-BE96-0C6C8AC53075}"/>
              </a:ext>
            </a:extLst>
          </p:cNvPr>
          <p:cNvSpPr>
            <a:spLocks noGrp="1"/>
          </p:cNvSpPr>
          <p:nvPr>
            <p:ph type="title"/>
          </p:nvPr>
        </p:nvSpPr>
        <p:spPr>
          <a:xfrm>
            <a:off x="616917" y="795458"/>
            <a:ext cx="10972799" cy="422295"/>
          </a:xfrm>
        </p:spPr>
        <p:txBody>
          <a:bodyPr/>
          <a:lstStyle>
            <a:lvl1pPr>
              <a:defRPr sz="3200"/>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E60C9091-3373-4E9A-805A-A9557853CD19}"/>
              </a:ext>
            </a:extLst>
          </p:cNvPr>
          <p:cNvSpPr>
            <a:spLocks noGrp="1"/>
          </p:cNvSpPr>
          <p:nvPr>
            <p:ph sz="quarter" idx="4"/>
          </p:nvPr>
        </p:nvSpPr>
        <p:spPr>
          <a:xfrm>
            <a:off x="616915" y="1828801"/>
            <a:ext cx="10965485" cy="2346796"/>
          </a:xfrm>
        </p:spPr>
        <p:txBody>
          <a:bodyPr/>
          <a:lstStyle>
            <a:lvl1pPr>
              <a:defRPr sz="2500"/>
            </a:lvl1pPr>
            <a:lvl2pPr>
              <a:defRPr sz="2500"/>
            </a:lvl2pPr>
            <a:lvl3pPr>
              <a:defRPr sz="2500"/>
            </a:lvl3pPr>
            <a:lvl4pPr>
              <a:defRPr sz="2500"/>
            </a:lvl4pPr>
            <a:lvl5pPr>
              <a:defRPr sz="2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37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65E3F-7AD8-4FC6-8612-6ED3B9DF8C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F36BC5-EFC6-4A6F-9584-3F6FCF501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4D22B-BF7D-4E3E-AB30-5708A87654D2}"/>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5" name="Footer Placeholder 4">
            <a:extLst>
              <a:ext uri="{FF2B5EF4-FFF2-40B4-BE49-F238E27FC236}">
                <a16:creationId xmlns:a16="http://schemas.microsoft.com/office/drawing/2014/main" id="{B3BC04E2-0DA3-468C-A461-FC1633632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32F72-F105-4321-AAE4-616ECB11067E}"/>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141967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2897A-5439-4982-880B-ECCB027360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5D1FF4-2F69-4B85-8BAB-95F32E6884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FA2F4B-D408-4DF2-8C4C-C0947A045195}"/>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5" name="Footer Placeholder 4">
            <a:extLst>
              <a:ext uri="{FF2B5EF4-FFF2-40B4-BE49-F238E27FC236}">
                <a16:creationId xmlns:a16="http://schemas.microsoft.com/office/drawing/2014/main" id="{B82BEB74-E4D7-4E37-A5F3-72F8805EE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520B1-6129-43B4-B3B5-81055817A32C}"/>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187541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A2EA-D9D1-465A-9AB0-89233C3083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CC15E-D681-4404-9E1F-72E36F7265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59EF2B-6C82-4539-8124-B181BD5376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CC29A8-AC96-4FB6-92BA-EA01FEC92912}"/>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6" name="Footer Placeholder 5">
            <a:extLst>
              <a:ext uri="{FF2B5EF4-FFF2-40B4-BE49-F238E27FC236}">
                <a16:creationId xmlns:a16="http://schemas.microsoft.com/office/drawing/2014/main" id="{48CD674E-2031-4369-834A-F08A6330F3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8356A-10BD-4864-92E4-32EAD8EA8352}"/>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132562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99A9-7328-4A46-84FA-3FF7BBBA3E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5978BC-0510-4340-B159-127F0B640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06C75-F3BC-4290-BA2C-2BB9CDED5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F0B1C2-C4BC-4C98-AFE9-A9045A13B1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218704-5BB8-489D-A9D1-0C51041F18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0CF915-91BB-4CF3-B495-53A72E60B466}"/>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8" name="Footer Placeholder 7">
            <a:extLst>
              <a:ext uri="{FF2B5EF4-FFF2-40B4-BE49-F238E27FC236}">
                <a16:creationId xmlns:a16="http://schemas.microsoft.com/office/drawing/2014/main" id="{E2F4404A-5ECD-45DA-8C72-9BDBB7AAF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E08011-5A46-402E-B6E5-11879C7DE5B1}"/>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53583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9F872-608E-42A9-9414-FC781DE2BB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AF9379-9A00-476E-BD8C-664EFE2705DB}"/>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4" name="Footer Placeholder 3">
            <a:extLst>
              <a:ext uri="{FF2B5EF4-FFF2-40B4-BE49-F238E27FC236}">
                <a16:creationId xmlns:a16="http://schemas.microsoft.com/office/drawing/2014/main" id="{05FAC3A7-D93B-46AB-83D9-40DB8B8C41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FA3FA-2F09-4126-A093-5E287EB3138F}"/>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422978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26E73-A5D4-48D4-A7D8-A7F63EAED40D}"/>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3" name="Footer Placeholder 2">
            <a:extLst>
              <a:ext uri="{FF2B5EF4-FFF2-40B4-BE49-F238E27FC236}">
                <a16:creationId xmlns:a16="http://schemas.microsoft.com/office/drawing/2014/main" id="{6BB0D34E-BB51-4617-B3C6-A15D4E7F95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8B83E-AD55-4B04-987A-E77BF6AA5803}"/>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387819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D9977-E6BC-4E6C-9DCE-BAFD6FEEC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167779-6F46-41EB-BD83-15E8B0EE2A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29AC05-C988-43CA-834E-FF1B944F2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7B32E6-3029-4EDF-8725-9F2569BBC68E}"/>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6" name="Footer Placeholder 5">
            <a:extLst>
              <a:ext uri="{FF2B5EF4-FFF2-40B4-BE49-F238E27FC236}">
                <a16:creationId xmlns:a16="http://schemas.microsoft.com/office/drawing/2014/main" id="{6E34DF92-714E-4A3A-A33F-9491AC5E4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07A94-209C-45AE-ACCF-23FC2FCC7915}"/>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408553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217C-146B-45E1-893F-63EF17344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518853-1922-4FFE-9DFA-0C6993B59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94B9C9-AAE6-4F0E-9085-F70DD81AD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91D95B-E4EB-4221-A2FD-5F9B8B3E45FD}"/>
              </a:ext>
            </a:extLst>
          </p:cNvPr>
          <p:cNvSpPr>
            <a:spLocks noGrp="1"/>
          </p:cNvSpPr>
          <p:nvPr>
            <p:ph type="dt" sz="half" idx="10"/>
          </p:nvPr>
        </p:nvSpPr>
        <p:spPr/>
        <p:txBody>
          <a:bodyPr/>
          <a:lstStyle/>
          <a:p>
            <a:fld id="{9709481D-CF3F-47DF-B162-C8C37B780626}" type="datetimeFigureOut">
              <a:rPr lang="en-US" smtClean="0"/>
              <a:t>10/12/2022</a:t>
            </a:fld>
            <a:endParaRPr lang="en-US"/>
          </a:p>
        </p:txBody>
      </p:sp>
      <p:sp>
        <p:nvSpPr>
          <p:cNvPr id="6" name="Footer Placeholder 5">
            <a:extLst>
              <a:ext uri="{FF2B5EF4-FFF2-40B4-BE49-F238E27FC236}">
                <a16:creationId xmlns:a16="http://schemas.microsoft.com/office/drawing/2014/main" id="{9BA9D6E0-E1B7-434A-BBF0-7A8EECA4FA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7BD5D-BDCB-4128-9F84-A98169935249}"/>
              </a:ext>
            </a:extLst>
          </p:cNvPr>
          <p:cNvSpPr>
            <a:spLocks noGrp="1"/>
          </p:cNvSpPr>
          <p:nvPr>
            <p:ph type="sldNum" sz="quarter" idx="12"/>
          </p:nvPr>
        </p:nvSpPr>
        <p:spPr/>
        <p:txBody>
          <a:bodyPr/>
          <a:lstStyle/>
          <a:p>
            <a:fld id="{739D57E7-825A-459F-9C25-E3ADACD2E777}" type="slidenum">
              <a:rPr lang="en-US" smtClean="0"/>
              <a:t>‹#›</a:t>
            </a:fld>
            <a:endParaRPr lang="en-US"/>
          </a:p>
        </p:txBody>
      </p:sp>
    </p:spTree>
    <p:extLst>
      <p:ext uri="{BB962C8B-B14F-4D97-AF65-F5344CB8AC3E}">
        <p14:creationId xmlns:p14="http://schemas.microsoft.com/office/powerpoint/2010/main" val="4203822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90DE6-2CE9-4490-B5C5-D93134FC21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51C2ED-B1CE-4A7E-B386-F9192011A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FFF63-3B48-46CB-AC00-8BD5AF6E9A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9481D-CF3F-47DF-B162-C8C37B780626}" type="datetimeFigureOut">
              <a:rPr lang="en-US" smtClean="0"/>
              <a:t>10/12/2022</a:t>
            </a:fld>
            <a:endParaRPr lang="en-US"/>
          </a:p>
        </p:txBody>
      </p:sp>
      <p:sp>
        <p:nvSpPr>
          <p:cNvPr id="5" name="Footer Placeholder 4">
            <a:extLst>
              <a:ext uri="{FF2B5EF4-FFF2-40B4-BE49-F238E27FC236}">
                <a16:creationId xmlns:a16="http://schemas.microsoft.com/office/drawing/2014/main" id="{7199A14D-0BAA-45BE-A425-D7C8DEAEC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E794C-8A15-41CF-ABAC-F6C4DB2ABB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D57E7-825A-459F-9C25-E3ADACD2E777}" type="slidenum">
              <a:rPr lang="en-US" smtClean="0"/>
              <a:t>‹#›</a:t>
            </a:fld>
            <a:endParaRPr lang="en-US"/>
          </a:p>
        </p:txBody>
      </p:sp>
    </p:spTree>
    <p:extLst>
      <p:ext uri="{BB962C8B-B14F-4D97-AF65-F5344CB8AC3E}">
        <p14:creationId xmlns:p14="http://schemas.microsoft.com/office/powerpoint/2010/main" val="4222539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2D5BE2-5011-701C-EEAB-CAE6007593DF}"/>
              </a:ext>
            </a:extLst>
          </p:cNvPr>
          <p:cNvSpPr>
            <a:spLocks noGrp="1"/>
          </p:cNvSpPr>
          <p:nvPr>
            <p:ph type="ctrTitle" idx="4294967295"/>
          </p:nvPr>
        </p:nvSpPr>
        <p:spPr>
          <a:xfrm>
            <a:off x="0" y="211016"/>
            <a:ext cx="12192000" cy="6207370"/>
          </a:xfrm>
        </p:spPr>
        <p:txBody>
          <a:bodyPr>
            <a:normAutofit fontScale="90000"/>
          </a:bodyPr>
          <a:lstStyle/>
          <a:p>
            <a:pPr algn="ctr"/>
            <a:r>
              <a:rPr lang="en-US" dirty="0"/>
              <a:t>This is a template that has been designed for you to customize and use as your own when presenting a proposal to leadership re switching to peer learning. </a:t>
            </a:r>
            <a:br>
              <a:rPr lang="en-US" dirty="0"/>
            </a:br>
            <a:br>
              <a:rPr lang="en-US" dirty="0"/>
            </a:br>
            <a:r>
              <a:rPr lang="en-US" dirty="0"/>
              <a:t>There is content in the notes section to guide the presenting radiologist. If you decide to share these slides you may want to delete that content.</a:t>
            </a:r>
            <a:br>
              <a:rPr lang="en-US" dirty="0"/>
            </a:br>
            <a:br>
              <a:rPr lang="en-US" dirty="0"/>
            </a:br>
            <a:r>
              <a:rPr lang="en-US" dirty="0"/>
              <a:t>Depending on how much time you have to present, you can delete content as well.  We have indicated in the notes which we think are required slides</a:t>
            </a:r>
          </a:p>
        </p:txBody>
      </p:sp>
    </p:spTree>
    <p:extLst>
      <p:ext uri="{BB962C8B-B14F-4D97-AF65-F5344CB8AC3E}">
        <p14:creationId xmlns:p14="http://schemas.microsoft.com/office/powerpoint/2010/main" val="413900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DFF9-3B6B-304C-877F-6BA7040EFA5B}"/>
              </a:ext>
            </a:extLst>
          </p:cNvPr>
          <p:cNvSpPr>
            <a:spLocks noGrp="1"/>
          </p:cNvSpPr>
          <p:nvPr>
            <p:ph type="title"/>
          </p:nvPr>
        </p:nvSpPr>
        <p:spPr>
          <a:xfrm>
            <a:off x="1981200" y="793796"/>
            <a:ext cx="8229600" cy="840808"/>
          </a:xfrm>
        </p:spPr>
        <p:txBody>
          <a:bodyPr>
            <a:noAutofit/>
          </a:bodyPr>
          <a:lstStyle/>
          <a:p>
            <a:r>
              <a:rPr lang="en-US" sz="3200" dirty="0"/>
              <a:t>Institute of Medicine 2015:</a:t>
            </a:r>
            <a:br>
              <a:rPr lang="en-US" sz="3200" dirty="0"/>
            </a:br>
            <a:r>
              <a:rPr lang="en-US" sz="3200" dirty="0"/>
              <a:t>Improving Diagnosis in Health Care </a:t>
            </a:r>
          </a:p>
        </p:txBody>
      </p:sp>
      <p:graphicFrame>
        <p:nvGraphicFramePr>
          <p:cNvPr id="6" name="Content Placeholder 5">
            <a:extLst>
              <a:ext uri="{FF2B5EF4-FFF2-40B4-BE49-F238E27FC236}">
                <a16:creationId xmlns:a16="http://schemas.microsoft.com/office/drawing/2014/main" id="{3A86933A-7498-4A4F-AC35-79106D41B020}"/>
              </a:ext>
            </a:extLst>
          </p:cNvPr>
          <p:cNvGraphicFramePr>
            <a:graphicFrameLocks noGrp="1"/>
          </p:cNvGraphicFramePr>
          <p:nvPr>
            <p:ph sz="half" idx="2"/>
          </p:nvPr>
        </p:nvGraphicFramePr>
        <p:xfrm>
          <a:off x="4815840" y="1828800"/>
          <a:ext cx="5394960" cy="4883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mproving Diagnosis in Health Care | The National Academies Press">
            <a:extLst>
              <a:ext uri="{FF2B5EF4-FFF2-40B4-BE49-F238E27FC236}">
                <a16:creationId xmlns:a16="http://schemas.microsoft.com/office/drawing/2014/main" id="{1A009AF6-9C71-A04D-A08B-E05220C744B1}"/>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1599940" y="1828800"/>
            <a:ext cx="3215901" cy="482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63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DFF9-3B6B-304C-877F-6BA7040EFA5B}"/>
              </a:ext>
            </a:extLst>
          </p:cNvPr>
          <p:cNvSpPr>
            <a:spLocks noGrp="1"/>
          </p:cNvSpPr>
          <p:nvPr>
            <p:ph type="title"/>
          </p:nvPr>
        </p:nvSpPr>
        <p:spPr>
          <a:xfrm>
            <a:off x="1983740" y="794763"/>
            <a:ext cx="8229600" cy="1259384"/>
          </a:xfrm>
        </p:spPr>
        <p:txBody>
          <a:bodyPr>
            <a:noAutofit/>
          </a:bodyPr>
          <a:lstStyle/>
          <a:p>
            <a:pPr algn="ctr"/>
            <a:r>
              <a:rPr lang="en-US" sz="3200" dirty="0"/>
              <a:t>Institute of Medicine 2015 Improving Diagnosis in Health Care: Goals to Reduce Diagnostic Error &amp; Improve Diagnosis</a:t>
            </a:r>
          </a:p>
        </p:txBody>
      </p:sp>
      <p:graphicFrame>
        <p:nvGraphicFramePr>
          <p:cNvPr id="11" name="Diagram 10">
            <a:extLst>
              <a:ext uri="{FF2B5EF4-FFF2-40B4-BE49-F238E27FC236}">
                <a16:creationId xmlns:a16="http://schemas.microsoft.com/office/drawing/2014/main" id="{0EACFED0-7D13-B84C-AC5F-05BCDBDDC53C}"/>
              </a:ext>
            </a:extLst>
          </p:cNvPr>
          <p:cNvGraphicFramePr/>
          <p:nvPr/>
        </p:nvGraphicFramePr>
        <p:xfrm>
          <a:off x="1983740" y="2054148"/>
          <a:ext cx="8404561" cy="4803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277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68B9-9194-1E46-88AE-A9F3498AFCEE}"/>
              </a:ext>
            </a:extLst>
          </p:cNvPr>
          <p:cNvSpPr>
            <a:spLocks noGrp="1"/>
          </p:cNvSpPr>
          <p:nvPr>
            <p:ph type="title"/>
          </p:nvPr>
        </p:nvSpPr>
        <p:spPr>
          <a:xfrm>
            <a:off x="1983740" y="794763"/>
            <a:ext cx="8229600" cy="840808"/>
          </a:xfrm>
        </p:spPr>
        <p:txBody>
          <a:bodyPr>
            <a:noAutofit/>
          </a:bodyPr>
          <a:lstStyle/>
          <a:p>
            <a:r>
              <a:rPr lang="en-US" sz="3200" dirty="0"/>
              <a:t>Agency for Healthcare Quality and Research (AHRQ): Culture of Safety</a:t>
            </a:r>
          </a:p>
        </p:txBody>
      </p:sp>
      <p:graphicFrame>
        <p:nvGraphicFramePr>
          <p:cNvPr id="4" name="Content Placeholder 3">
            <a:extLst>
              <a:ext uri="{FF2B5EF4-FFF2-40B4-BE49-F238E27FC236}">
                <a16:creationId xmlns:a16="http://schemas.microsoft.com/office/drawing/2014/main" id="{0BAE51C3-84C5-644A-8CA1-C187E916AF8A}"/>
              </a:ext>
            </a:extLst>
          </p:cNvPr>
          <p:cNvGraphicFramePr>
            <a:graphicFrameLocks noGrp="1"/>
          </p:cNvGraphicFramePr>
          <p:nvPr>
            <p:ph idx="1"/>
          </p:nvPr>
        </p:nvGraphicFramePr>
        <p:xfrm>
          <a:off x="1984376" y="1828801"/>
          <a:ext cx="8221663" cy="4528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E8DD03D-8881-5746-89BE-06E549C6DDA7}"/>
              </a:ext>
            </a:extLst>
          </p:cNvPr>
          <p:cNvSpPr txBox="1"/>
          <p:nvPr/>
        </p:nvSpPr>
        <p:spPr>
          <a:xfrm>
            <a:off x="4425711" y="6357769"/>
            <a:ext cx="3338991" cy="369332"/>
          </a:xfrm>
          <a:prstGeom prst="rect">
            <a:avLst/>
          </a:prstGeom>
          <a:noFill/>
          <a:ln>
            <a:solidFill>
              <a:schemeClr val="tx1"/>
            </a:solidFill>
          </a:ln>
        </p:spPr>
        <p:txBody>
          <a:bodyPr wrap="none" rtlCol="0">
            <a:spAutoFit/>
          </a:bodyPr>
          <a:lstStyle/>
          <a:p>
            <a:r>
              <a:rPr lang="en-US" dirty="0"/>
              <a:t>AHRQ </a:t>
            </a:r>
            <a:r>
              <a:rPr lang="en-US" dirty="0" err="1"/>
              <a:t>PSNet</a:t>
            </a:r>
            <a:r>
              <a:rPr lang="en-US" dirty="0"/>
              <a:t> Safety Culture 2014</a:t>
            </a:r>
          </a:p>
        </p:txBody>
      </p:sp>
      <p:sp>
        <p:nvSpPr>
          <p:cNvPr id="6" name="Explosion 1 6">
            <a:extLst>
              <a:ext uri="{FF2B5EF4-FFF2-40B4-BE49-F238E27FC236}">
                <a16:creationId xmlns:a16="http://schemas.microsoft.com/office/drawing/2014/main" id="{8EEC53E9-415C-4EEE-8677-137F72B62C97}"/>
              </a:ext>
            </a:extLst>
          </p:cNvPr>
          <p:cNvSpPr/>
          <p:nvPr/>
        </p:nvSpPr>
        <p:spPr>
          <a:xfrm>
            <a:off x="2674172" y="3845859"/>
            <a:ext cx="484094" cy="494852"/>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31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3374-EAE2-534F-ABD5-189AF95AFC8C}"/>
              </a:ext>
            </a:extLst>
          </p:cNvPr>
          <p:cNvSpPr>
            <a:spLocks noGrp="1"/>
          </p:cNvSpPr>
          <p:nvPr>
            <p:ph type="title"/>
          </p:nvPr>
        </p:nvSpPr>
        <p:spPr/>
        <p:txBody>
          <a:bodyPr>
            <a:normAutofit/>
          </a:bodyPr>
          <a:lstStyle/>
          <a:p>
            <a:pPr algn="ctr"/>
            <a:r>
              <a:rPr lang="en-US" sz="3200" dirty="0"/>
              <a:t>Adapting the 2015 IOM Goals to the Radiology Specialty: Peer Learning</a:t>
            </a:r>
          </a:p>
        </p:txBody>
      </p:sp>
      <p:pic>
        <p:nvPicPr>
          <p:cNvPr id="7" name="Content Placeholder 6" descr="Text&#10;&#10;Description automatically generated">
            <a:extLst>
              <a:ext uri="{FF2B5EF4-FFF2-40B4-BE49-F238E27FC236}">
                <a16:creationId xmlns:a16="http://schemas.microsoft.com/office/drawing/2014/main" id="{F743ED66-637C-1343-8AE9-2CB434AC5CE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04628" y="2268493"/>
            <a:ext cx="5582744" cy="2321015"/>
          </a:xfrm>
          <a:ln>
            <a:solidFill>
              <a:schemeClr val="tx1"/>
            </a:solidFill>
          </a:ln>
        </p:spPr>
      </p:pic>
      <p:sp>
        <p:nvSpPr>
          <p:cNvPr id="8" name="TextBox 7">
            <a:extLst>
              <a:ext uri="{FF2B5EF4-FFF2-40B4-BE49-F238E27FC236}">
                <a16:creationId xmlns:a16="http://schemas.microsoft.com/office/drawing/2014/main" id="{0C55CC38-70F5-DE42-8A38-89A3B834934E}"/>
              </a:ext>
            </a:extLst>
          </p:cNvPr>
          <p:cNvSpPr txBox="1"/>
          <p:nvPr/>
        </p:nvSpPr>
        <p:spPr>
          <a:xfrm>
            <a:off x="4632298" y="6361121"/>
            <a:ext cx="2927404" cy="369332"/>
          </a:xfrm>
          <a:prstGeom prst="rect">
            <a:avLst/>
          </a:prstGeom>
          <a:noFill/>
        </p:spPr>
        <p:txBody>
          <a:bodyPr wrap="none" rtlCol="0">
            <a:spAutoFit/>
          </a:bodyPr>
          <a:lstStyle/>
          <a:p>
            <a:r>
              <a:rPr lang="en-US" dirty="0"/>
              <a:t>Radiology 2017; 283:231-241</a:t>
            </a:r>
          </a:p>
        </p:txBody>
      </p:sp>
    </p:spTree>
    <p:extLst>
      <p:ext uri="{BB962C8B-B14F-4D97-AF65-F5344CB8AC3E}">
        <p14:creationId xmlns:p14="http://schemas.microsoft.com/office/powerpoint/2010/main" val="312504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E504-E5EF-E947-802E-551D79C402E0}"/>
              </a:ext>
            </a:extLst>
          </p:cNvPr>
          <p:cNvSpPr>
            <a:spLocks noGrp="1"/>
          </p:cNvSpPr>
          <p:nvPr>
            <p:ph type="title"/>
          </p:nvPr>
        </p:nvSpPr>
        <p:spPr>
          <a:xfrm>
            <a:off x="0" y="793796"/>
            <a:ext cx="12192000" cy="1259384"/>
          </a:xfrm>
        </p:spPr>
        <p:txBody>
          <a:bodyPr>
            <a:normAutofit/>
          </a:bodyPr>
          <a:lstStyle/>
          <a:p>
            <a:pPr algn="ctr"/>
            <a:r>
              <a:rPr lang="en-US" sz="3200" dirty="0"/>
              <a:t>Radiology Literature and Thought Leaders Endorse Transitioning from Peer Review to Peer Learning</a:t>
            </a:r>
          </a:p>
        </p:txBody>
      </p:sp>
      <p:pic>
        <p:nvPicPr>
          <p:cNvPr id="8" name="Picture 7">
            <a:extLst>
              <a:ext uri="{FF2B5EF4-FFF2-40B4-BE49-F238E27FC236}">
                <a16:creationId xmlns:a16="http://schemas.microsoft.com/office/drawing/2014/main" id="{70C56ACA-2E26-894A-AEE9-8CD8BF0A72D9}"/>
              </a:ext>
            </a:extLst>
          </p:cNvPr>
          <p:cNvPicPr>
            <a:picLocks noChangeAspect="1"/>
          </p:cNvPicPr>
          <p:nvPr/>
        </p:nvPicPr>
        <p:blipFill rotWithShape="1">
          <a:blip r:embed="rId3"/>
          <a:srcRect l="33552" t="5719" r="19813" b="53908"/>
          <a:stretch/>
        </p:blipFill>
        <p:spPr>
          <a:xfrm>
            <a:off x="977902" y="3535009"/>
            <a:ext cx="3856798" cy="1123340"/>
          </a:xfrm>
          <a:prstGeom prst="rect">
            <a:avLst/>
          </a:prstGeom>
          <a:ln>
            <a:solidFill>
              <a:schemeClr val="tx1"/>
            </a:solidFill>
          </a:ln>
        </p:spPr>
      </p:pic>
      <p:sp>
        <p:nvSpPr>
          <p:cNvPr id="9" name="Rectangle 8">
            <a:extLst>
              <a:ext uri="{FF2B5EF4-FFF2-40B4-BE49-F238E27FC236}">
                <a16:creationId xmlns:a16="http://schemas.microsoft.com/office/drawing/2014/main" id="{1FAACE0D-FD2E-6F4B-9672-FFD5C914F0E0}"/>
              </a:ext>
            </a:extLst>
          </p:cNvPr>
          <p:cNvSpPr/>
          <p:nvPr/>
        </p:nvSpPr>
        <p:spPr>
          <a:xfrm>
            <a:off x="4994217" y="2935308"/>
            <a:ext cx="5765182" cy="2246769"/>
          </a:xfrm>
          <a:prstGeom prst="rect">
            <a:avLst/>
          </a:prstGeom>
          <a:solidFill>
            <a:schemeClr val="bg1"/>
          </a:solidFill>
        </p:spPr>
        <p:txBody>
          <a:bodyPr wrap="square">
            <a:spAutoFit/>
          </a:bodyPr>
          <a:lstStyle/>
          <a:p>
            <a:r>
              <a:rPr lang="en-US" sz="2000" dirty="0">
                <a:latin typeface="Arial" panose="020B0604020202020204" pitchFamily="34" charset="0"/>
              </a:rPr>
              <a:t>CONCLUSION: The 2015 Institute of Medicine report on improving diagnosis emphasized that </a:t>
            </a:r>
            <a:r>
              <a:rPr lang="en-US" sz="2000" b="1" dirty="0">
                <a:highlight>
                  <a:srgbClr val="FFFF00"/>
                </a:highlight>
                <a:latin typeface="Arial" panose="020B0604020202020204" pitchFamily="34" charset="0"/>
              </a:rPr>
              <a:t>organizations and industries that embrace error as an opportunity to learn tend to outperform those that do not. To meet this charge, radiology must transition from a peer review to a peer learning approach.</a:t>
            </a:r>
            <a:endParaRPr lang="en-US" sz="2000" b="1" dirty="0">
              <a:highlight>
                <a:srgbClr val="FFFF00"/>
              </a:highlight>
            </a:endParaRPr>
          </a:p>
        </p:txBody>
      </p:sp>
      <p:sp>
        <p:nvSpPr>
          <p:cNvPr id="10" name="TextBox 9">
            <a:extLst>
              <a:ext uri="{FF2B5EF4-FFF2-40B4-BE49-F238E27FC236}">
                <a16:creationId xmlns:a16="http://schemas.microsoft.com/office/drawing/2014/main" id="{4F22DCB9-BFBC-7D48-A274-7ED48B5485DB}"/>
              </a:ext>
            </a:extLst>
          </p:cNvPr>
          <p:cNvSpPr txBox="1"/>
          <p:nvPr/>
        </p:nvSpPr>
        <p:spPr>
          <a:xfrm>
            <a:off x="9372481" y="4866282"/>
            <a:ext cx="1386918" cy="246221"/>
          </a:xfrm>
          <a:prstGeom prst="rect">
            <a:avLst/>
          </a:prstGeom>
          <a:noFill/>
        </p:spPr>
        <p:txBody>
          <a:bodyPr wrap="none" rtlCol="0">
            <a:spAutoFit/>
          </a:bodyPr>
          <a:lstStyle/>
          <a:p>
            <a:r>
              <a:rPr lang="en-US" sz="1000" dirty="0"/>
              <a:t>AJR 2018; 210:578-582</a:t>
            </a:r>
          </a:p>
        </p:txBody>
      </p:sp>
    </p:spTree>
    <p:extLst>
      <p:ext uri="{BB962C8B-B14F-4D97-AF65-F5344CB8AC3E}">
        <p14:creationId xmlns:p14="http://schemas.microsoft.com/office/powerpoint/2010/main" val="338253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C9CCFC-2E27-4EFA-9047-594DD7008918}"/>
              </a:ext>
            </a:extLst>
          </p:cNvPr>
          <p:cNvSpPr>
            <a:spLocks noGrp="1"/>
          </p:cNvSpPr>
          <p:nvPr>
            <p:ph type="title"/>
          </p:nvPr>
        </p:nvSpPr>
        <p:spPr/>
        <p:txBody>
          <a:bodyPr/>
          <a:lstStyle/>
          <a:p>
            <a:r>
              <a:rPr lang="en-US" dirty="0"/>
              <a:t>Peer Learning and Mission Statement</a:t>
            </a:r>
          </a:p>
        </p:txBody>
      </p:sp>
      <p:sp>
        <p:nvSpPr>
          <p:cNvPr id="6" name="Content Placeholder 5">
            <a:extLst>
              <a:ext uri="{FF2B5EF4-FFF2-40B4-BE49-F238E27FC236}">
                <a16:creationId xmlns:a16="http://schemas.microsoft.com/office/drawing/2014/main" id="{3DF8AE18-1C1C-4CDF-9230-C201CF0C7ACA}"/>
              </a:ext>
            </a:extLst>
          </p:cNvPr>
          <p:cNvSpPr>
            <a:spLocks noGrp="1"/>
          </p:cNvSpPr>
          <p:nvPr>
            <p:ph idx="1"/>
          </p:nvPr>
        </p:nvSpPr>
        <p:spPr/>
        <p:txBody>
          <a:bodyPr/>
          <a:lstStyle/>
          <a:p>
            <a:r>
              <a:rPr lang="en-US" dirty="0"/>
              <a:t>&lt; </a:t>
            </a:r>
            <a:r>
              <a:rPr lang="en-US" dirty="0">
                <a:solidFill>
                  <a:srgbClr val="FF0000"/>
                </a:solidFill>
              </a:rPr>
              <a:t>Insert facility mission statement</a:t>
            </a:r>
            <a:r>
              <a:rPr lang="en-US" dirty="0"/>
              <a:t>&gt;</a:t>
            </a:r>
          </a:p>
          <a:p>
            <a:r>
              <a:rPr lang="en-US" dirty="0"/>
              <a:t>Peer learning meets our facility’s mission statement by offering the following:</a:t>
            </a:r>
          </a:p>
          <a:p>
            <a:pPr marL="914400" lvl="1" indent="-457200">
              <a:buFont typeface="+mj-lt"/>
              <a:buAutoNum type="arabicPeriod"/>
            </a:pPr>
            <a:r>
              <a:rPr lang="en-US" dirty="0"/>
              <a:t>&lt;</a:t>
            </a:r>
            <a:r>
              <a:rPr lang="en-US" dirty="0">
                <a:solidFill>
                  <a:srgbClr val="FF0000"/>
                </a:solidFill>
              </a:rPr>
              <a:t>Insert first statement</a:t>
            </a:r>
            <a:r>
              <a:rPr lang="en-US" dirty="0"/>
              <a:t>&gt;</a:t>
            </a:r>
          </a:p>
          <a:p>
            <a:pPr marL="914400" lvl="1" indent="-457200">
              <a:buFont typeface="+mj-lt"/>
              <a:buAutoNum type="arabicPeriod"/>
            </a:pPr>
            <a:r>
              <a:rPr lang="en-US" dirty="0"/>
              <a:t>&lt;</a:t>
            </a:r>
            <a:r>
              <a:rPr lang="en-US" dirty="0">
                <a:solidFill>
                  <a:srgbClr val="FF0000"/>
                </a:solidFill>
              </a:rPr>
              <a:t>insert 2</a:t>
            </a:r>
            <a:r>
              <a:rPr lang="en-US" baseline="30000" dirty="0">
                <a:solidFill>
                  <a:srgbClr val="FF0000"/>
                </a:solidFill>
              </a:rPr>
              <a:t>nd</a:t>
            </a:r>
            <a:r>
              <a:rPr lang="en-US" dirty="0">
                <a:solidFill>
                  <a:srgbClr val="FF0000"/>
                </a:solidFill>
              </a:rPr>
              <a:t> statement</a:t>
            </a:r>
            <a:r>
              <a:rPr lang="en-US" dirty="0"/>
              <a:t>&gt;</a:t>
            </a:r>
          </a:p>
          <a:p>
            <a:pPr marL="914400" lvl="1" indent="-457200">
              <a:buFont typeface="+mj-lt"/>
              <a:buAutoNum type="arabicPeriod"/>
            </a:pPr>
            <a:r>
              <a:rPr lang="en-US" dirty="0">
                <a:solidFill>
                  <a:srgbClr val="FF0000"/>
                </a:solidFill>
              </a:rPr>
              <a:t>Etc.</a:t>
            </a:r>
          </a:p>
          <a:p>
            <a:pPr marL="457200" lvl="1" indent="0">
              <a:buNone/>
            </a:pPr>
            <a:endParaRPr lang="en-US" dirty="0"/>
          </a:p>
        </p:txBody>
      </p:sp>
    </p:spTree>
    <p:extLst>
      <p:ext uri="{BB962C8B-B14F-4D97-AF65-F5344CB8AC3E}">
        <p14:creationId xmlns:p14="http://schemas.microsoft.com/office/powerpoint/2010/main" val="2888431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A19BF23-69D4-44EC-A85E-82A299E6BEAD}"/>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b="1" dirty="0">
                <a:solidFill>
                  <a:prstClr val="black">
                    <a:lumMod val="95000"/>
                    <a:lumOff val="5000"/>
                  </a:prstClr>
                </a:solidFill>
                <a:latin typeface="Calibri Light" panose="020F0302020204030204"/>
              </a:rPr>
              <a:t>HOW CAN WE MAKE THIS TRANSITION?</a:t>
            </a:r>
            <a:endParaRPr kumimoji="0" lang="en-US" sz="54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64181828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8104F-B59D-D74F-AB77-41C5AD06DC1B}"/>
              </a:ext>
            </a:extLst>
          </p:cNvPr>
          <p:cNvSpPr>
            <a:spLocks noGrp="1"/>
          </p:cNvSpPr>
          <p:nvPr>
            <p:ph type="title"/>
          </p:nvPr>
        </p:nvSpPr>
        <p:spPr/>
        <p:txBody>
          <a:bodyPr>
            <a:normAutofit/>
          </a:bodyPr>
          <a:lstStyle/>
          <a:p>
            <a:pPr algn="ctr"/>
            <a:r>
              <a:rPr lang="en-US" sz="3200" dirty="0"/>
              <a:t>Peer Review to Peer Learning Transition</a:t>
            </a:r>
          </a:p>
        </p:txBody>
      </p:sp>
      <p:sp>
        <p:nvSpPr>
          <p:cNvPr id="3" name="Content Placeholder 2">
            <a:extLst>
              <a:ext uri="{FF2B5EF4-FFF2-40B4-BE49-F238E27FC236}">
                <a16:creationId xmlns:a16="http://schemas.microsoft.com/office/drawing/2014/main" id="{019792C3-7241-974C-A42E-DC3FA7534FFA}"/>
              </a:ext>
            </a:extLst>
          </p:cNvPr>
          <p:cNvSpPr>
            <a:spLocks noGrp="1"/>
          </p:cNvSpPr>
          <p:nvPr>
            <p:ph sz="half" idx="1"/>
          </p:nvPr>
        </p:nvSpPr>
        <p:spPr>
          <a:xfrm>
            <a:off x="1493229" y="1477168"/>
            <a:ext cx="3886200" cy="4750420"/>
          </a:xfrm>
          <a:ln>
            <a:solidFill>
              <a:srgbClr val="002060"/>
            </a:solidFill>
          </a:ln>
        </p:spPr>
        <p:txBody>
          <a:bodyPr anchor="ctr">
            <a:noAutofit/>
          </a:bodyPr>
          <a:lstStyle/>
          <a:p>
            <a:pPr marL="117475" indent="0" algn="ctr">
              <a:buNone/>
            </a:pPr>
            <a:r>
              <a:rPr lang="en-US" b="1" u="sng" dirty="0"/>
              <a:t>Peer Review</a:t>
            </a:r>
          </a:p>
          <a:p>
            <a:pPr marL="117475" indent="0" algn="ctr">
              <a:buNone/>
            </a:pPr>
            <a:endParaRPr lang="en-US" b="1" u="sng" dirty="0"/>
          </a:p>
          <a:p>
            <a:pPr marL="117475" indent="0">
              <a:buClr>
                <a:srgbClr val="002060"/>
              </a:buClr>
              <a:buNone/>
            </a:pPr>
            <a:r>
              <a:rPr lang="en-US" sz="1600" dirty="0"/>
              <a:t>Score 1 (Concur with Interpretation)</a:t>
            </a:r>
          </a:p>
          <a:p>
            <a:pPr marL="117475" indent="0">
              <a:buClr>
                <a:srgbClr val="002060"/>
              </a:buClr>
              <a:buNone/>
            </a:pPr>
            <a:r>
              <a:rPr lang="en-US" sz="1600" dirty="0"/>
              <a:t>Score 2 (Discrepancy in interpretation/not ordinarily expected to be made; understandable miss)</a:t>
            </a:r>
          </a:p>
          <a:p>
            <a:pPr marL="117475" lvl="1" indent="0">
              <a:buClr>
                <a:srgbClr val="002060"/>
              </a:buClr>
              <a:buNone/>
            </a:pPr>
            <a:r>
              <a:rPr lang="en-US" sz="1600" dirty="0"/>
              <a:t>      a. Unlikely to be clinically significant</a:t>
            </a:r>
          </a:p>
          <a:p>
            <a:pPr marL="117475" lvl="1" indent="0">
              <a:buClr>
                <a:srgbClr val="002060"/>
              </a:buClr>
              <a:buNone/>
            </a:pPr>
            <a:r>
              <a:rPr lang="en-US" sz="1600" dirty="0"/>
              <a:t>      b. Likely to be clinically significant</a:t>
            </a:r>
          </a:p>
          <a:p>
            <a:pPr marL="117475" indent="0">
              <a:buClr>
                <a:srgbClr val="002060"/>
              </a:buClr>
              <a:buNone/>
            </a:pPr>
            <a:r>
              <a:rPr lang="en-US" sz="1600" dirty="0"/>
              <a:t>Score 3 (Discrepancy in interpretation/should be made most of the time)</a:t>
            </a:r>
          </a:p>
          <a:p>
            <a:pPr marL="117475" lvl="1" indent="0">
              <a:buClr>
                <a:srgbClr val="002060"/>
              </a:buClr>
              <a:buNone/>
            </a:pPr>
            <a:r>
              <a:rPr lang="en-US" sz="1600" dirty="0"/>
              <a:t>      a. Unlikely to be clinically significant</a:t>
            </a:r>
          </a:p>
          <a:p>
            <a:pPr marL="117475" lvl="1" indent="0">
              <a:buClr>
                <a:srgbClr val="002060"/>
              </a:buClr>
              <a:buNone/>
            </a:pPr>
            <a:r>
              <a:rPr lang="en-US" sz="1600" dirty="0"/>
              <a:t>      b. likely to be clinically significant</a:t>
            </a:r>
          </a:p>
        </p:txBody>
      </p:sp>
      <p:sp>
        <p:nvSpPr>
          <p:cNvPr id="9" name="Content Placeholder 2">
            <a:extLst>
              <a:ext uri="{FF2B5EF4-FFF2-40B4-BE49-F238E27FC236}">
                <a16:creationId xmlns:a16="http://schemas.microsoft.com/office/drawing/2014/main" id="{912520EF-63C7-4767-8DF4-8C5D1029C601}"/>
              </a:ext>
            </a:extLst>
          </p:cNvPr>
          <p:cNvSpPr txBox="1">
            <a:spLocks/>
          </p:cNvSpPr>
          <p:nvPr/>
        </p:nvSpPr>
        <p:spPr>
          <a:xfrm>
            <a:off x="5868996" y="1477169"/>
            <a:ext cx="4829776" cy="4750420"/>
          </a:xfrm>
          <a:prstGeom prst="rect">
            <a:avLst/>
          </a:prstGeom>
          <a:solidFill>
            <a:schemeClr val="accent1">
              <a:lumMod val="40000"/>
              <a:lumOff val="60000"/>
            </a:schemeClr>
          </a:solidFill>
          <a:ln>
            <a:solidFill>
              <a:srgbClr val="002060"/>
            </a:solidFill>
          </a:ln>
        </p:spPr>
        <p:txBody>
          <a:bodyPr vert="horz" wrap="square" lIns="0" tIns="0" rIns="0" bIns="0" rtlCol="0" anchor="ctr">
            <a:noAutofit/>
          </a:bodyPr>
          <a:lstStyle>
            <a:lvl1pPr marL="171450" indent="-171450" algn="l" defTabSz="685800" rtl="0" eaLnBrk="1" latinLnBrk="0" hangingPunct="1">
              <a:lnSpc>
                <a:spcPct val="90000"/>
              </a:lnSpc>
              <a:spcBef>
                <a:spcPts val="1200"/>
              </a:spcBef>
              <a:buClr>
                <a:srgbClr val="9AC64A"/>
              </a:buClr>
              <a:buSzPct val="90000"/>
              <a:buFont typeface="Arial" panose="020B0604020202020204" pitchFamily="34" charset="0"/>
              <a:buChar char="•"/>
              <a:defRPr sz="2400" kern="1200">
                <a:solidFill>
                  <a:schemeClr val="tx2"/>
                </a:solidFill>
                <a:latin typeface="+mj-lt"/>
                <a:ea typeface="+mn-ea"/>
                <a:cs typeface="+mn-cs"/>
              </a:defRPr>
            </a:lvl1pPr>
            <a:lvl2pPr marL="514350" indent="-171450" algn="l" defTabSz="685800" rtl="0" eaLnBrk="1" latinLnBrk="0" hangingPunct="1">
              <a:lnSpc>
                <a:spcPct val="90000"/>
              </a:lnSpc>
              <a:spcBef>
                <a:spcPts val="1200"/>
              </a:spcBef>
              <a:buClr>
                <a:srgbClr val="9AC64A"/>
              </a:buClr>
              <a:buSzPct val="90000"/>
              <a:buFont typeface="Arial" panose="020B0604020202020204" pitchFamily="34" charset="0"/>
              <a:buChar char="•"/>
              <a:defRPr sz="2400" kern="1200">
                <a:solidFill>
                  <a:schemeClr val="tx2"/>
                </a:solidFill>
                <a:latin typeface="+mj-lt"/>
                <a:ea typeface="+mn-ea"/>
                <a:cs typeface="+mn-cs"/>
              </a:defRPr>
            </a:lvl2pPr>
            <a:lvl3pPr marL="857250" indent="-171450" algn="l" defTabSz="685800" rtl="0" eaLnBrk="1" latinLnBrk="0" hangingPunct="1">
              <a:lnSpc>
                <a:spcPct val="90000"/>
              </a:lnSpc>
              <a:spcBef>
                <a:spcPts val="1200"/>
              </a:spcBef>
              <a:buClr>
                <a:srgbClr val="9AC64A"/>
              </a:buClr>
              <a:buSzPct val="90000"/>
              <a:buFont typeface="Arial" panose="020B0604020202020204" pitchFamily="34" charset="0"/>
              <a:buChar char="•"/>
              <a:defRPr sz="2400" kern="1200">
                <a:solidFill>
                  <a:schemeClr val="tx2"/>
                </a:solidFill>
                <a:latin typeface="+mj-lt"/>
                <a:ea typeface="+mn-ea"/>
                <a:cs typeface="+mn-cs"/>
              </a:defRPr>
            </a:lvl3pPr>
            <a:lvl4pPr marL="1200150" indent="-171450" algn="l" defTabSz="685800" rtl="0" eaLnBrk="1" latinLnBrk="0" hangingPunct="1">
              <a:lnSpc>
                <a:spcPct val="90000"/>
              </a:lnSpc>
              <a:spcBef>
                <a:spcPts val="1200"/>
              </a:spcBef>
              <a:buClr>
                <a:srgbClr val="9AC64A"/>
              </a:buClr>
              <a:buSzPct val="90000"/>
              <a:buFont typeface="Arial" panose="020B0604020202020204" pitchFamily="34" charset="0"/>
              <a:buChar char="•"/>
              <a:defRPr sz="2400" kern="1200">
                <a:solidFill>
                  <a:schemeClr val="tx2"/>
                </a:solidFill>
                <a:latin typeface="+mj-lt"/>
                <a:ea typeface="+mn-ea"/>
                <a:cs typeface="+mn-cs"/>
              </a:defRPr>
            </a:lvl4pPr>
            <a:lvl5pPr marL="1543050" indent="-171450" algn="l" defTabSz="685800" rtl="0" eaLnBrk="1" latinLnBrk="0" hangingPunct="1">
              <a:lnSpc>
                <a:spcPct val="90000"/>
              </a:lnSpc>
              <a:spcBef>
                <a:spcPts val="1200"/>
              </a:spcBef>
              <a:buClr>
                <a:srgbClr val="9AC64A"/>
              </a:buClr>
              <a:buSzPct val="90000"/>
              <a:buFont typeface="Arial" panose="020B0604020202020204" pitchFamily="34" charset="0"/>
              <a:buChar char="•"/>
              <a:defRPr sz="2400" kern="1200">
                <a:solidFill>
                  <a:schemeClr val="tx2"/>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7475" indent="0" algn="ctr">
              <a:buNone/>
            </a:pPr>
            <a:r>
              <a:rPr lang="en-US" sz="2800" b="1" u="sng" dirty="0">
                <a:solidFill>
                  <a:schemeClr val="tx1"/>
                </a:solidFill>
              </a:rPr>
              <a:t>Peer Learning</a:t>
            </a:r>
          </a:p>
          <a:p>
            <a:pPr marL="342900" indent="0">
              <a:lnSpc>
                <a:spcPct val="100000"/>
              </a:lnSpc>
              <a:buClr>
                <a:srgbClr val="002060"/>
              </a:buClr>
              <a:buNone/>
            </a:pPr>
            <a:r>
              <a:rPr lang="en-US" sz="1800" b="1" dirty="0">
                <a:solidFill>
                  <a:schemeClr val="tx1"/>
                </a:solidFill>
                <a:latin typeface="Lato" panose="020F0502020204030203" pitchFamily="34" charset="0"/>
              </a:rPr>
              <a:t>Agree</a:t>
            </a:r>
          </a:p>
          <a:p>
            <a:pPr marL="342900" lvl="1" indent="0">
              <a:lnSpc>
                <a:spcPct val="100000"/>
              </a:lnSpc>
              <a:buClr>
                <a:srgbClr val="002060"/>
              </a:buClr>
              <a:buNone/>
            </a:pPr>
            <a:r>
              <a:rPr lang="en-US" sz="1800" dirty="0">
                <a:solidFill>
                  <a:schemeClr val="tx1"/>
                </a:solidFill>
              </a:rPr>
              <a:t>     Great Call</a:t>
            </a:r>
          </a:p>
          <a:p>
            <a:pPr marL="342900" indent="0">
              <a:lnSpc>
                <a:spcPct val="100000"/>
              </a:lnSpc>
              <a:buClr>
                <a:srgbClr val="002060"/>
              </a:buClr>
              <a:buNone/>
            </a:pPr>
            <a:r>
              <a:rPr lang="en-US" sz="1800" b="1" dirty="0">
                <a:solidFill>
                  <a:schemeClr val="tx1"/>
                </a:solidFill>
                <a:latin typeface="Lato" panose="020F0502020204030203" pitchFamily="34" charset="0"/>
              </a:rPr>
              <a:t>Learning Opportunity</a:t>
            </a:r>
          </a:p>
          <a:p>
            <a:pPr marL="342900" lvl="1" indent="0">
              <a:lnSpc>
                <a:spcPct val="100000"/>
              </a:lnSpc>
              <a:buClr>
                <a:srgbClr val="002060"/>
              </a:buClr>
              <a:buNone/>
            </a:pPr>
            <a:r>
              <a:rPr lang="en-US" sz="1800" dirty="0">
                <a:solidFill>
                  <a:schemeClr val="tx1"/>
                </a:solidFill>
              </a:rPr>
              <a:t>     Perception</a:t>
            </a:r>
          </a:p>
          <a:p>
            <a:pPr marL="342900" lvl="1" indent="0">
              <a:lnSpc>
                <a:spcPct val="100000"/>
              </a:lnSpc>
              <a:buClr>
                <a:srgbClr val="002060"/>
              </a:buClr>
              <a:buNone/>
            </a:pPr>
            <a:r>
              <a:rPr lang="en-US" sz="1800" dirty="0">
                <a:solidFill>
                  <a:schemeClr val="tx1"/>
                </a:solidFill>
              </a:rPr>
              <a:t>     Cognition</a:t>
            </a:r>
          </a:p>
          <a:p>
            <a:pPr marL="342900" lvl="1" indent="0">
              <a:lnSpc>
                <a:spcPct val="100000"/>
              </a:lnSpc>
              <a:buClr>
                <a:srgbClr val="002060"/>
              </a:buClr>
              <a:buNone/>
            </a:pPr>
            <a:r>
              <a:rPr lang="en-US" sz="1800" dirty="0">
                <a:solidFill>
                  <a:schemeClr val="tx1"/>
                </a:solidFill>
              </a:rPr>
              <a:t>     Technical/Protocol</a:t>
            </a:r>
          </a:p>
          <a:p>
            <a:pPr marL="342900" lvl="1" indent="0">
              <a:lnSpc>
                <a:spcPct val="100000"/>
              </a:lnSpc>
              <a:buClr>
                <a:srgbClr val="002060"/>
              </a:buClr>
              <a:buNone/>
            </a:pPr>
            <a:r>
              <a:rPr lang="en-US" sz="1800" dirty="0">
                <a:solidFill>
                  <a:schemeClr val="tx1"/>
                </a:solidFill>
              </a:rPr>
              <a:t>     Reporting</a:t>
            </a:r>
          </a:p>
          <a:p>
            <a:pPr marL="342900" lvl="1" indent="0">
              <a:lnSpc>
                <a:spcPct val="100000"/>
              </a:lnSpc>
              <a:buClr>
                <a:srgbClr val="002060"/>
              </a:buClr>
              <a:buNone/>
            </a:pPr>
            <a:r>
              <a:rPr lang="en-US" sz="1800" dirty="0">
                <a:solidFill>
                  <a:schemeClr val="tx1"/>
                </a:solidFill>
              </a:rPr>
              <a:t>     Communication</a:t>
            </a:r>
          </a:p>
          <a:p>
            <a:pPr marL="342900" lvl="1" indent="0">
              <a:lnSpc>
                <a:spcPct val="100000"/>
              </a:lnSpc>
              <a:buClr>
                <a:srgbClr val="002060"/>
              </a:buClr>
              <a:buNone/>
            </a:pPr>
            <a:r>
              <a:rPr lang="en-US" sz="1800" dirty="0">
                <a:solidFill>
                  <a:schemeClr val="tx1"/>
                </a:solidFill>
              </a:rPr>
              <a:t>     Radiologist recommendations</a:t>
            </a:r>
          </a:p>
          <a:p>
            <a:pPr marL="342900" lvl="1" indent="0">
              <a:lnSpc>
                <a:spcPct val="100000"/>
              </a:lnSpc>
              <a:buClr>
                <a:srgbClr val="002060"/>
              </a:buClr>
              <a:buNone/>
            </a:pPr>
            <a:r>
              <a:rPr lang="en-US" sz="1800" dirty="0">
                <a:solidFill>
                  <a:schemeClr val="tx1"/>
                </a:solidFill>
              </a:rPr>
              <a:t>     Other process related opportunity</a:t>
            </a:r>
          </a:p>
        </p:txBody>
      </p:sp>
    </p:spTree>
    <p:extLst>
      <p:ext uri="{BB962C8B-B14F-4D97-AF65-F5344CB8AC3E}">
        <p14:creationId xmlns:p14="http://schemas.microsoft.com/office/powerpoint/2010/main" val="131211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68B9-9194-1E46-88AE-A9F3498AFCEE}"/>
              </a:ext>
            </a:extLst>
          </p:cNvPr>
          <p:cNvSpPr>
            <a:spLocks noGrp="1"/>
          </p:cNvSpPr>
          <p:nvPr>
            <p:ph type="title"/>
          </p:nvPr>
        </p:nvSpPr>
        <p:spPr>
          <a:xfrm>
            <a:off x="0" y="794764"/>
            <a:ext cx="12192000" cy="1259447"/>
          </a:xfrm>
        </p:spPr>
        <p:txBody>
          <a:bodyPr>
            <a:normAutofit/>
          </a:bodyPr>
          <a:lstStyle/>
          <a:p>
            <a:pPr algn="ctr"/>
            <a:r>
              <a:rPr lang="en-US" sz="3200" dirty="0"/>
              <a:t>Peer Learning and Major National Organizations</a:t>
            </a:r>
          </a:p>
        </p:txBody>
      </p:sp>
      <p:graphicFrame>
        <p:nvGraphicFramePr>
          <p:cNvPr id="6" name="Table 6">
            <a:extLst>
              <a:ext uri="{FF2B5EF4-FFF2-40B4-BE49-F238E27FC236}">
                <a16:creationId xmlns:a16="http://schemas.microsoft.com/office/drawing/2014/main" id="{58554143-AD8E-B142-9F78-26A6795D5707}"/>
              </a:ext>
            </a:extLst>
          </p:cNvPr>
          <p:cNvGraphicFramePr>
            <a:graphicFrameLocks noGrp="1"/>
          </p:cNvGraphicFramePr>
          <p:nvPr>
            <p:ph idx="1"/>
            <p:extLst>
              <p:ext uri="{D42A27DB-BD31-4B8C-83A1-F6EECF244321}">
                <p14:modId xmlns:p14="http://schemas.microsoft.com/office/powerpoint/2010/main" val="2594276143"/>
              </p:ext>
            </p:extLst>
          </p:nvPr>
        </p:nvGraphicFramePr>
        <p:xfrm>
          <a:off x="1136374" y="2308239"/>
          <a:ext cx="9919252" cy="3754997"/>
        </p:xfrm>
        <a:graphic>
          <a:graphicData uri="http://schemas.openxmlformats.org/drawingml/2006/table">
            <a:tbl>
              <a:tblPr bandRow="1">
                <a:tableStyleId>{5C22544A-7EE6-4342-B048-85BDC9FD1C3A}</a:tableStyleId>
              </a:tblPr>
              <a:tblGrid>
                <a:gridCol w="3547946">
                  <a:extLst>
                    <a:ext uri="{9D8B030D-6E8A-4147-A177-3AD203B41FA5}">
                      <a16:colId xmlns:a16="http://schemas.microsoft.com/office/drawing/2014/main" val="3822423960"/>
                    </a:ext>
                  </a:extLst>
                </a:gridCol>
                <a:gridCol w="6371306">
                  <a:extLst>
                    <a:ext uri="{9D8B030D-6E8A-4147-A177-3AD203B41FA5}">
                      <a16:colId xmlns:a16="http://schemas.microsoft.com/office/drawing/2014/main" val="2777048369"/>
                    </a:ext>
                  </a:extLst>
                </a:gridCol>
              </a:tblGrid>
              <a:tr h="1062561">
                <a:tc>
                  <a:txBody>
                    <a:bodyPr/>
                    <a:lstStyle/>
                    <a:p>
                      <a:pPr algn="ctr"/>
                      <a:r>
                        <a:rPr lang="en-US" sz="1800" dirty="0">
                          <a:solidFill>
                            <a:schemeClr val="tx1"/>
                          </a:solidFill>
                          <a:latin typeface="Lato" panose="020F0502020204030203" pitchFamily="34" charset="0"/>
                        </a:rPr>
                        <a:t>The Joint Commission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Ongoing Professional Practice Evaluation (OPPE) is required</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Peer Review is not REQUIRED but can be used for OPPE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Nothing that would prohibit utilization of Peer Learning (can be used to satisfy OPPE)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912008"/>
                  </a:ext>
                </a:extLst>
              </a:tr>
              <a:tr h="523258">
                <a:tc>
                  <a:txBody>
                    <a:bodyPr/>
                    <a:lstStyle/>
                    <a:p>
                      <a:pPr algn="ctr"/>
                      <a:r>
                        <a:rPr lang="en-US" sz="1800" dirty="0">
                          <a:solidFill>
                            <a:schemeClr val="tx1"/>
                          </a:solidFill>
                          <a:latin typeface="Lato" panose="020F0502020204030203" pitchFamily="34" charset="0"/>
                        </a:rPr>
                        <a:t>CMS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600" dirty="0">
                          <a:solidFill>
                            <a:schemeClr val="tx1"/>
                          </a:solidFill>
                        </a:rPr>
                        <a:t>No mention of Peer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7129296"/>
                  </a:ext>
                </a:extLst>
              </a:tr>
              <a:tr h="1062561">
                <a:tc>
                  <a:txBody>
                    <a:bodyPr/>
                    <a:lstStyle/>
                    <a:p>
                      <a:pPr algn="ctr"/>
                      <a:r>
                        <a:rPr lang="en-US" sz="1800" dirty="0">
                          <a:solidFill>
                            <a:schemeClr val="tx1"/>
                          </a:solidFill>
                          <a:latin typeface="Lato" panose="020F0502020204030203" pitchFamily="34" charset="0"/>
                        </a:rPr>
                        <a:t>American Board of Radiology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600" dirty="0">
                          <a:solidFill>
                            <a:schemeClr val="tx1"/>
                          </a:solidFill>
                        </a:rPr>
                        <a:t>No requirements of Peer Review</a:t>
                      </a:r>
                    </a:p>
                    <a:p>
                      <a:pPr marL="285750" indent="-285750" algn="l">
                        <a:buFont typeface="Arial" panose="020B0604020202020204" pitchFamily="34" charset="0"/>
                        <a:buChar char="•"/>
                      </a:pPr>
                      <a:r>
                        <a:rPr lang="en-US" sz="1600" dirty="0">
                          <a:solidFill>
                            <a:schemeClr val="tx1"/>
                          </a:solidFill>
                        </a:rPr>
                        <a:t>Participation in a Peer Learning program would meet Part IV Maintenance of Certification (MOC) requirements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286931"/>
                  </a:ext>
                </a:extLst>
              </a:tr>
              <a:tr h="572148">
                <a:tc>
                  <a:txBody>
                    <a:bodyPr/>
                    <a:lstStyle/>
                    <a:p>
                      <a:pPr algn="ctr"/>
                      <a:r>
                        <a:rPr lang="en-US" sz="1800" dirty="0">
                          <a:solidFill>
                            <a:schemeClr val="tx1"/>
                          </a:solidFill>
                          <a:latin typeface="Lato" panose="020F0502020204030203" pitchFamily="34" charset="0"/>
                        </a:rPr>
                        <a:t>American College of Radiology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600" dirty="0">
                          <a:solidFill>
                            <a:schemeClr val="tx1"/>
                          </a:solidFill>
                        </a:rPr>
                        <a:t>Accreditation* Program requirements can be satisfied with Peer Learning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7904909"/>
                  </a:ext>
                </a:extLst>
              </a:tr>
              <a:tr h="523258">
                <a:tc>
                  <a:txBody>
                    <a:bodyPr/>
                    <a:lstStyle/>
                    <a:p>
                      <a:pPr algn="ctr"/>
                      <a:r>
                        <a:rPr lang="en-US" sz="1800" dirty="0">
                          <a:solidFill>
                            <a:schemeClr val="tx1"/>
                          </a:solidFill>
                          <a:latin typeface="Lato" panose="020F0502020204030203" pitchFamily="34" charset="0"/>
                        </a:rPr>
                        <a:t>American College of Surgeons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600" dirty="0">
                          <a:solidFill>
                            <a:schemeClr val="tx1"/>
                          </a:solidFill>
                        </a:rPr>
                        <a:t>Score-Based peer review not required for trauma accreditation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0145114"/>
                  </a:ext>
                </a:extLst>
              </a:tr>
            </a:tbl>
          </a:graphicData>
        </a:graphic>
      </p:graphicFrame>
      <p:sp>
        <p:nvSpPr>
          <p:cNvPr id="7" name="TextBox 6">
            <a:extLst>
              <a:ext uri="{FF2B5EF4-FFF2-40B4-BE49-F238E27FC236}">
                <a16:creationId xmlns:a16="http://schemas.microsoft.com/office/drawing/2014/main" id="{B4C6ECC2-81FE-8C44-9210-0A56EE475196}"/>
              </a:ext>
            </a:extLst>
          </p:cNvPr>
          <p:cNvSpPr txBox="1"/>
          <p:nvPr/>
        </p:nvSpPr>
        <p:spPr>
          <a:xfrm>
            <a:off x="2439454" y="6382018"/>
            <a:ext cx="7313092" cy="338554"/>
          </a:xfrm>
          <a:prstGeom prst="rect">
            <a:avLst/>
          </a:prstGeom>
          <a:noFill/>
          <a:ln>
            <a:noFill/>
          </a:ln>
        </p:spPr>
        <p:txBody>
          <a:bodyPr wrap="none" rtlCol="0">
            <a:spAutoFit/>
          </a:bodyPr>
          <a:lstStyle/>
          <a:p>
            <a:pPr algn="ctr"/>
            <a:r>
              <a:rPr lang="en-US" sz="1600" dirty="0"/>
              <a:t>*Accreditations are important to not-for-profit hospitals regarding their bond ratings. </a:t>
            </a:r>
          </a:p>
        </p:txBody>
      </p:sp>
      <p:sp>
        <p:nvSpPr>
          <p:cNvPr id="3" name="TextBox 2">
            <a:extLst>
              <a:ext uri="{FF2B5EF4-FFF2-40B4-BE49-F238E27FC236}">
                <a16:creationId xmlns:a16="http://schemas.microsoft.com/office/drawing/2014/main" id="{62DB3B79-A658-43DB-8D9D-D644850FE19E}"/>
              </a:ext>
            </a:extLst>
          </p:cNvPr>
          <p:cNvSpPr txBox="1"/>
          <p:nvPr/>
        </p:nvSpPr>
        <p:spPr>
          <a:xfrm>
            <a:off x="1136374" y="1848677"/>
            <a:ext cx="9919252" cy="369332"/>
          </a:xfrm>
          <a:prstGeom prst="rect">
            <a:avLst/>
          </a:prstGeom>
          <a:solidFill>
            <a:schemeClr val="accent6">
              <a:lumMod val="40000"/>
              <a:lumOff val="60000"/>
            </a:schemeClr>
          </a:solidFill>
        </p:spPr>
        <p:txBody>
          <a:bodyPr wrap="square" rtlCol="0">
            <a:spAutoFit/>
          </a:bodyPr>
          <a:lstStyle/>
          <a:p>
            <a:pPr algn="ctr"/>
            <a:r>
              <a:rPr lang="en-US" dirty="0"/>
              <a:t>No Regulatory Requirement Prohibiting Transitioning from Peer Review to Peer Learning</a:t>
            </a:r>
          </a:p>
        </p:txBody>
      </p:sp>
    </p:spTree>
    <p:extLst>
      <p:ext uri="{BB962C8B-B14F-4D97-AF65-F5344CB8AC3E}">
        <p14:creationId xmlns:p14="http://schemas.microsoft.com/office/powerpoint/2010/main" val="697907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87B0-BC3A-4B2E-B163-500E7E3D70CA}"/>
              </a:ext>
            </a:extLst>
          </p:cNvPr>
          <p:cNvSpPr>
            <a:spLocks noGrp="1"/>
          </p:cNvSpPr>
          <p:nvPr>
            <p:ph type="title"/>
          </p:nvPr>
        </p:nvSpPr>
        <p:spPr/>
        <p:txBody>
          <a:bodyPr/>
          <a:lstStyle/>
          <a:p>
            <a:pPr algn="ctr"/>
            <a:r>
              <a:rPr lang="en-US" dirty="0"/>
              <a:t>Distinction between peer learning and physician credentialling</a:t>
            </a:r>
          </a:p>
        </p:txBody>
      </p:sp>
      <p:sp>
        <p:nvSpPr>
          <p:cNvPr id="3" name="Content Placeholder 2">
            <a:extLst>
              <a:ext uri="{FF2B5EF4-FFF2-40B4-BE49-F238E27FC236}">
                <a16:creationId xmlns:a16="http://schemas.microsoft.com/office/drawing/2014/main" id="{A5A5EB1D-B729-47A1-BE1F-55227E688DB2}"/>
              </a:ext>
            </a:extLst>
          </p:cNvPr>
          <p:cNvSpPr>
            <a:spLocks noGrp="1"/>
          </p:cNvSpPr>
          <p:nvPr>
            <p:ph idx="1"/>
          </p:nvPr>
        </p:nvSpPr>
        <p:spPr/>
        <p:txBody>
          <a:bodyPr/>
          <a:lstStyle/>
          <a:p>
            <a:r>
              <a:rPr lang="en-US" dirty="0"/>
              <a:t>Peer learning and  performance evaluation are separate concepts and should remain distinct.</a:t>
            </a:r>
          </a:p>
          <a:p>
            <a:r>
              <a:rPr lang="en-US" dirty="0"/>
              <a:t> OPPE (Online Professional Practice Evaluation) requirements for credentialling will need to be separate and not involve or include score-based peer review</a:t>
            </a:r>
          </a:p>
          <a:p>
            <a:r>
              <a:rPr lang="en-US" dirty="0"/>
              <a:t>Collaboration with credentialling leadership to ensure that all regulatory requirements for OPPE can be met performed in an efficient manner</a:t>
            </a:r>
          </a:p>
        </p:txBody>
      </p:sp>
    </p:spTree>
    <p:extLst>
      <p:ext uri="{BB962C8B-B14F-4D97-AF65-F5344CB8AC3E}">
        <p14:creationId xmlns:p14="http://schemas.microsoft.com/office/powerpoint/2010/main" val="10539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2D5BE2-5011-701C-EEAB-CAE6007593DF}"/>
              </a:ext>
            </a:extLst>
          </p:cNvPr>
          <p:cNvSpPr>
            <a:spLocks noGrp="1"/>
          </p:cNvSpPr>
          <p:nvPr>
            <p:ph type="ctrTitle" idx="4294967295"/>
          </p:nvPr>
        </p:nvSpPr>
        <p:spPr>
          <a:xfrm>
            <a:off x="0" y="211016"/>
            <a:ext cx="12192000" cy="6207370"/>
          </a:xfrm>
        </p:spPr>
        <p:txBody>
          <a:bodyPr>
            <a:normAutofit/>
          </a:bodyPr>
          <a:lstStyle/>
          <a:p>
            <a:pPr algn="ctr"/>
            <a:r>
              <a:rPr lang="en-US" dirty="0"/>
              <a:t>Note, this slide deck does not include a detailed introduction into what peer learning is and how it works. You can prepare yourself for questions about this by watching the webinar available on the ACR Peer Learning Resources web page.</a:t>
            </a:r>
            <a:br>
              <a:rPr lang="en-US" dirty="0"/>
            </a:br>
            <a:br>
              <a:rPr lang="en-US" dirty="0"/>
            </a:br>
            <a:r>
              <a:rPr lang="en-US" dirty="0"/>
              <a:t>In particular, we also recommend you watch the C-Suite webinar prior to your presentation, including the Q&amp;A afterwards.</a:t>
            </a:r>
          </a:p>
        </p:txBody>
      </p:sp>
    </p:spTree>
    <p:extLst>
      <p:ext uri="{BB962C8B-B14F-4D97-AF65-F5344CB8AC3E}">
        <p14:creationId xmlns:p14="http://schemas.microsoft.com/office/powerpoint/2010/main" val="3101661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DB2C0-7382-624C-B9DD-73A42384C49A}"/>
              </a:ext>
            </a:extLst>
          </p:cNvPr>
          <p:cNvSpPr>
            <a:spLocks noGrp="1"/>
          </p:cNvSpPr>
          <p:nvPr>
            <p:ph type="title"/>
          </p:nvPr>
        </p:nvSpPr>
        <p:spPr>
          <a:xfrm>
            <a:off x="1981200" y="793797"/>
            <a:ext cx="8229600" cy="422295"/>
          </a:xfrm>
        </p:spPr>
        <p:txBody>
          <a:bodyPr>
            <a:noAutofit/>
          </a:bodyPr>
          <a:lstStyle/>
          <a:p>
            <a:pPr algn="ctr"/>
            <a:r>
              <a:rPr lang="en-US" sz="4000" dirty="0"/>
              <a:t>Separate from Performance Evaluation</a:t>
            </a:r>
          </a:p>
        </p:txBody>
      </p:sp>
      <p:pic>
        <p:nvPicPr>
          <p:cNvPr id="7" name="Content Placeholder 6" descr="Text&#10;&#10;Description automatically generated">
            <a:extLst>
              <a:ext uri="{FF2B5EF4-FFF2-40B4-BE49-F238E27FC236}">
                <a16:creationId xmlns:a16="http://schemas.microsoft.com/office/drawing/2014/main" id="{2516833E-754E-C649-A296-69D7CE95B10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50432" y="2143774"/>
            <a:ext cx="4972220" cy="4309723"/>
          </a:xfrm>
        </p:spPr>
      </p:pic>
      <p:sp>
        <p:nvSpPr>
          <p:cNvPr id="3" name="TextBox 2">
            <a:extLst>
              <a:ext uri="{FF2B5EF4-FFF2-40B4-BE49-F238E27FC236}">
                <a16:creationId xmlns:a16="http://schemas.microsoft.com/office/drawing/2014/main" id="{5C26096E-F7AF-284C-B378-146739A6311B}"/>
              </a:ext>
            </a:extLst>
          </p:cNvPr>
          <p:cNvSpPr txBox="1"/>
          <p:nvPr/>
        </p:nvSpPr>
        <p:spPr>
          <a:xfrm>
            <a:off x="699052" y="1552010"/>
            <a:ext cx="5473762" cy="369332"/>
          </a:xfrm>
          <a:prstGeom prst="rect">
            <a:avLst/>
          </a:prstGeom>
          <a:solidFill>
            <a:srgbClr val="FFFF00"/>
          </a:solidFill>
          <a:ln>
            <a:noFill/>
          </a:ln>
        </p:spPr>
        <p:txBody>
          <a:bodyPr wrap="square" rtlCol="0">
            <a:spAutoFit/>
          </a:bodyPr>
          <a:lstStyle/>
          <a:p>
            <a:pPr algn="ctr"/>
            <a:r>
              <a:rPr lang="en-US" dirty="0">
                <a:latin typeface="Lato" panose="020F0502020204030203" pitchFamily="34" charset="0"/>
              </a:rPr>
              <a:t>Performance evaluation without scored peer review.</a:t>
            </a:r>
          </a:p>
        </p:txBody>
      </p:sp>
      <p:graphicFrame>
        <p:nvGraphicFramePr>
          <p:cNvPr id="4" name="Table 4">
            <a:extLst>
              <a:ext uri="{FF2B5EF4-FFF2-40B4-BE49-F238E27FC236}">
                <a16:creationId xmlns:a16="http://schemas.microsoft.com/office/drawing/2014/main" id="{8DF0B29E-6997-4E3A-91E4-38D775838CD7}"/>
              </a:ext>
            </a:extLst>
          </p:cNvPr>
          <p:cNvGraphicFramePr>
            <a:graphicFrameLocks noGrp="1"/>
          </p:cNvGraphicFramePr>
          <p:nvPr/>
        </p:nvGraphicFramePr>
        <p:xfrm>
          <a:off x="6559826" y="1292569"/>
          <a:ext cx="5473762" cy="5469191"/>
        </p:xfrm>
        <a:graphic>
          <a:graphicData uri="http://schemas.openxmlformats.org/drawingml/2006/table">
            <a:tbl>
              <a:tblPr firstRow="1" bandRow="1">
                <a:tableStyleId>{5C22544A-7EE6-4342-B048-85BDC9FD1C3A}</a:tableStyleId>
              </a:tblPr>
              <a:tblGrid>
                <a:gridCol w="2097157">
                  <a:extLst>
                    <a:ext uri="{9D8B030D-6E8A-4147-A177-3AD203B41FA5}">
                      <a16:colId xmlns:a16="http://schemas.microsoft.com/office/drawing/2014/main" val="4083085273"/>
                    </a:ext>
                  </a:extLst>
                </a:gridCol>
                <a:gridCol w="3376605">
                  <a:extLst>
                    <a:ext uri="{9D8B030D-6E8A-4147-A177-3AD203B41FA5}">
                      <a16:colId xmlns:a16="http://schemas.microsoft.com/office/drawing/2014/main" val="4208740999"/>
                    </a:ext>
                  </a:extLst>
                </a:gridCol>
              </a:tblGrid>
              <a:tr h="394415">
                <a:tc>
                  <a:txBody>
                    <a:bodyPr/>
                    <a:lstStyle/>
                    <a:p>
                      <a:pPr algn="ctr"/>
                      <a:r>
                        <a:rPr lang="en-US" sz="1100" dirty="0"/>
                        <a:t>ACGME Core Competency</a:t>
                      </a:r>
                    </a:p>
                  </a:txBody>
                  <a:tcPr anchor="ctr"/>
                </a:tc>
                <a:tc>
                  <a:txBody>
                    <a:bodyPr/>
                    <a:lstStyle/>
                    <a:p>
                      <a:pPr algn="ctr"/>
                      <a:r>
                        <a:rPr lang="en-US" sz="1100" dirty="0"/>
                        <a:t>Examples of Radiology Performance Metrics</a:t>
                      </a:r>
                    </a:p>
                  </a:txBody>
                  <a:tcPr anchor="ctr"/>
                </a:tc>
                <a:extLst>
                  <a:ext uri="{0D108BD9-81ED-4DB2-BD59-A6C34878D82A}">
                    <a16:rowId xmlns:a16="http://schemas.microsoft.com/office/drawing/2014/main" val="3440206642"/>
                  </a:ext>
                </a:extLst>
              </a:tr>
              <a:tr h="228511">
                <a:tc>
                  <a:txBody>
                    <a:bodyPr/>
                    <a:lstStyle/>
                    <a:p>
                      <a:r>
                        <a:rPr lang="en-US" sz="900" dirty="0"/>
                        <a:t>Patient care &amp; procedural skills</a:t>
                      </a:r>
                    </a:p>
                  </a:txBody>
                  <a:tcPr/>
                </a:tc>
                <a:tc>
                  <a:txBody>
                    <a:bodyPr/>
                    <a:lstStyle/>
                    <a:p>
                      <a:r>
                        <a:rPr lang="en-US" sz="900" dirty="0"/>
                        <a:t>Report edits, addenda or errors</a:t>
                      </a:r>
                    </a:p>
                  </a:txBody>
                  <a:tcPr/>
                </a:tc>
                <a:extLst>
                  <a:ext uri="{0D108BD9-81ED-4DB2-BD59-A6C34878D82A}">
                    <a16:rowId xmlns:a16="http://schemas.microsoft.com/office/drawing/2014/main" val="1019492952"/>
                  </a:ext>
                </a:extLst>
              </a:tr>
              <a:tr h="228511">
                <a:tc>
                  <a:txBody>
                    <a:bodyPr/>
                    <a:lstStyle/>
                    <a:p>
                      <a:endParaRPr lang="en-US" sz="900" dirty="0"/>
                    </a:p>
                  </a:txBody>
                  <a:tcPr/>
                </a:tc>
                <a:tc>
                  <a:txBody>
                    <a:bodyPr/>
                    <a:lstStyle/>
                    <a:p>
                      <a:r>
                        <a:rPr lang="en-US" sz="900" dirty="0"/>
                        <a:t>Compliance with policies</a:t>
                      </a:r>
                    </a:p>
                  </a:txBody>
                  <a:tcPr/>
                </a:tc>
                <a:extLst>
                  <a:ext uri="{0D108BD9-81ED-4DB2-BD59-A6C34878D82A}">
                    <a16:rowId xmlns:a16="http://schemas.microsoft.com/office/drawing/2014/main" val="1888803296"/>
                  </a:ext>
                </a:extLst>
              </a:tr>
              <a:tr h="228511">
                <a:tc>
                  <a:txBody>
                    <a:bodyPr/>
                    <a:lstStyle/>
                    <a:p>
                      <a:endParaRPr lang="en-US" sz="900" dirty="0"/>
                    </a:p>
                  </a:txBody>
                  <a:tcPr/>
                </a:tc>
                <a:tc>
                  <a:txBody>
                    <a:bodyPr/>
                    <a:lstStyle/>
                    <a:p>
                      <a:r>
                        <a:rPr lang="en-US" sz="900" dirty="0"/>
                        <a:t>Procedure outcomes (IR)</a:t>
                      </a:r>
                    </a:p>
                  </a:txBody>
                  <a:tcPr/>
                </a:tc>
                <a:extLst>
                  <a:ext uri="{0D108BD9-81ED-4DB2-BD59-A6C34878D82A}">
                    <a16:rowId xmlns:a16="http://schemas.microsoft.com/office/drawing/2014/main" val="1835853748"/>
                  </a:ext>
                </a:extLst>
              </a:tr>
              <a:tr h="228511">
                <a:tc>
                  <a:txBody>
                    <a:bodyPr/>
                    <a:lstStyle/>
                    <a:p>
                      <a:endParaRPr lang="en-US" sz="900" dirty="0"/>
                    </a:p>
                  </a:txBody>
                  <a:tcPr/>
                </a:tc>
                <a:tc>
                  <a:txBody>
                    <a:bodyPr/>
                    <a:lstStyle/>
                    <a:p>
                      <a:r>
                        <a:rPr lang="en-US" sz="900" dirty="0"/>
                        <a:t>Incident reports a/o events</a:t>
                      </a:r>
                    </a:p>
                  </a:txBody>
                  <a:tcPr/>
                </a:tc>
                <a:extLst>
                  <a:ext uri="{0D108BD9-81ED-4DB2-BD59-A6C34878D82A}">
                    <a16:rowId xmlns:a16="http://schemas.microsoft.com/office/drawing/2014/main" val="4121885305"/>
                  </a:ext>
                </a:extLst>
              </a:tr>
              <a:tr h="228511">
                <a:tc>
                  <a:txBody>
                    <a:bodyPr/>
                    <a:lstStyle/>
                    <a:p>
                      <a:r>
                        <a:rPr lang="en-US" sz="900" dirty="0"/>
                        <a:t>Medical knowledge</a:t>
                      </a:r>
                    </a:p>
                  </a:txBody>
                  <a:tcPr/>
                </a:tc>
                <a:tc>
                  <a:txBody>
                    <a:bodyPr/>
                    <a:lstStyle/>
                    <a:p>
                      <a:r>
                        <a:rPr lang="en-US" sz="900" dirty="0"/>
                        <a:t>CME</a:t>
                      </a:r>
                    </a:p>
                  </a:txBody>
                  <a:tcPr/>
                </a:tc>
                <a:extLst>
                  <a:ext uri="{0D108BD9-81ED-4DB2-BD59-A6C34878D82A}">
                    <a16:rowId xmlns:a16="http://schemas.microsoft.com/office/drawing/2014/main" val="2724000416"/>
                  </a:ext>
                </a:extLst>
              </a:tr>
              <a:tr h="228511">
                <a:tc>
                  <a:txBody>
                    <a:bodyPr/>
                    <a:lstStyle/>
                    <a:p>
                      <a:endParaRPr lang="en-US" sz="900" dirty="0"/>
                    </a:p>
                  </a:txBody>
                  <a:tcPr/>
                </a:tc>
                <a:tc>
                  <a:txBody>
                    <a:bodyPr/>
                    <a:lstStyle/>
                    <a:p>
                      <a:r>
                        <a:rPr lang="en-US" sz="900" dirty="0"/>
                        <a:t>Multisource feedback from colleagues</a:t>
                      </a:r>
                    </a:p>
                  </a:txBody>
                  <a:tcPr/>
                </a:tc>
                <a:extLst>
                  <a:ext uri="{0D108BD9-81ED-4DB2-BD59-A6C34878D82A}">
                    <a16:rowId xmlns:a16="http://schemas.microsoft.com/office/drawing/2014/main" val="1294404075"/>
                  </a:ext>
                </a:extLst>
              </a:tr>
              <a:tr h="241207">
                <a:tc>
                  <a:txBody>
                    <a:bodyPr/>
                    <a:lstStyle/>
                    <a:p>
                      <a:r>
                        <a:rPr lang="en-US" sz="900" dirty="0"/>
                        <a:t>Practice-based learning &amp; improvement</a:t>
                      </a:r>
                    </a:p>
                  </a:txBody>
                  <a:tcPr/>
                </a:tc>
                <a:tc>
                  <a:txBody>
                    <a:bodyPr/>
                    <a:lstStyle/>
                    <a:p>
                      <a:r>
                        <a:rPr lang="en-US" sz="900" dirty="0"/>
                        <a:t>Participation in practice/dept/system quality improvement projects</a:t>
                      </a:r>
                    </a:p>
                  </a:txBody>
                  <a:tcPr/>
                </a:tc>
                <a:extLst>
                  <a:ext uri="{0D108BD9-81ED-4DB2-BD59-A6C34878D82A}">
                    <a16:rowId xmlns:a16="http://schemas.microsoft.com/office/drawing/2014/main" val="2358427020"/>
                  </a:ext>
                </a:extLst>
              </a:tr>
              <a:tr h="228511">
                <a:tc>
                  <a:txBody>
                    <a:bodyPr/>
                    <a:lstStyle/>
                    <a:p>
                      <a:endParaRPr lang="en-US" sz="900" dirty="0"/>
                    </a:p>
                  </a:txBody>
                  <a:tcPr/>
                </a:tc>
                <a:tc>
                  <a:txBody>
                    <a:bodyPr/>
                    <a:lstStyle/>
                    <a:p>
                      <a:r>
                        <a:rPr lang="en-US" sz="900" dirty="0"/>
                        <a:t>Teaching profile</a:t>
                      </a:r>
                    </a:p>
                  </a:txBody>
                  <a:tcPr/>
                </a:tc>
                <a:extLst>
                  <a:ext uri="{0D108BD9-81ED-4DB2-BD59-A6C34878D82A}">
                    <a16:rowId xmlns:a16="http://schemas.microsoft.com/office/drawing/2014/main" val="2591613384"/>
                  </a:ext>
                </a:extLst>
              </a:tr>
              <a:tr h="228511">
                <a:tc>
                  <a:txBody>
                    <a:bodyPr/>
                    <a:lstStyle/>
                    <a:p>
                      <a:endParaRPr lang="en-US" sz="900" dirty="0"/>
                    </a:p>
                  </a:txBody>
                  <a:tcPr/>
                </a:tc>
                <a:tc>
                  <a:txBody>
                    <a:bodyPr/>
                    <a:lstStyle/>
                    <a:p>
                      <a:r>
                        <a:rPr lang="en-US" sz="900" dirty="0"/>
                        <a:t>Trainee feedback</a:t>
                      </a:r>
                    </a:p>
                  </a:txBody>
                  <a:tcPr/>
                </a:tc>
                <a:extLst>
                  <a:ext uri="{0D108BD9-81ED-4DB2-BD59-A6C34878D82A}">
                    <a16:rowId xmlns:a16="http://schemas.microsoft.com/office/drawing/2014/main" val="2362966771"/>
                  </a:ext>
                </a:extLst>
              </a:tr>
              <a:tr h="228511">
                <a:tc>
                  <a:txBody>
                    <a:bodyPr/>
                    <a:lstStyle/>
                    <a:p>
                      <a:endParaRPr lang="en-US" sz="900" dirty="0"/>
                    </a:p>
                  </a:txBody>
                  <a:tcPr/>
                </a:tc>
                <a:tc>
                  <a:txBody>
                    <a:bodyPr/>
                    <a:lstStyle/>
                    <a:p>
                      <a:r>
                        <a:rPr lang="en-US" sz="900" dirty="0"/>
                        <a:t>Educational media</a:t>
                      </a:r>
                    </a:p>
                  </a:txBody>
                  <a:tcPr/>
                </a:tc>
                <a:extLst>
                  <a:ext uri="{0D108BD9-81ED-4DB2-BD59-A6C34878D82A}">
                    <a16:rowId xmlns:a16="http://schemas.microsoft.com/office/drawing/2014/main" val="3502899416"/>
                  </a:ext>
                </a:extLst>
              </a:tr>
              <a:tr h="228511">
                <a:tc>
                  <a:txBody>
                    <a:bodyPr/>
                    <a:lstStyle/>
                    <a:p>
                      <a:r>
                        <a:rPr lang="en-US" sz="900" dirty="0"/>
                        <a:t>Interpersonal &amp; communication skills</a:t>
                      </a:r>
                    </a:p>
                  </a:txBody>
                  <a:tcPr/>
                </a:tc>
                <a:tc>
                  <a:txBody>
                    <a:bodyPr/>
                    <a:lstStyle/>
                    <a:p>
                      <a:r>
                        <a:rPr lang="en-US" sz="900" dirty="0"/>
                        <a:t>Multisource feedback from colleagues</a:t>
                      </a:r>
                    </a:p>
                  </a:txBody>
                  <a:tcPr/>
                </a:tc>
                <a:extLst>
                  <a:ext uri="{0D108BD9-81ED-4DB2-BD59-A6C34878D82A}">
                    <a16:rowId xmlns:a16="http://schemas.microsoft.com/office/drawing/2014/main" val="2866093199"/>
                  </a:ext>
                </a:extLst>
              </a:tr>
              <a:tr h="258418">
                <a:tc>
                  <a:txBody>
                    <a:bodyPr/>
                    <a:lstStyle/>
                    <a:p>
                      <a:endParaRPr lang="en-US" sz="900" dirty="0"/>
                    </a:p>
                  </a:txBody>
                  <a:tcPr/>
                </a:tc>
                <a:tc>
                  <a:txBody>
                    <a:bodyPr/>
                    <a:lstStyle/>
                    <a:p>
                      <a:r>
                        <a:rPr lang="en-US" sz="900" dirty="0"/>
                        <a:t>Relationships with medical and hospital staff</a:t>
                      </a:r>
                    </a:p>
                  </a:txBody>
                  <a:tcPr/>
                </a:tc>
                <a:extLst>
                  <a:ext uri="{0D108BD9-81ED-4DB2-BD59-A6C34878D82A}">
                    <a16:rowId xmlns:a16="http://schemas.microsoft.com/office/drawing/2014/main" val="2867443503"/>
                  </a:ext>
                </a:extLst>
              </a:tr>
              <a:tr h="228511">
                <a:tc>
                  <a:txBody>
                    <a:bodyPr/>
                    <a:lstStyle/>
                    <a:p>
                      <a:endParaRPr lang="en-US" sz="900" dirty="0"/>
                    </a:p>
                  </a:txBody>
                  <a:tcPr/>
                </a:tc>
                <a:tc>
                  <a:txBody>
                    <a:bodyPr/>
                    <a:lstStyle/>
                    <a:p>
                      <a:r>
                        <a:rPr lang="en-US" sz="900" dirty="0"/>
                        <a:t>Compliments/complaints</a:t>
                      </a:r>
                    </a:p>
                  </a:txBody>
                  <a:tcPr/>
                </a:tc>
                <a:extLst>
                  <a:ext uri="{0D108BD9-81ED-4DB2-BD59-A6C34878D82A}">
                    <a16:rowId xmlns:a16="http://schemas.microsoft.com/office/drawing/2014/main" val="3548559215"/>
                  </a:ext>
                </a:extLst>
              </a:tr>
              <a:tr h="228511">
                <a:tc>
                  <a:txBody>
                    <a:bodyPr/>
                    <a:lstStyle/>
                    <a:p>
                      <a:endParaRPr lang="en-US" sz="900" dirty="0"/>
                    </a:p>
                  </a:txBody>
                  <a:tcPr/>
                </a:tc>
                <a:tc>
                  <a:txBody>
                    <a:bodyPr/>
                    <a:lstStyle/>
                    <a:p>
                      <a:r>
                        <a:rPr lang="en-US" sz="900" dirty="0"/>
                        <a:t>Reports complete and within standards</a:t>
                      </a:r>
                    </a:p>
                  </a:txBody>
                  <a:tcPr/>
                </a:tc>
                <a:extLst>
                  <a:ext uri="{0D108BD9-81ED-4DB2-BD59-A6C34878D82A}">
                    <a16:rowId xmlns:a16="http://schemas.microsoft.com/office/drawing/2014/main" val="1636734119"/>
                  </a:ext>
                </a:extLst>
              </a:tr>
              <a:tr h="228511">
                <a:tc>
                  <a:txBody>
                    <a:bodyPr/>
                    <a:lstStyle/>
                    <a:p>
                      <a:r>
                        <a:rPr lang="en-US" sz="900" dirty="0"/>
                        <a:t>Professionalism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Multisource feedback from colleagues</a:t>
                      </a:r>
                    </a:p>
                  </a:txBody>
                  <a:tcPr/>
                </a:tc>
                <a:extLst>
                  <a:ext uri="{0D108BD9-81ED-4DB2-BD59-A6C34878D82A}">
                    <a16:rowId xmlns:a16="http://schemas.microsoft.com/office/drawing/2014/main" val="557297592"/>
                  </a:ext>
                </a:extLst>
              </a:tr>
              <a:tr h="228511">
                <a:tc>
                  <a:txBody>
                    <a:bodyPr/>
                    <a:lstStyle/>
                    <a:p>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Punctuality</a:t>
                      </a:r>
                    </a:p>
                  </a:txBody>
                  <a:tcPr/>
                </a:tc>
                <a:extLst>
                  <a:ext uri="{0D108BD9-81ED-4DB2-BD59-A6C34878D82A}">
                    <a16:rowId xmlns:a16="http://schemas.microsoft.com/office/drawing/2014/main" val="1545670749"/>
                  </a:ext>
                </a:extLst>
              </a:tr>
              <a:tr h="228511">
                <a:tc>
                  <a:txBody>
                    <a:bodyPr/>
                    <a:lstStyle/>
                    <a:p>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Accountable for personal behavior</a:t>
                      </a:r>
                    </a:p>
                  </a:txBody>
                  <a:tcPr/>
                </a:tc>
                <a:extLst>
                  <a:ext uri="{0D108BD9-81ED-4DB2-BD59-A6C34878D82A}">
                    <a16:rowId xmlns:a16="http://schemas.microsoft.com/office/drawing/2014/main" val="1457244228"/>
                  </a:ext>
                </a:extLst>
              </a:tr>
              <a:tr h="231751">
                <a:tc>
                  <a:txBody>
                    <a:bodyPr/>
                    <a:lstStyle/>
                    <a:p>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Timely response to concerns, admin requests</a:t>
                      </a:r>
                    </a:p>
                  </a:txBody>
                  <a:tcPr/>
                </a:tc>
                <a:extLst>
                  <a:ext uri="{0D108BD9-81ED-4DB2-BD59-A6C34878D82A}">
                    <a16:rowId xmlns:a16="http://schemas.microsoft.com/office/drawing/2014/main" val="1660069602"/>
                  </a:ext>
                </a:extLst>
              </a:tr>
              <a:tr h="228511">
                <a:tc>
                  <a:txBody>
                    <a:bodyPr/>
                    <a:lstStyle/>
                    <a:p>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Meeting attendance and participation</a:t>
                      </a:r>
                    </a:p>
                  </a:txBody>
                  <a:tcPr/>
                </a:tc>
                <a:extLst>
                  <a:ext uri="{0D108BD9-81ED-4DB2-BD59-A6C34878D82A}">
                    <a16:rowId xmlns:a16="http://schemas.microsoft.com/office/drawing/2014/main" val="2822371335"/>
                  </a:ext>
                </a:extLst>
              </a:tr>
              <a:tr h="228511">
                <a:tc>
                  <a:txBody>
                    <a:bodyPr/>
                    <a:lstStyle/>
                    <a:p>
                      <a:r>
                        <a:rPr lang="en-US" sz="900" dirty="0"/>
                        <a:t>Systems-base practice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Peer learning submissions</a:t>
                      </a:r>
                    </a:p>
                  </a:txBody>
                  <a:tcPr/>
                </a:tc>
                <a:extLst>
                  <a:ext uri="{0D108BD9-81ED-4DB2-BD59-A6C34878D82A}">
                    <a16:rowId xmlns:a16="http://schemas.microsoft.com/office/drawing/2014/main" val="3395696532"/>
                  </a:ext>
                </a:extLst>
              </a:tr>
              <a:tr h="228600">
                <a:tc>
                  <a:txBody>
                    <a:bodyPr/>
                    <a:lstStyle/>
                    <a:p>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Participation in multidisciplinary conferences</a:t>
                      </a:r>
                    </a:p>
                  </a:txBody>
                  <a:tcPr/>
                </a:tc>
                <a:extLst>
                  <a:ext uri="{0D108BD9-81ED-4DB2-BD59-A6C34878D82A}">
                    <a16:rowId xmlns:a16="http://schemas.microsoft.com/office/drawing/2014/main" val="3215561488"/>
                  </a:ext>
                </a:extLst>
              </a:tr>
              <a:tr h="228511">
                <a:tc>
                  <a:txBody>
                    <a:bodyPr/>
                    <a:lstStyle/>
                    <a:p>
                      <a:endParaRPr lang="en-US"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Feedback from peers, staff</a:t>
                      </a:r>
                    </a:p>
                  </a:txBody>
                  <a:tcPr/>
                </a:tc>
                <a:extLst>
                  <a:ext uri="{0D108BD9-81ED-4DB2-BD59-A6C34878D82A}">
                    <a16:rowId xmlns:a16="http://schemas.microsoft.com/office/drawing/2014/main" val="1282176313"/>
                  </a:ext>
                </a:extLst>
              </a:tr>
            </a:tbl>
          </a:graphicData>
        </a:graphic>
      </p:graphicFrame>
    </p:spTree>
    <p:extLst>
      <p:ext uri="{BB962C8B-B14F-4D97-AF65-F5344CB8AC3E}">
        <p14:creationId xmlns:p14="http://schemas.microsoft.com/office/powerpoint/2010/main" val="2252384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AD51-BC0C-4737-B31B-1039A635977A}"/>
              </a:ext>
            </a:extLst>
          </p:cNvPr>
          <p:cNvSpPr>
            <a:spLocks noGrp="1"/>
          </p:cNvSpPr>
          <p:nvPr>
            <p:ph type="title"/>
          </p:nvPr>
        </p:nvSpPr>
        <p:spPr/>
        <p:txBody>
          <a:bodyPr/>
          <a:lstStyle/>
          <a:p>
            <a:pPr algn="ctr"/>
            <a:r>
              <a:rPr lang="en-US" dirty="0"/>
              <a:t>Bonus: Supports Physician Well-being</a:t>
            </a:r>
          </a:p>
        </p:txBody>
      </p:sp>
      <p:sp>
        <p:nvSpPr>
          <p:cNvPr id="3" name="Content Placeholder 2">
            <a:extLst>
              <a:ext uri="{FF2B5EF4-FFF2-40B4-BE49-F238E27FC236}">
                <a16:creationId xmlns:a16="http://schemas.microsoft.com/office/drawing/2014/main" id="{EBE02722-8DAD-43ED-B576-5C5191D91765}"/>
              </a:ext>
            </a:extLst>
          </p:cNvPr>
          <p:cNvSpPr>
            <a:spLocks noGrp="1"/>
          </p:cNvSpPr>
          <p:nvPr>
            <p:ph idx="1"/>
          </p:nvPr>
        </p:nvSpPr>
        <p:spPr/>
        <p:txBody>
          <a:bodyPr/>
          <a:lstStyle/>
          <a:p>
            <a:r>
              <a:rPr lang="en-US" dirty="0"/>
              <a:t>Aligns with efforts to support physician well-being </a:t>
            </a:r>
          </a:p>
          <a:p>
            <a:r>
              <a:rPr lang="en-US" dirty="0"/>
              <a:t>Fosters a comfortable and supportive work environment</a:t>
            </a:r>
          </a:p>
          <a:p>
            <a:r>
              <a:rPr lang="en-US" dirty="0"/>
              <a:t>Reduce the fear and shame of disclosure of error</a:t>
            </a:r>
          </a:p>
          <a:p>
            <a:r>
              <a:rPr lang="en-US" dirty="0"/>
              <a:t>Culture of learning and improvement,  minimizing blame</a:t>
            </a:r>
          </a:p>
          <a:p>
            <a:r>
              <a:rPr lang="en-US" dirty="0"/>
              <a:t>Acknowledgment and amplification of ”great calls” </a:t>
            </a:r>
          </a:p>
        </p:txBody>
      </p:sp>
    </p:spTree>
    <p:extLst>
      <p:ext uri="{BB962C8B-B14F-4D97-AF65-F5344CB8AC3E}">
        <p14:creationId xmlns:p14="http://schemas.microsoft.com/office/powerpoint/2010/main" val="3094880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A19BF23-69D4-44EC-A85E-82A299E6BEAD}"/>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b="1" dirty="0">
                <a:solidFill>
                  <a:prstClr val="black">
                    <a:lumMod val="95000"/>
                    <a:lumOff val="5000"/>
                  </a:prstClr>
                </a:solidFill>
                <a:latin typeface="Calibri Light" panose="020F0302020204030204"/>
              </a:rPr>
              <a:t>PREPARE/IMPLEMENT and SUSTAIN</a:t>
            </a:r>
            <a:endParaRPr kumimoji="0" lang="en-US" sz="5400" b="1" i="0" u="none" strike="noStrike" kern="1200" cap="none" spc="0" normalizeH="0" baseline="0" noProof="0" dirty="0">
              <a:ln>
                <a:noFill/>
              </a:ln>
              <a:solidFill>
                <a:prstClr val="black">
                  <a:lumMod val="95000"/>
                  <a:lumOff val="5000"/>
                </a:prst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90393649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DF66-A72F-4267-B005-0A430E01BB1F}"/>
              </a:ext>
            </a:extLst>
          </p:cNvPr>
          <p:cNvSpPr>
            <a:spLocks noGrp="1"/>
          </p:cNvSpPr>
          <p:nvPr>
            <p:ph type="title"/>
          </p:nvPr>
        </p:nvSpPr>
        <p:spPr/>
        <p:txBody>
          <a:bodyPr/>
          <a:lstStyle/>
          <a:p>
            <a:pPr algn="ctr"/>
            <a:r>
              <a:rPr lang="en-US" dirty="0"/>
              <a:t>Peer Learning Policy	</a:t>
            </a:r>
          </a:p>
        </p:txBody>
      </p:sp>
      <p:sp>
        <p:nvSpPr>
          <p:cNvPr id="3" name="Content Placeholder 2">
            <a:extLst>
              <a:ext uri="{FF2B5EF4-FFF2-40B4-BE49-F238E27FC236}">
                <a16:creationId xmlns:a16="http://schemas.microsoft.com/office/drawing/2014/main" id="{445D2818-E658-4654-B5C2-BB6CAC92240E}"/>
              </a:ext>
            </a:extLst>
          </p:cNvPr>
          <p:cNvSpPr>
            <a:spLocks noGrp="1"/>
          </p:cNvSpPr>
          <p:nvPr>
            <p:ph idx="1"/>
          </p:nvPr>
        </p:nvSpPr>
        <p:spPr/>
        <p:txBody>
          <a:bodyPr>
            <a:normAutofit fontScale="92500" lnSpcReduction="10000"/>
          </a:bodyPr>
          <a:lstStyle/>
          <a:p>
            <a:r>
              <a:rPr lang="en-US" dirty="0"/>
              <a:t>Plan for joint effort to develop policy in partnership with executive leadership</a:t>
            </a:r>
          </a:p>
          <a:p>
            <a:r>
              <a:rPr lang="en-US" dirty="0"/>
              <a:t>Examples of peer learning opportunities at our facility may be defined as</a:t>
            </a:r>
          </a:p>
          <a:p>
            <a:pPr lvl="1"/>
            <a:r>
              <a:rPr lang="en-US" dirty="0"/>
              <a:t>Actual or potential performance issues</a:t>
            </a:r>
          </a:p>
          <a:p>
            <a:pPr lvl="2"/>
            <a:r>
              <a:rPr lang="en-US" dirty="0"/>
              <a:t>Discrepancies</a:t>
            </a:r>
          </a:p>
          <a:p>
            <a:pPr lvl="2"/>
            <a:r>
              <a:rPr lang="en-US" dirty="0"/>
              <a:t>Great calls</a:t>
            </a:r>
          </a:p>
          <a:p>
            <a:pPr lvl="2"/>
            <a:r>
              <a:rPr lang="en-US" dirty="0"/>
              <a:t>Near misses</a:t>
            </a:r>
          </a:p>
          <a:p>
            <a:pPr lvl="2"/>
            <a:r>
              <a:rPr lang="en-US" dirty="0"/>
              <a:t>&lt;</a:t>
            </a:r>
            <a:r>
              <a:rPr lang="en-US" dirty="0">
                <a:solidFill>
                  <a:srgbClr val="FF0000"/>
                </a:solidFill>
              </a:rPr>
              <a:t>Insert other opportunities related to your practice</a:t>
            </a:r>
            <a:r>
              <a:rPr lang="en-US" dirty="0"/>
              <a:t>&gt;</a:t>
            </a:r>
          </a:p>
          <a:p>
            <a:r>
              <a:rPr lang="en-US" dirty="0"/>
              <a:t>Peer learning opportunities may be identified during:</a:t>
            </a:r>
          </a:p>
          <a:p>
            <a:pPr lvl="1"/>
            <a:r>
              <a:rPr lang="en-US" dirty="0"/>
              <a:t>Routine course work</a:t>
            </a:r>
          </a:p>
          <a:p>
            <a:pPr lvl="1"/>
            <a:r>
              <a:rPr lang="en-US" dirty="0"/>
              <a:t>Case conferences</a:t>
            </a:r>
          </a:p>
          <a:p>
            <a:pPr lvl="1"/>
            <a:r>
              <a:rPr lang="en-US" dirty="0"/>
              <a:t>&lt;</a:t>
            </a:r>
            <a:r>
              <a:rPr lang="en-US" dirty="0">
                <a:solidFill>
                  <a:srgbClr val="FF0000"/>
                </a:solidFill>
              </a:rPr>
              <a:t>Insert other opportunities related to your practice</a:t>
            </a:r>
            <a:r>
              <a:rPr lang="en-US" dirty="0"/>
              <a:t>&gt;</a:t>
            </a:r>
          </a:p>
          <a:p>
            <a:pPr lvl="2"/>
            <a:endParaRPr lang="en-US" dirty="0"/>
          </a:p>
          <a:p>
            <a:endParaRPr lang="en-US" dirty="0"/>
          </a:p>
        </p:txBody>
      </p:sp>
    </p:spTree>
    <p:extLst>
      <p:ext uri="{BB962C8B-B14F-4D97-AF65-F5344CB8AC3E}">
        <p14:creationId xmlns:p14="http://schemas.microsoft.com/office/powerpoint/2010/main" val="54192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C974-F439-4037-B12E-6C53E188D7D8}"/>
              </a:ext>
            </a:extLst>
          </p:cNvPr>
          <p:cNvSpPr>
            <a:spLocks noGrp="1"/>
          </p:cNvSpPr>
          <p:nvPr>
            <p:ph type="title"/>
          </p:nvPr>
        </p:nvSpPr>
        <p:spPr/>
        <p:txBody>
          <a:bodyPr/>
          <a:lstStyle/>
          <a:p>
            <a:pPr algn="ctr"/>
            <a:r>
              <a:rPr lang="en-US" dirty="0"/>
              <a:t>Key Roles and Resources</a:t>
            </a:r>
          </a:p>
        </p:txBody>
      </p:sp>
      <p:sp>
        <p:nvSpPr>
          <p:cNvPr id="3" name="Content Placeholder 2">
            <a:extLst>
              <a:ext uri="{FF2B5EF4-FFF2-40B4-BE49-F238E27FC236}">
                <a16:creationId xmlns:a16="http://schemas.microsoft.com/office/drawing/2014/main" id="{7A962630-32A7-4458-A3A7-310A386D31FB}"/>
              </a:ext>
            </a:extLst>
          </p:cNvPr>
          <p:cNvSpPr>
            <a:spLocks noGrp="1"/>
          </p:cNvSpPr>
          <p:nvPr>
            <p:ph idx="1"/>
          </p:nvPr>
        </p:nvSpPr>
        <p:spPr/>
        <p:txBody>
          <a:bodyPr>
            <a:normAutofit lnSpcReduction="10000"/>
          </a:bodyPr>
          <a:lstStyle/>
          <a:p>
            <a:r>
              <a:rPr lang="en-US" dirty="0"/>
              <a:t>Peer Learning Leader-  </a:t>
            </a:r>
            <a:r>
              <a:rPr lang="en-US" dirty="0">
                <a:solidFill>
                  <a:srgbClr val="FF0000"/>
                </a:solidFill>
              </a:rPr>
              <a:t>&lt;Insert name of the peer learning leader at your facility&gt;</a:t>
            </a:r>
          </a:p>
          <a:p>
            <a:r>
              <a:rPr lang="en-US" dirty="0"/>
              <a:t>C-Suite liaison- &lt;</a:t>
            </a:r>
            <a:r>
              <a:rPr lang="en-US" dirty="0">
                <a:solidFill>
                  <a:srgbClr val="FF0000"/>
                </a:solidFill>
              </a:rPr>
              <a:t>insert name of the C-Suite liaison at your facility</a:t>
            </a:r>
            <a:r>
              <a:rPr lang="en-US" dirty="0"/>
              <a:t>&gt;</a:t>
            </a:r>
          </a:p>
          <a:p>
            <a:r>
              <a:rPr lang="en-US" dirty="0"/>
              <a:t>Administrative support- &lt;</a:t>
            </a:r>
            <a:r>
              <a:rPr lang="en-US" dirty="0">
                <a:solidFill>
                  <a:srgbClr val="FF0000"/>
                </a:solidFill>
              </a:rPr>
              <a:t>insert name of the administrative support that will assist in peer learning coordination</a:t>
            </a:r>
            <a:r>
              <a:rPr lang="en-US" dirty="0"/>
              <a:t>&gt;</a:t>
            </a:r>
          </a:p>
          <a:p>
            <a:r>
              <a:rPr lang="en-US" dirty="0"/>
              <a:t>Additional personnel resources needed include: &lt;</a:t>
            </a:r>
            <a:r>
              <a:rPr lang="en-US" dirty="0">
                <a:solidFill>
                  <a:srgbClr val="FF0000"/>
                </a:solidFill>
              </a:rPr>
              <a:t>If applicable: Insert additional resources required for your facility</a:t>
            </a:r>
            <a:r>
              <a:rPr lang="en-US" dirty="0"/>
              <a:t>&gt;</a:t>
            </a:r>
          </a:p>
          <a:p>
            <a:r>
              <a:rPr lang="en-US" dirty="0"/>
              <a:t>The amount of time or percentage of full-time equivalent (FTE) hours to be dedicated to managing the peer learning facility is expected to be </a:t>
            </a:r>
            <a:r>
              <a:rPr lang="en-US" dirty="0">
                <a:solidFill>
                  <a:srgbClr val="FF0000"/>
                </a:solidFill>
              </a:rPr>
              <a:t>&lt; Insert here&gt;.</a:t>
            </a:r>
          </a:p>
        </p:txBody>
      </p:sp>
    </p:spTree>
    <p:extLst>
      <p:ext uri="{BB962C8B-B14F-4D97-AF65-F5344CB8AC3E}">
        <p14:creationId xmlns:p14="http://schemas.microsoft.com/office/powerpoint/2010/main" val="2566749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3A80-69F7-48C0-B83C-58C657EFD262}"/>
              </a:ext>
            </a:extLst>
          </p:cNvPr>
          <p:cNvSpPr>
            <a:spLocks noGrp="1"/>
          </p:cNvSpPr>
          <p:nvPr>
            <p:ph type="title"/>
          </p:nvPr>
        </p:nvSpPr>
        <p:spPr/>
        <p:txBody>
          <a:bodyPr/>
          <a:lstStyle/>
          <a:p>
            <a:pPr algn="ctr"/>
            <a:r>
              <a:rPr lang="en-US" dirty="0"/>
              <a:t>Accountability</a:t>
            </a:r>
          </a:p>
        </p:txBody>
      </p:sp>
      <p:sp>
        <p:nvSpPr>
          <p:cNvPr id="3" name="Content Placeholder 2">
            <a:extLst>
              <a:ext uri="{FF2B5EF4-FFF2-40B4-BE49-F238E27FC236}">
                <a16:creationId xmlns:a16="http://schemas.microsoft.com/office/drawing/2014/main" id="{9974FF3C-8E66-4FA5-9EA1-99D43FEDF36E}"/>
              </a:ext>
            </a:extLst>
          </p:cNvPr>
          <p:cNvSpPr>
            <a:spLocks noGrp="1"/>
          </p:cNvSpPr>
          <p:nvPr>
            <p:ph idx="1"/>
          </p:nvPr>
        </p:nvSpPr>
        <p:spPr/>
        <p:txBody>
          <a:bodyPr>
            <a:normAutofit lnSpcReduction="10000"/>
          </a:bodyPr>
          <a:lstStyle/>
          <a:p>
            <a:r>
              <a:rPr lang="en-US" dirty="0"/>
              <a:t>The Peer Learning leader will be accountable for the following:</a:t>
            </a:r>
          </a:p>
          <a:p>
            <a:pPr lvl="1"/>
            <a:r>
              <a:rPr lang="en-US" dirty="0"/>
              <a:t>Promote the peer learning program to all radiologists</a:t>
            </a:r>
          </a:p>
          <a:p>
            <a:pPr lvl="1"/>
            <a:r>
              <a:rPr lang="en-US" dirty="0"/>
              <a:t>Develop and maintain peer learning workflows</a:t>
            </a:r>
          </a:p>
          <a:p>
            <a:pPr lvl="1"/>
            <a:r>
              <a:rPr lang="en-US" dirty="0"/>
              <a:t>Receive and review peer learning opportunity submissions</a:t>
            </a:r>
          </a:p>
          <a:p>
            <a:pPr lvl="1"/>
            <a:r>
              <a:rPr lang="en-US" dirty="0"/>
              <a:t>&lt;</a:t>
            </a:r>
            <a:r>
              <a:rPr lang="en-US" dirty="0">
                <a:solidFill>
                  <a:srgbClr val="FF0000"/>
                </a:solidFill>
              </a:rPr>
              <a:t>insert other responsibilities for your peer learning leader</a:t>
            </a:r>
            <a:r>
              <a:rPr lang="en-US" dirty="0"/>
              <a:t>&gt;</a:t>
            </a:r>
          </a:p>
          <a:p>
            <a:r>
              <a:rPr lang="en-US" dirty="0"/>
              <a:t>The C-suite will be accountable for:</a:t>
            </a:r>
          </a:p>
          <a:p>
            <a:pPr lvl="1"/>
            <a:r>
              <a:rPr lang="en-US" dirty="0"/>
              <a:t>Working with the peer learning leader to translate findings from peer learning activities into dedicated quality improvement efforts</a:t>
            </a:r>
          </a:p>
          <a:p>
            <a:pPr lvl="1"/>
            <a:r>
              <a:rPr lang="en-US" dirty="0"/>
              <a:t>Provide the additional resources needed to support the radiology peer learning program</a:t>
            </a:r>
          </a:p>
          <a:p>
            <a:pPr lvl="1"/>
            <a:r>
              <a:rPr lang="en-US" dirty="0"/>
              <a:t>&lt;</a:t>
            </a:r>
            <a:r>
              <a:rPr lang="en-US" dirty="0">
                <a:solidFill>
                  <a:srgbClr val="FF0000"/>
                </a:solidFill>
              </a:rPr>
              <a:t>insert other responsibilities for your C-Suite</a:t>
            </a:r>
            <a:r>
              <a:rPr lang="en-US" dirty="0"/>
              <a:t>&gt;</a:t>
            </a:r>
          </a:p>
        </p:txBody>
      </p:sp>
    </p:spTree>
    <p:extLst>
      <p:ext uri="{BB962C8B-B14F-4D97-AF65-F5344CB8AC3E}">
        <p14:creationId xmlns:p14="http://schemas.microsoft.com/office/powerpoint/2010/main" val="1143603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F5AD-E464-4A28-B026-E8B581675B7F}"/>
              </a:ext>
            </a:extLst>
          </p:cNvPr>
          <p:cNvSpPr>
            <a:spLocks noGrp="1"/>
          </p:cNvSpPr>
          <p:nvPr>
            <p:ph type="title"/>
          </p:nvPr>
        </p:nvSpPr>
        <p:spPr/>
        <p:txBody>
          <a:bodyPr/>
          <a:lstStyle/>
          <a:p>
            <a:pPr algn="ctr"/>
            <a:r>
              <a:rPr lang="en-US" dirty="0"/>
              <a:t>Workflows</a:t>
            </a:r>
          </a:p>
        </p:txBody>
      </p:sp>
      <p:sp>
        <p:nvSpPr>
          <p:cNvPr id="3" name="Content Placeholder 2">
            <a:extLst>
              <a:ext uri="{FF2B5EF4-FFF2-40B4-BE49-F238E27FC236}">
                <a16:creationId xmlns:a16="http://schemas.microsoft.com/office/drawing/2014/main" id="{301460A1-4682-430D-8AE0-7A4D6D34B609}"/>
              </a:ext>
            </a:extLst>
          </p:cNvPr>
          <p:cNvSpPr>
            <a:spLocks noGrp="1"/>
          </p:cNvSpPr>
          <p:nvPr>
            <p:ph idx="1"/>
          </p:nvPr>
        </p:nvSpPr>
        <p:spPr/>
        <p:txBody>
          <a:bodyPr>
            <a:normAutofit fontScale="92500"/>
          </a:bodyPr>
          <a:lstStyle/>
          <a:p>
            <a:r>
              <a:rPr lang="en-US" dirty="0"/>
              <a:t>Submission of learning opportunities</a:t>
            </a:r>
          </a:p>
          <a:p>
            <a:pPr lvl="1"/>
            <a:r>
              <a:rPr lang="en-US" dirty="0"/>
              <a:t>&lt;</a:t>
            </a:r>
            <a:r>
              <a:rPr lang="en-US" dirty="0">
                <a:solidFill>
                  <a:srgbClr val="FF0000"/>
                </a:solidFill>
              </a:rPr>
              <a:t>insert method your facility will utilize for the submission of learning opportunities</a:t>
            </a:r>
            <a:r>
              <a:rPr lang="en-US" dirty="0"/>
              <a:t>&gt;</a:t>
            </a:r>
          </a:p>
          <a:p>
            <a:r>
              <a:rPr lang="en-US" dirty="0"/>
              <a:t>Review of submissions by peer learning program leaders</a:t>
            </a:r>
          </a:p>
          <a:p>
            <a:pPr lvl="1"/>
            <a:r>
              <a:rPr lang="en-US" dirty="0"/>
              <a:t>&lt;</a:t>
            </a:r>
            <a:r>
              <a:rPr lang="en-US" dirty="0">
                <a:solidFill>
                  <a:srgbClr val="FF0000"/>
                </a:solidFill>
              </a:rPr>
              <a:t>insert process of review of submissions by PL leader</a:t>
            </a:r>
            <a:r>
              <a:rPr lang="en-US" dirty="0"/>
              <a:t>&gt;</a:t>
            </a:r>
          </a:p>
          <a:p>
            <a:r>
              <a:rPr lang="en-US" dirty="0"/>
              <a:t>Content organization and archiving</a:t>
            </a:r>
          </a:p>
          <a:p>
            <a:pPr lvl="1"/>
            <a:r>
              <a:rPr lang="en-US" dirty="0"/>
              <a:t>&lt;</a:t>
            </a:r>
            <a:r>
              <a:rPr lang="en-US" dirty="0">
                <a:solidFill>
                  <a:srgbClr val="FF0000"/>
                </a:solidFill>
              </a:rPr>
              <a:t>insert process for content organization</a:t>
            </a:r>
            <a:r>
              <a:rPr lang="en-US" dirty="0"/>
              <a:t>&gt;</a:t>
            </a:r>
          </a:p>
          <a:p>
            <a:r>
              <a:rPr lang="en-US" dirty="0"/>
              <a:t>Presentation of peer learning opportunities</a:t>
            </a:r>
          </a:p>
          <a:p>
            <a:pPr lvl="1"/>
            <a:r>
              <a:rPr lang="en-US" dirty="0"/>
              <a:t>&lt;</a:t>
            </a:r>
            <a:r>
              <a:rPr lang="en-US" dirty="0">
                <a:solidFill>
                  <a:srgbClr val="FF0000"/>
                </a:solidFill>
              </a:rPr>
              <a:t>insert process of learning opportunities presentation</a:t>
            </a:r>
            <a:r>
              <a:rPr lang="en-US" dirty="0"/>
              <a:t>&gt;</a:t>
            </a:r>
          </a:p>
          <a:p>
            <a:r>
              <a:rPr lang="en-US" dirty="0"/>
              <a:t>Quality Improvement efforts</a:t>
            </a:r>
          </a:p>
          <a:p>
            <a:pPr lvl="1"/>
            <a:r>
              <a:rPr lang="en-US" dirty="0"/>
              <a:t>&lt;</a:t>
            </a:r>
            <a:r>
              <a:rPr lang="en-US" dirty="0">
                <a:solidFill>
                  <a:srgbClr val="FF0000"/>
                </a:solidFill>
              </a:rPr>
              <a:t>insert process of tracking quality improvement efforts</a:t>
            </a:r>
            <a:r>
              <a:rPr lang="en-US" dirty="0"/>
              <a:t>&gt;</a:t>
            </a:r>
          </a:p>
          <a:p>
            <a:endParaRPr lang="en-US" dirty="0"/>
          </a:p>
        </p:txBody>
      </p:sp>
    </p:spTree>
    <p:extLst>
      <p:ext uri="{BB962C8B-B14F-4D97-AF65-F5344CB8AC3E}">
        <p14:creationId xmlns:p14="http://schemas.microsoft.com/office/powerpoint/2010/main" val="3792217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CFAA-2C77-4817-B1B2-DCEB0EB27BF0}"/>
              </a:ext>
            </a:extLst>
          </p:cNvPr>
          <p:cNvSpPr>
            <a:spLocks noGrp="1"/>
          </p:cNvSpPr>
          <p:nvPr>
            <p:ph type="title"/>
          </p:nvPr>
        </p:nvSpPr>
        <p:spPr/>
        <p:txBody>
          <a:bodyPr/>
          <a:lstStyle/>
          <a:p>
            <a:pPr algn="ctr"/>
            <a:r>
              <a:rPr lang="en-US" dirty="0"/>
              <a:t>Targets</a:t>
            </a:r>
          </a:p>
        </p:txBody>
      </p:sp>
      <p:sp>
        <p:nvSpPr>
          <p:cNvPr id="3" name="Content Placeholder 2">
            <a:extLst>
              <a:ext uri="{FF2B5EF4-FFF2-40B4-BE49-F238E27FC236}">
                <a16:creationId xmlns:a16="http://schemas.microsoft.com/office/drawing/2014/main" id="{339AA3BC-BA4C-43B0-A9AE-2438081F9006}"/>
              </a:ext>
            </a:extLst>
          </p:cNvPr>
          <p:cNvSpPr>
            <a:spLocks noGrp="1"/>
          </p:cNvSpPr>
          <p:nvPr>
            <p:ph idx="1"/>
          </p:nvPr>
        </p:nvSpPr>
        <p:spPr/>
        <p:txBody>
          <a:bodyPr/>
          <a:lstStyle/>
          <a:p>
            <a:r>
              <a:rPr lang="en-US" dirty="0"/>
              <a:t>Minimum participation by the radiologists in peer learning submissions is &lt;</a:t>
            </a:r>
            <a:r>
              <a:rPr lang="en-US" dirty="0">
                <a:solidFill>
                  <a:srgbClr val="FF0000"/>
                </a:solidFill>
              </a:rPr>
              <a:t>insert example targeted submission number</a:t>
            </a:r>
            <a:r>
              <a:rPr lang="en-US" dirty="0"/>
              <a:t>&gt;</a:t>
            </a:r>
          </a:p>
          <a:p>
            <a:r>
              <a:rPr lang="en-US" dirty="0"/>
              <a:t>Minimum participation by the radiologists in peer learning activity participation is &lt;</a:t>
            </a:r>
            <a:r>
              <a:rPr lang="en-US" dirty="0">
                <a:solidFill>
                  <a:srgbClr val="FF0000"/>
                </a:solidFill>
              </a:rPr>
              <a:t>insert example targeted participation number</a:t>
            </a:r>
            <a:r>
              <a:rPr lang="en-US" dirty="0"/>
              <a:t>&gt;</a:t>
            </a:r>
          </a:p>
          <a:p>
            <a:r>
              <a:rPr lang="en-US" dirty="0"/>
              <a:t>Minimum standards for peer learning program activities includes &lt;</a:t>
            </a:r>
            <a:r>
              <a:rPr lang="en-US" dirty="0">
                <a:solidFill>
                  <a:srgbClr val="FF0000"/>
                </a:solidFill>
              </a:rPr>
              <a:t>insert example minimum standards</a:t>
            </a:r>
            <a:r>
              <a:rPr lang="en-US" dirty="0"/>
              <a:t>&gt;</a:t>
            </a:r>
          </a:p>
        </p:txBody>
      </p:sp>
    </p:spTree>
    <p:extLst>
      <p:ext uri="{BB962C8B-B14F-4D97-AF65-F5344CB8AC3E}">
        <p14:creationId xmlns:p14="http://schemas.microsoft.com/office/powerpoint/2010/main" val="3601010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E8EC-322F-3041-B27B-086CF7BD201B}"/>
              </a:ext>
            </a:extLst>
          </p:cNvPr>
          <p:cNvSpPr>
            <a:spLocks noGrp="1"/>
          </p:cNvSpPr>
          <p:nvPr>
            <p:ph type="title"/>
          </p:nvPr>
        </p:nvSpPr>
        <p:spPr>
          <a:xfrm>
            <a:off x="1983740" y="794764"/>
            <a:ext cx="8229600" cy="422231"/>
          </a:xfrm>
        </p:spPr>
        <p:txBody>
          <a:bodyPr>
            <a:noAutofit/>
          </a:bodyPr>
          <a:lstStyle/>
          <a:p>
            <a:pPr algn="ctr"/>
            <a:r>
              <a:rPr lang="en-US" dirty="0"/>
              <a:t>Sample Peer Learning Metrics</a:t>
            </a:r>
          </a:p>
        </p:txBody>
      </p:sp>
      <p:sp>
        <p:nvSpPr>
          <p:cNvPr id="3" name="Content Placeholder 2">
            <a:extLst>
              <a:ext uri="{FF2B5EF4-FFF2-40B4-BE49-F238E27FC236}">
                <a16:creationId xmlns:a16="http://schemas.microsoft.com/office/drawing/2014/main" id="{B18B419A-5C00-DC4C-898C-07BD13951F64}"/>
              </a:ext>
            </a:extLst>
          </p:cNvPr>
          <p:cNvSpPr>
            <a:spLocks noGrp="1"/>
          </p:cNvSpPr>
          <p:nvPr>
            <p:ph idx="1"/>
          </p:nvPr>
        </p:nvSpPr>
        <p:spPr>
          <a:xfrm>
            <a:off x="1983740" y="2199993"/>
            <a:ext cx="8222064" cy="2139047"/>
          </a:xfrm>
          <a:solidFill>
            <a:schemeClr val="accent1">
              <a:lumMod val="40000"/>
              <a:lumOff val="60000"/>
            </a:schemeClr>
          </a:solidFill>
          <a:ln>
            <a:solidFill>
              <a:srgbClr val="002060"/>
            </a:solidFill>
          </a:ln>
        </p:spPr>
        <p:txBody>
          <a:bodyPr>
            <a:normAutofit fontScale="92500"/>
          </a:bodyPr>
          <a:lstStyle/>
          <a:p>
            <a:pPr marL="344488" indent="-173038">
              <a:buClr>
                <a:srgbClr val="002060"/>
              </a:buClr>
            </a:pPr>
            <a:r>
              <a:rPr lang="en-US" sz="2200" dirty="0"/>
              <a:t>Peer learning opportunities submitted in total and by each radiologist</a:t>
            </a:r>
          </a:p>
          <a:p>
            <a:pPr marL="344488" indent="-173038">
              <a:buClr>
                <a:srgbClr val="002060"/>
              </a:buClr>
            </a:pPr>
            <a:r>
              <a:rPr lang="en-US" sz="2200" dirty="0"/>
              <a:t>Peer learning opportunities reviewed by each radiologist</a:t>
            </a:r>
          </a:p>
          <a:p>
            <a:pPr marL="344488" indent="-173038">
              <a:buClr>
                <a:srgbClr val="002060"/>
              </a:buClr>
            </a:pPr>
            <a:r>
              <a:rPr lang="en-US" sz="2200" dirty="0"/>
              <a:t>Improvement activities resulting from peer learning opportunities</a:t>
            </a:r>
          </a:p>
          <a:p>
            <a:pPr marL="344488" indent="-173038">
              <a:buClr>
                <a:srgbClr val="002060"/>
              </a:buClr>
            </a:pPr>
            <a:r>
              <a:rPr lang="en-US" sz="2200" dirty="0"/>
              <a:t>Peer learning conferences held</a:t>
            </a:r>
          </a:p>
          <a:p>
            <a:pPr marL="344488" indent="-173038">
              <a:buClr>
                <a:srgbClr val="002060"/>
              </a:buClr>
            </a:pPr>
            <a:r>
              <a:rPr lang="en-US" sz="2200" dirty="0"/>
              <a:t>Peer learning conferences attended by each radiologist</a:t>
            </a:r>
          </a:p>
        </p:txBody>
      </p:sp>
    </p:spTree>
    <p:extLst>
      <p:ext uri="{BB962C8B-B14F-4D97-AF65-F5344CB8AC3E}">
        <p14:creationId xmlns:p14="http://schemas.microsoft.com/office/powerpoint/2010/main" val="1642458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E8EC-322F-3041-B27B-086CF7BD201B}"/>
              </a:ext>
            </a:extLst>
          </p:cNvPr>
          <p:cNvSpPr>
            <a:spLocks noGrp="1"/>
          </p:cNvSpPr>
          <p:nvPr>
            <p:ph type="title"/>
          </p:nvPr>
        </p:nvSpPr>
        <p:spPr/>
        <p:txBody>
          <a:bodyPr/>
          <a:lstStyle/>
          <a:p>
            <a:pPr algn="ctr"/>
            <a:r>
              <a:rPr lang="en-US" dirty="0"/>
              <a:t>Sample Metrics (Quarterly) </a:t>
            </a:r>
          </a:p>
        </p:txBody>
      </p:sp>
      <p:sp>
        <p:nvSpPr>
          <p:cNvPr id="3" name="Content Placeholder 2">
            <a:extLst>
              <a:ext uri="{FF2B5EF4-FFF2-40B4-BE49-F238E27FC236}">
                <a16:creationId xmlns:a16="http://schemas.microsoft.com/office/drawing/2014/main" id="{B18B419A-5C00-DC4C-898C-07BD13951F64}"/>
              </a:ext>
            </a:extLst>
          </p:cNvPr>
          <p:cNvSpPr>
            <a:spLocks noGrp="1"/>
          </p:cNvSpPr>
          <p:nvPr>
            <p:ph idx="1"/>
          </p:nvPr>
        </p:nvSpPr>
        <p:spPr>
          <a:xfrm>
            <a:off x="1983740" y="1828800"/>
            <a:ext cx="8222064" cy="3039294"/>
          </a:xfrm>
        </p:spPr>
        <p:txBody>
          <a:bodyPr>
            <a:normAutofit fontScale="85000" lnSpcReduction="10000"/>
          </a:bodyPr>
          <a:lstStyle/>
          <a:p>
            <a:pPr>
              <a:buClr>
                <a:srgbClr val="002060"/>
              </a:buClr>
              <a:buFont typeface="Wingdings" pitchFamily="2" charset="2"/>
              <a:buChar char="q"/>
            </a:pPr>
            <a:r>
              <a:rPr lang="en-US" dirty="0"/>
              <a:t># of peer learning opportunities submitted in total and by each radiologist</a:t>
            </a:r>
          </a:p>
          <a:p>
            <a:pPr>
              <a:buClr>
                <a:srgbClr val="002060"/>
              </a:buClr>
              <a:buFont typeface="Wingdings" pitchFamily="2" charset="2"/>
              <a:buChar char="q"/>
            </a:pPr>
            <a:r>
              <a:rPr lang="en-US" dirty="0"/>
              <a:t># of peer learning opportunities reviewed by each radiologist</a:t>
            </a:r>
          </a:p>
          <a:p>
            <a:pPr>
              <a:buClr>
                <a:srgbClr val="002060"/>
              </a:buClr>
              <a:buFont typeface="Wingdings" pitchFamily="2" charset="2"/>
              <a:buChar char="q"/>
            </a:pPr>
            <a:r>
              <a:rPr lang="en-US" dirty="0"/>
              <a:t># of improvement activities resulting from peer learning opportunities</a:t>
            </a:r>
          </a:p>
          <a:p>
            <a:pPr>
              <a:buClr>
                <a:srgbClr val="002060"/>
              </a:buClr>
              <a:buFont typeface="Wingdings" pitchFamily="2" charset="2"/>
              <a:buChar char="q"/>
            </a:pPr>
            <a:r>
              <a:rPr lang="en-US" dirty="0"/>
              <a:t># peer learning conferences held</a:t>
            </a:r>
          </a:p>
          <a:p>
            <a:pPr>
              <a:buClr>
                <a:srgbClr val="002060"/>
              </a:buClr>
              <a:buFont typeface="Wingdings" pitchFamily="2" charset="2"/>
              <a:buChar char="q"/>
            </a:pPr>
            <a:r>
              <a:rPr lang="en-US" dirty="0"/>
              <a:t># of peer learning conferences attended by each radiologist</a:t>
            </a:r>
          </a:p>
        </p:txBody>
      </p:sp>
    </p:spTree>
    <p:extLst>
      <p:ext uri="{BB962C8B-B14F-4D97-AF65-F5344CB8AC3E}">
        <p14:creationId xmlns:p14="http://schemas.microsoft.com/office/powerpoint/2010/main" val="12980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534F60F-DD90-4A11-840D-7C54A4EA7E50}"/>
              </a:ext>
            </a:extLst>
          </p:cNvPr>
          <p:cNvSpPr>
            <a:spLocks noGrp="1"/>
          </p:cNvSpPr>
          <p:nvPr>
            <p:ph type="ctrTitle"/>
          </p:nvPr>
        </p:nvSpPr>
        <p:spPr/>
        <p:txBody>
          <a:bodyPr/>
          <a:lstStyle/>
          <a:p>
            <a:r>
              <a:rPr lang="en-US" dirty="0"/>
              <a:t>Modernizing Radiologist Performance Improvement</a:t>
            </a:r>
          </a:p>
        </p:txBody>
      </p:sp>
      <p:sp>
        <p:nvSpPr>
          <p:cNvPr id="7" name="Subtitle 6">
            <a:extLst>
              <a:ext uri="{FF2B5EF4-FFF2-40B4-BE49-F238E27FC236}">
                <a16:creationId xmlns:a16="http://schemas.microsoft.com/office/drawing/2014/main" id="{B19445BB-B056-469F-BC67-04B3831DD406}"/>
              </a:ext>
            </a:extLst>
          </p:cNvPr>
          <p:cNvSpPr>
            <a:spLocks noGrp="1"/>
          </p:cNvSpPr>
          <p:nvPr>
            <p:ph type="subTitle" idx="1"/>
          </p:nvPr>
        </p:nvSpPr>
        <p:spPr/>
        <p:txBody>
          <a:bodyPr>
            <a:normAutofit/>
          </a:bodyPr>
          <a:lstStyle/>
          <a:p>
            <a:r>
              <a:rPr lang="en-US" sz="2800" dirty="0"/>
              <a:t>Transitioning from peer review to peer learning</a:t>
            </a:r>
          </a:p>
        </p:txBody>
      </p:sp>
    </p:spTree>
    <p:extLst>
      <p:ext uri="{BB962C8B-B14F-4D97-AF65-F5344CB8AC3E}">
        <p14:creationId xmlns:p14="http://schemas.microsoft.com/office/powerpoint/2010/main" val="1996626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9F43-9EF6-2140-8C75-4B473B90D27D}"/>
              </a:ext>
            </a:extLst>
          </p:cNvPr>
          <p:cNvSpPr>
            <a:spLocks noGrp="1"/>
          </p:cNvSpPr>
          <p:nvPr>
            <p:ph type="title"/>
          </p:nvPr>
        </p:nvSpPr>
        <p:spPr/>
        <p:txBody>
          <a:bodyPr>
            <a:normAutofit fontScale="90000"/>
          </a:bodyPr>
          <a:lstStyle/>
          <a:p>
            <a:pPr algn="ctr"/>
            <a:r>
              <a:rPr lang="en-US" dirty="0"/>
              <a:t>Advancing Movement- Radiology Peer Learning Publications (</a:t>
            </a:r>
            <a:r>
              <a:rPr lang="en-US" dirty="0" err="1"/>
              <a:t>Pubmed</a:t>
            </a:r>
            <a:r>
              <a:rPr lang="en-US" dirty="0"/>
              <a:t>)</a:t>
            </a:r>
          </a:p>
        </p:txBody>
      </p:sp>
      <p:graphicFrame>
        <p:nvGraphicFramePr>
          <p:cNvPr id="4" name="Content Placeholder 3">
            <a:extLst>
              <a:ext uri="{FF2B5EF4-FFF2-40B4-BE49-F238E27FC236}">
                <a16:creationId xmlns:a16="http://schemas.microsoft.com/office/drawing/2014/main" id="{8B59C530-7D43-B946-AAB0-36A74B1830AC}"/>
              </a:ext>
            </a:extLst>
          </p:cNvPr>
          <p:cNvGraphicFramePr>
            <a:graphicFrameLocks noGrp="1"/>
          </p:cNvGraphicFramePr>
          <p:nvPr>
            <p:ph sz="quarter" idx="4"/>
          </p:nvPr>
        </p:nvGraphicFramePr>
        <p:xfrm>
          <a:off x="1985964" y="1828801"/>
          <a:ext cx="8224837" cy="4233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9385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9F43-9EF6-2140-8C75-4B473B90D27D}"/>
              </a:ext>
            </a:extLst>
          </p:cNvPr>
          <p:cNvSpPr>
            <a:spLocks noGrp="1"/>
          </p:cNvSpPr>
          <p:nvPr>
            <p:ph type="title"/>
          </p:nvPr>
        </p:nvSpPr>
        <p:spPr/>
        <p:txBody>
          <a:bodyPr>
            <a:normAutofit fontScale="90000"/>
          </a:bodyPr>
          <a:lstStyle/>
          <a:p>
            <a:pPr algn="ctr"/>
            <a:r>
              <a:rPr lang="en-US" dirty="0"/>
              <a:t>Advancing Movement- Peer Learning Publications (</a:t>
            </a:r>
            <a:r>
              <a:rPr lang="en-US" dirty="0" err="1"/>
              <a:t>Pubmed</a:t>
            </a:r>
            <a:r>
              <a:rPr lang="en-US" dirty="0"/>
              <a:t>)</a:t>
            </a:r>
          </a:p>
        </p:txBody>
      </p:sp>
      <p:graphicFrame>
        <p:nvGraphicFramePr>
          <p:cNvPr id="4" name="Content Placeholder 3">
            <a:extLst>
              <a:ext uri="{FF2B5EF4-FFF2-40B4-BE49-F238E27FC236}">
                <a16:creationId xmlns:a16="http://schemas.microsoft.com/office/drawing/2014/main" id="{8B59C530-7D43-B946-AAB0-36A74B1830AC}"/>
              </a:ext>
            </a:extLst>
          </p:cNvPr>
          <p:cNvGraphicFramePr>
            <a:graphicFrameLocks noGrp="1"/>
          </p:cNvGraphicFramePr>
          <p:nvPr>
            <p:ph sz="quarter" idx="4"/>
          </p:nvPr>
        </p:nvGraphicFramePr>
        <p:xfrm>
          <a:off x="1985964" y="1828801"/>
          <a:ext cx="8224837" cy="4233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4380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B13E-F5E2-40F2-8E1F-71D72F1EC447}"/>
              </a:ext>
            </a:extLst>
          </p:cNvPr>
          <p:cNvSpPr>
            <a:spLocks noGrp="1"/>
          </p:cNvSpPr>
          <p:nvPr>
            <p:ph type="title"/>
          </p:nvPr>
        </p:nvSpPr>
        <p:spPr/>
        <p:txBody>
          <a:bodyPr>
            <a:noAutofit/>
          </a:bodyPr>
          <a:lstStyle/>
          <a:p>
            <a:pPr algn="ctr"/>
            <a:r>
              <a:rPr lang="en-US" sz="4400" dirty="0"/>
              <a:t>Conclusion	</a:t>
            </a:r>
          </a:p>
        </p:txBody>
      </p:sp>
      <p:sp>
        <p:nvSpPr>
          <p:cNvPr id="3" name="Content Placeholder 2">
            <a:extLst>
              <a:ext uri="{FF2B5EF4-FFF2-40B4-BE49-F238E27FC236}">
                <a16:creationId xmlns:a16="http://schemas.microsoft.com/office/drawing/2014/main" id="{D3674DB9-5887-4A32-95FA-65F62235F87C}"/>
              </a:ext>
            </a:extLst>
          </p:cNvPr>
          <p:cNvSpPr>
            <a:spLocks noGrp="1"/>
          </p:cNvSpPr>
          <p:nvPr>
            <p:ph sz="quarter" idx="4"/>
          </p:nvPr>
        </p:nvSpPr>
        <p:spPr>
          <a:xfrm>
            <a:off x="616915" y="1828800"/>
            <a:ext cx="10965485" cy="4233741"/>
          </a:xfrm>
        </p:spPr>
        <p:txBody>
          <a:bodyPr/>
          <a:lstStyle/>
          <a:p>
            <a:r>
              <a:rPr lang="en-US" dirty="0"/>
              <a:t>Peer learning is a physician quality improvement process that</a:t>
            </a:r>
          </a:p>
          <a:p>
            <a:pPr lvl="1"/>
            <a:r>
              <a:rPr lang="en-US" dirty="0"/>
              <a:t>focuses on individual and group learning &amp; systems improvement</a:t>
            </a:r>
          </a:p>
          <a:p>
            <a:pPr lvl="1"/>
            <a:r>
              <a:rPr lang="en-US" dirty="0"/>
              <a:t>allows for opportunities of feedback without judgement </a:t>
            </a:r>
          </a:p>
          <a:p>
            <a:pPr lvl="1"/>
            <a:r>
              <a:rPr lang="en-US" dirty="0"/>
              <a:t>helps build community and improved teamwork between practice members</a:t>
            </a:r>
          </a:p>
          <a:p>
            <a:pPr lvl="1"/>
            <a:endParaRPr lang="en-US" dirty="0"/>
          </a:p>
          <a:p>
            <a:r>
              <a:rPr lang="en-US" dirty="0"/>
              <a:t>We are prepared to deploy this program and reap the benefits for our patients, our clinicians, and </a:t>
            </a:r>
            <a:r>
              <a:rPr lang="en-US"/>
              <a:t>the institution.</a:t>
            </a:r>
            <a:endParaRPr lang="en-US" dirty="0"/>
          </a:p>
        </p:txBody>
      </p:sp>
    </p:spTree>
    <p:extLst>
      <p:ext uri="{BB962C8B-B14F-4D97-AF65-F5344CB8AC3E}">
        <p14:creationId xmlns:p14="http://schemas.microsoft.com/office/powerpoint/2010/main" val="240871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89BD-19DC-44AD-96ED-33735489FDD1}"/>
              </a:ext>
            </a:extLst>
          </p:cNvPr>
          <p:cNvSpPr>
            <a:spLocks noGrp="1"/>
          </p:cNvSpPr>
          <p:nvPr>
            <p:ph type="title"/>
          </p:nvPr>
        </p:nvSpPr>
        <p:spPr/>
        <p:txBody>
          <a:bodyPr/>
          <a:lstStyle/>
          <a:p>
            <a:pPr algn="ctr"/>
            <a:r>
              <a:rPr lang="en-US" dirty="0"/>
              <a:t>Transitioning to Peer Learning</a:t>
            </a:r>
          </a:p>
        </p:txBody>
      </p:sp>
      <p:sp>
        <p:nvSpPr>
          <p:cNvPr id="3" name="Content Placeholder 2">
            <a:extLst>
              <a:ext uri="{FF2B5EF4-FFF2-40B4-BE49-F238E27FC236}">
                <a16:creationId xmlns:a16="http://schemas.microsoft.com/office/drawing/2014/main" id="{224DCBDA-137C-48A6-884B-A21ADA9099BE}"/>
              </a:ext>
            </a:extLst>
          </p:cNvPr>
          <p:cNvSpPr>
            <a:spLocks noGrp="1"/>
          </p:cNvSpPr>
          <p:nvPr>
            <p:ph idx="1"/>
          </p:nvPr>
        </p:nvSpPr>
        <p:spPr/>
        <p:txBody>
          <a:bodyPr>
            <a:normAutofit/>
          </a:bodyPr>
          <a:lstStyle/>
          <a:p>
            <a:endParaRPr lang="en-US" sz="2000" dirty="0"/>
          </a:p>
          <a:p>
            <a:r>
              <a:rPr lang="en-US" dirty="0"/>
              <a:t>Our call to action: Why Peer Learning is being adopted nationwide</a:t>
            </a:r>
          </a:p>
          <a:p>
            <a:endParaRPr lang="en-US" dirty="0"/>
          </a:p>
          <a:p>
            <a:r>
              <a:rPr lang="en-US" dirty="0"/>
              <a:t>How can we make this transition?</a:t>
            </a:r>
          </a:p>
          <a:p>
            <a:pPr marL="0" indent="0">
              <a:buNone/>
            </a:pPr>
            <a:endParaRPr lang="en-US" dirty="0"/>
          </a:p>
          <a:p>
            <a:r>
              <a:rPr lang="en-US" dirty="0"/>
              <a:t>Our proposal for implementation and sustainability</a:t>
            </a:r>
          </a:p>
        </p:txBody>
      </p:sp>
    </p:spTree>
    <p:extLst>
      <p:ext uri="{BB962C8B-B14F-4D97-AF65-F5344CB8AC3E}">
        <p14:creationId xmlns:p14="http://schemas.microsoft.com/office/powerpoint/2010/main" val="333808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A31D-3B20-42C4-B4AA-6B849541A402}"/>
              </a:ext>
            </a:extLst>
          </p:cNvPr>
          <p:cNvSpPr>
            <a:spLocks noGrp="1"/>
          </p:cNvSpPr>
          <p:nvPr>
            <p:ph type="title"/>
          </p:nvPr>
        </p:nvSpPr>
        <p:spPr/>
        <p:txBody>
          <a:bodyPr/>
          <a:lstStyle/>
          <a:p>
            <a:pPr algn="ctr"/>
            <a:r>
              <a:rPr lang="en-US" dirty="0"/>
              <a:t>What is Peer Learning?</a:t>
            </a:r>
          </a:p>
        </p:txBody>
      </p:sp>
      <p:sp>
        <p:nvSpPr>
          <p:cNvPr id="3" name="Content Placeholder 2">
            <a:extLst>
              <a:ext uri="{FF2B5EF4-FFF2-40B4-BE49-F238E27FC236}">
                <a16:creationId xmlns:a16="http://schemas.microsoft.com/office/drawing/2014/main" id="{3DFEA31D-B604-453F-B630-6887E7DBB233}"/>
              </a:ext>
            </a:extLst>
          </p:cNvPr>
          <p:cNvSpPr>
            <a:spLocks noGrp="1"/>
          </p:cNvSpPr>
          <p:nvPr>
            <p:ph idx="1"/>
          </p:nvPr>
        </p:nvSpPr>
        <p:spPr/>
        <p:txBody>
          <a:bodyPr/>
          <a:lstStyle/>
          <a:p>
            <a:r>
              <a:rPr lang="en-US" dirty="0"/>
              <a:t>Group activity where expert professionals share learning opportunities and actively discuss errors, good catches and near misses in a constructive manner to teach and learn from one another with the goal of improving physician performance</a:t>
            </a:r>
          </a:p>
          <a:p>
            <a:r>
              <a:rPr lang="en-US" dirty="0"/>
              <a:t>Shared goal of improvement of services by relying on the establishment of trust and free exchange of feedback in a constructive and professional manner</a:t>
            </a:r>
          </a:p>
          <a:p>
            <a:r>
              <a:rPr lang="en-US" dirty="0"/>
              <a:t>Designed to result in systems improvement projects</a:t>
            </a:r>
          </a:p>
        </p:txBody>
      </p:sp>
    </p:spTree>
    <p:extLst>
      <p:ext uri="{BB962C8B-B14F-4D97-AF65-F5344CB8AC3E}">
        <p14:creationId xmlns:p14="http://schemas.microsoft.com/office/powerpoint/2010/main" val="277461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7A19BF23-69D4-44EC-A85E-82A299E6BEAD}"/>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dirty="0">
                <a:solidFill>
                  <a:schemeClr val="bg1">
                    <a:lumMod val="95000"/>
                    <a:lumOff val="5000"/>
                  </a:schemeClr>
                </a:solidFill>
                <a:latin typeface="+mj-lt"/>
                <a:ea typeface="+mj-ea"/>
                <a:cs typeface="+mj-cs"/>
              </a:rPr>
              <a:t>WHY PEER LEARNING?</a:t>
            </a:r>
          </a:p>
          <a:p>
            <a:pPr algn="ctr">
              <a:lnSpc>
                <a:spcPct val="90000"/>
              </a:lnSpc>
              <a:spcBef>
                <a:spcPct val="0"/>
              </a:spcBef>
              <a:spcAft>
                <a:spcPts val="600"/>
              </a:spcAft>
            </a:pPr>
            <a:r>
              <a:rPr lang="en-US" sz="3200" b="1" dirty="0">
                <a:solidFill>
                  <a:schemeClr val="bg1">
                    <a:lumMod val="95000"/>
                    <a:lumOff val="5000"/>
                  </a:schemeClr>
                </a:solidFill>
                <a:latin typeface="+mj-lt"/>
                <a:ea typeface="+mj-ea"/>
                <a:cs typeface="+mj-cs"/>
              </a:rPr>
              <a:t>Our call to action</a:t>
            </a:r>
          </a:p>
        </p:txBody>
      </p:sp>
    </p:spTree>
    <p:extLst>
      <p:ext uri="{BB962C8B-B14F-4D97-AF65-F5344CB8AC3E}">
        <p14:creationId xmlns:p14="http://schemas.microsoft.com/office/powerpoint/2010/main" val="291060345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DFF9-3B6B-304C-877F-6BA7040EFA5B}"/>
              </a:ext>
            </a:extLst>
          </p:cNvPr>
          <p:cNvSpPr>
            <a:spLocks noGrp="1"/>
          </p:cNvSpPr>
          <p:nvPr>
            <p:ph type="title"/>
          </p:nvPr>
        </p:nvSpPr>
        <p:spPr>
          <a:xfrm>
            <a:off x="1981200" y="793796"/>
            <a:ext cx="8229600" cy="840808"/>
          </a:xfrm>
        </p:spPr>
        <p:txBody>
          <a:bodyPr>
            <a:noAutofit/>
          </a:bodyPr>
          <a:lstStyle/>
          <a:p>
            <a:r>
              <a:rPr lang="en-US" sz="3200" dirty="0"/>
              <a:t>Institute of Medicine 1999:</a:t>
            </a:r>
            <a:br>
              <a:rPr lang="en-US" sz="3200" dirty="0"/>
            </a:br>
            <a:r>
              <a:rPr lang="en-US" sz="3200" dirty="0"/>
              <a:t>To Err is Human: Building a Safer Health System</a:t>
            </a:r>
          </a:p>
        </p:txBody>
      </p:sp>
      <p:graphicFrame>
        <p:nvGraphicFramePr>
          <p:cNvPr id="6" name="Content Placeholder 5">
            <a:extLst>
              <a:ext uri="{FF2B5EF4-FFF2-40B4-BE49-F238E27FC236}">
                <a16:creationId xmlns:a16="http://schemas.microsoft.com/office/drawing/2014/main" id="{3A86933A-7498-4A4F-AC35-79106D41B020}"/>
              </a:ext>
            </a:extLst>
          </p:cNvPr>
          <p:cNvGraphicFramePr>
            <a:graphicFrameLocks noGrp="1"/>
          </p:cNvGraphicFramePr>
          <p:nvPr>
            <p:ph sz="half" idx="2"/>
          </p:nvPr>
        </p:nvGraphicFramePr>
        <p:xfrm>
          <a:off x="4815840" y="1828800"/>
          <a:ext cx="5394960" cy="4883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To Err Is Human: Building a Safer Health System | The National Academies  Press">
            <a:extLst>
              <a:ext uri="{FF2B5EF4-FFF2-40B4-BE49-F238E27FC236}">
                <a16:creationId xmlns:a16="http://schemas.microsoft.com/office/drawing/2014/main" id="{5AB97BAB-BD82-1A46-A71E-85F045D6B17F}"/>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1663850" y="1906793"/>
            <a:ext cx="3151991" cy="4727987"/>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a:extLst>
              <a:ext uri="{FF2B5EF4-FFF2-40B4-BE49-F238E27FC236}">
                <a16:creationId xmlns:a16="http://schemas.microsoft.com/office/drawing/2014/main" id="{E1ECD3FE-A72B-E74D-ABF0-AE4664160D9E}"/>
              </a:ext>
            </a:extLst>
          </p:cNvPr>
          <p:cNvSpPr/>
          <p:nvPr/>
        </p:nvSpPr>
        <p:spPr>
          <a:xfrm>
            <a:off x="5493572" y="4948518"/>
            <a:ext cx="484094" cy="494852"/>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a:extLst>
              <a:ext uri="{FF2B5EF4-FFF2-40B4-BE49-F238E27FC236}">
                <a16:creationId xmlns:a16="http://schemas.microsoft.com/office/drawing/2014/main" id="{25C1ED57-B8C7-3D47-89D7-47A7966B2F8E}"/>
              </a:ext>
            </a:extLst>
          </p:cNvPr>
          <p:cNvSpPr/>
          <p:nvPr/>
        </p:nvSpPr>
        <p:spPr>
          <a:xfrm>
            <a:off x="5041751" y="5830645"/>
            <a:ext cx="484094" cy="494852"/>
          </a:xfrm>
          <a:prstGeom prst="irregularSeal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5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1D9C6-DCB4-FF45-94D9-0B721377D464}"/>
              </a:ext>
            </a:extLst>
          </p:cNvPr>
          <p:cNvSpPr>
            <a:spLocks noGrp="1"/>
          </p:cNvSpPr>
          <p:nvPr>
            <p:ph type="title"/>
          </p:nvPr>
        </p:nvSpPr>
        <p:spPr/>
        <p:txBody>
          <a:bodyPr/>
          <a:lstStyle/>
          <a:p>
            <a:pPr algn="ctr"/>
            <a:r>
              <a:rPr lang="en-US" dirty="0"/>
              <a:t>Score-based Peer Review-RADPEER (2002)</a:t>
            </a:r>
          </a:p>
        </p:txBody>
      </p:sp>
      <p:graphicFrame>
        <p:nvGraphicFramePr>
          <p:cNvPr id="4" name="Content Placeholder 3">
            <a:extLst>
              <a:ext uri="{FF2B5EF4-FFF2-40B4-BE49-F238E27FC236}">
                <a16:creationId xmlns:a16="http://schemas.microsoft.com/office/drawing/2014/main" id="{E705F848-0319-AE45-A2AD-4F713088AE71}"/>
              </a:ext>
            </a:extLst>
          </p:cNvPr>
          <p:cNvGraphicFramePr>
            <a:graphicFrameLocks noGrp="1"/>
          </p:cNvGraphicFramePr>
          <p:nvPr>
            <p:ph idx="1"/>
          </p:nvPr>
        </p:nvGraphicFramePr>
        <p:xfrm>
          <a:off x="1984376" y="1828801"/>
          <a:ext cx="8221663" cy="4783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1D0152D-F19B-9D4F-B546-1B660434D187}"/>
              </a:ext>
            </a:extLst>
          </p:cNvPr>
          <p:cNvSpPr txBox="1"/>
          <p:nvPr/>
        </p:nvSpPr>
        <p:spPr>
          <a:xfrm>
            <a:off x="5100799" y="6428007"/>
            <a:ext cx="1988814" cy="369332"/>
          </a:xfrm>
          <a:prstGeom prst="rect">
            <a:avLst/>
          </a:prstGeom>
          <a:noFill/>
        </p:spPr>
        <p:txBody>
          <a:bodyPr wrap="none" rtlCol="0">
            <a:spAutoFit/>
          </a:bodyPr>
          <a:lstStyle/>
          <a:p>
            <a:r>
              <a:rPr lang="en-US" dirty="0"/>
              <a:t>JACR 2004; 1:59-65</a:t>
            </a:r>
          </a:p>
        </p:txBody>
      </p:sp>
    </p:spTree>
    <p:extLst>
      <p:ext uri="{BB962C8B-B14F-4D97-AF65-F5344CB8AC3E}">
        <p14:creationId xmlns:p14="http://schemas.microsoft.com/office/powerpoint/2010/main" val="288906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DFF9-3B6B-304C-877F-6BA7040EFA5B}"/>
              </a:ext>
            </a:extLst>
          </p:cNvPr>
          <p:cNvSpPr>
            <a:spLocks noGrp="1"/>
          </p:cNvSpPr>
          <p:nvPr>
            <p:ph type="title"/>
          </p:nvPr>
        </p:nvSpPr>
        <p:spPr>
          <a:xfrm>
            <a:off x="1983740" y="794764"/>
            <a:ext cx="8229600" cy="422295"/>
          </a:xfrm>
        </p:spPr>
        <p:txBody>
          <a:bodyPr>
            <a:normAutofit fontScale="90000"/>
          </a:bodyPr>
          <a:lstStyle/>
          <a:p>
            <a:r>
              <a:rPr lang="en-US" dirty="0"/>
              <a:t>Score-Based Peer Review Limitations</a:t>
            </a:r>
          </a:p>
        </p:txBody>
      </p:sp>
      <p:graphicFrame>
        <p:nvGraphicFramePr>
          <p:cNvPr id="11" name="Diagram 10">
            <a:extLst>
              <a:ext uri="{FF2B5EF4-FFF2-40B4-BE49-F238E27FC236}">
                <a16:creationId xmlns:a16="http://schemas.microsoft.com/office/drawing/2014/main" id="{0EACFED0-7D13-B84C-AC5F-05BCDBDDC53C}"/>
              </a:ext>
            </a:extLst>
          </p:cNvPr>
          <p:cNvGraphicFramePr/>
          <p:nvPr/>
        </p:nvGraphicFramePr>
        <p:xfrm>
          <a:off x="1983739" y="1483113"/>
          <a:ext cx="8416632" cy="5374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16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2579</Words>
  <Application>Microsoft Office PowerPoint</Application>
  <PresentationFormat>Widescreen</PresentationFormat>
  <Paragraphs>286</Paragraphs>
  <Slides>32</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Lato</vt:lpstr>
      <vt:lpstr>Wingdings</vt:lpstr>
      <vt:lpstr>Office Theme</vt:lpstr>
      <vt:lpstr>This is a template that has been designed for you to customize and use as your own when presenting a proposal to leadership re switching to peer learning.   There is content in the notes section to guide the presenting radiologist. If you decide to share these slides you may want to delete that content.  Depending on how much time you have to present, you can delete content as well.  We have indicated in the notes which we think are required slides</vt:lpstr>
      <vt:lpstr>Note, this slide deck does not include a detailed introduction into what peer learning is and how it works. You can prepare yourself for questions about this by watching the webinar available on the ACR Peer Learning Resources web page.  In particular, we also recommend you watch the C-Suite webinar prior to your presentation, including the Q&amp;A afterwards.</vt:lpstr>
      <vt:lpstr>Modernizing Radiologist Performance Improvement</vt:lpstr>
      <vt:lpstr>Transitioning to Peer Learning</vt:lpstr>
      <vt:lpstr>What is Peer Learning?</vt:lpstr>
      <vt:lpstr>PowerPoint Presentation</vt:lpstr>
      <vt:lpstr>Institute of Medicine 1999: To Err is Human: Building a Safer Health System</vt:lpstr>
      <vt:lpstr>Score-based Peer Review-RADPEER (2002)</vt:lpstr>
      <vt:lpstr>Score-Based Peer Review Limitations</vt:lpstr>
      <vt:lpstr>Institute of Medicine 2015: Improving Diagnosis in Health Care </vt:lpstr>
      <vt:lpstr>Institute of Medicine 2015 Improving Diagnosis in Health Care: Goals to Reduce Diagnostic Error &amp; Improve Diagnosis</vt:lpstr>
      <vt:lpstr>Agency for Healthcare Quality and Research (AHRQ): Culture of Safety</vt:lpstr>
      <vt:lpstr>Adapting the 2015 IOM Goals to the Radiology Specialty: Peer Learning</vt:lpstr>
      <vt:lpstr>Radiology Literature and Thought Leaders Endorse Transitioning from Peer Review to Peer Learning</vt:lpstr>
      <vt:lpstr>Peer Learning and Mission Statement</vt:lpstr>
      <vt:lpstr>PowerPoint Presentation</vt:lpstr>
      <vt:lpstr>Peer Review to Peer Learning Transition</vt:lpstr>
      <vt:lpstr>Peer Learning and Major National Organizations</vt:lpstr>
      <vt:lpstr>Distinction between peer learning and physician credentialling</vt:lpstr>
      <vt:lpstr>Separate from Performance Evaluation</vt:lpstr>
      <vt:lpstr>Bonus: Supports Physician Well-being</vt:lpstr>
      <vt:lpstr>PowerPoint Presentation</vt:lpstr>
      <vt:lpstr>Peer Learning Policy </vt:lpstr>
      <vt:lpstr>Key Roles and Resources</vt:lpstr>
      <vt:lpstr>Accountability</vt:lpstr>
      <vt:lpstr>Workflows</vt:lpstr>
      <vt:lpstr>Targets</vt:lpstr>
      <vt:lpstr>Sample Peer Learning Metrics</vt:lpstr>
      <vt:lpstr>Sample Metrics (Quarterly) </vt:lpstr>
      <vt:lpstr>Advancing Movement- Radiology Peer Learning Publications (Pubmed)</vt:lpstr>
      <vt:lpstr>Advancing Movement- Peer Learning Publications (Pubmed)</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Regan City</dc:creator>
  <cp:lastModifiedBy>Dina Hernandez</cp:lastModifiedBy>
  <cp:revision>35</cp:revision>
  <dcterms:created xsi:type="dcterms:W3CDTF">2022-05-04T20:01:37Z</dcterms:created>
  <dcterms:modified xsi:type="dcterms:W3CDTF">2022-10-12T23:18:59Z</dcterms:modified>
</cp:coreProperties>
</file>