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8" r:id="rId9"/>
    <p:sldId id="269" r:id="rId10"/>
    <p:sldId id="267" r:id="rId11"/>
    <p:sldId id="266" r:id="rId12"/>
    <p:sldId id="270" r:id="rId13"/>
    <p:sldId id="27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92C1F-2B04-4823-A7AE-AF56C0B44AF3}" v="199" dt="2023-07-27T19:43:46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DA29-68F7-29E2-AC63-82D2E7FCE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74E1A-2225-7A9B-E401-39FC2B65E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6A272-0949-620A-31E6-768A4DB2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4BF4-013C-4684-6718-C3003207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8A62-BB50-C316-2014-29C0F372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B12B-56FA-3AB7-8448-7E4E8F61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2AF7E-3E7F-1339-0850-B253C77F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CF0F-4263-8402-E5FF-419BA8D4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589D-006B-709D-C1CD-8964D973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9AAF4-B300-CBD6-A4A0-BC4B25A3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FB53D-5ACB-136D-9808-EAFDCCD82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CE0CB-BD77-319E-9A6B-65D8DB30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95F9-010A-482A-C0B9-FBB8807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9E72-F38E-3918-CF05-32EFB510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F576-EF5C-AC05-2BC2-36E3DF90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3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02D837B3-E30D-FC9F-E15B-E975373CA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FEEE1A-57B5-7E0A-62C6-C2C1842A5A3E}"/>
              </a:ext>
            </a:extLst>
          </p:cNvPr>
          <p:cNvSpPr txBox="1">
            <a:spLocks/>
          </p:cNvSpPr>
          <p:nvPr userDrawn="1"/>
        </p:nvSpPr>
        <p:spPr>
          <a:xfrm>
            <a:off x="1042179" y="6290248"/>
            <a:ext cx="1629186" cy="342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Public Sans Medium" pitchFamily="2" charset="77"/>
                <a:ea typeface="+mj-ea"/>
                <a:cs typeface="+mj-cs"/>
              </a:defRPr>
            </a:lvl1pPr>
          </a:lstStyle>
          <a:p>
            <a:r>
              <a:rPr lang="en-US" sz="1500" b="1" i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acr.org</a:t>
            </a:r>
            <a:endParaRPr lang="en-US" sz="1500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FA901-8075-489A-0CF1-59300880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8" y="2986637"/>
            <a:ext cx="7458994" cy="68254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D031750-EAD7-FB83-F1F8-EC316CE9B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651" y="3853296"/>
            <a:ext cx="7458725" cy="11040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1719" indent="0">
              <a:buFontTx/>
              <a:buNone/>
              <a:defRPr b="0" i="0">
                <a:solidFill>
                  <a:schemeClr val="bg1"/>
                </a:solidFill>
                <a:latin typeface="+mj-lt"/>
              </a:defRPr>
            </a:lvl2pPr>
            <a:lvl3pPr marL="623438" indent="0">
              <a:buFontTx/>
              <a:buNone/>
              <a:defRPr b="0" i="0">
                <a:solidFill>
                  <a:schemeClr val="bg1"/>
                </a:solidFill>
                <a:latin typeface="Public Sans" pitchFamily="2" charset="77"/>
              </a:defRPr>
            </a:lvl3pPr>
            <a:lvl4pPr marL="935157" indent="0">
              <a:buFontTx/>
              <a:buNone/>
              <a:defRPr b="0" i="0">
                <a:solidFill>
                  <a:schemeClr val="bg1"/>
                </a:solidFill>
                <a:latin typeface="Public Sans" pitchFamily="2" charset="77"/>
              </a:defRPr>
            </a:lvl4pPr>
            <a:lvl5pPr marL="1246876" indent="0">
              <a:buFontTx/>
              <a:buNone/>
              <a:defRPr b="0" i="0">
                <a:solidFill>
                  <a:schemeClr val="bg1"/>
                </a:solidFill>
                <a:latin typeface="Public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089AB-67E5-770A-54F1-C6561F525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648" y="714255"/>
            <a:ext cx="3626313" cy="9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06240-8E6A-8B8B-FFB2-7CAEA4CC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401" y="2691896"/>
            <a:ext cx="6647578" cy="7371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73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171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C56C6-3F6E-E926-48F0-E9CDD1659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3099" y="303442"/>
            <a:ext cx="447062" cy="447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FD506-18E0-FAF6-E3C8-9B92863EBFF4}"/>
              </a:ext>
            </a:extLst>
          </p:cNvPr>
          <p:cNvSpPr txBox="1"/>
          <p:nvPr userDrawn="1"/>
        </p:nvSpPr>
        <p:spPr>
          <a:xfrm>
            <a:off x="1801091" y="2909455"/>
            <a:ext cx="0" cy="0"/>
          </a:xfrm>
          <a:prstGeom prst="rect">
            <a:avLst/>
          </a:prstGeom>
          <a:solidFill>
            <a:srgbClr val="FF00DF"/>
          </a:solidFill>
        </p:spPr>
        <p:txBody>
          <a:bodyPr wrap="none" rtlCol="0">
            <a:noAutofit/>
          </a:bodyPr>
          <a:lstStyle/>
          <a:p>
            <a:pPr algn="l"/>
            <a:endParaRPr lang="en-US" sz="818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7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EA6E-0981-A3D8-1BA2-B8EB6D54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67" y="323883"/>
            <a:ext cx="10516466" cy="1325923"/>
          </a:xfrm>
          <a:prstGeom prst="rect">
            <a:avLst/>
          </a:prstGeom>
        </p:spPr>
        <p:txBody>
          <a:bodyPr/>
          <a:lstStyle>
            <a:lvl1pPr>
              <a:defRPr sz="2454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9FB4D-8E4F-E172-CD69-949CF5F0A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3099" y="303442"/>
            <a:ext cx="447062" cy="4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84AD-3B90-49EF-B00A-EFD9C7B4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88"/>
            <a:ext cx="10515600" cy="614284"/>
          </a:xfrm>
          <a:prstGeom prst="rect">
            <a:avLst/>
          </a:prstGeom>
        </p:spPr>
        <p:txBody>
          <a:bodyPr/>
          <a:lstStyle>
            <a:lvl1pPr>
              <a:defRPr sz="2454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89D13-7127-A54F-9671-35D2A8DA0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4592"/>
            <a:ext cx="10515600" cy="3117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36" b="0" i="0">
                <a:solidFill>
                  <a:srgbClr val="3F40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11719" indent="0">
              <a:buNone/>
              <a:defRPr/>
            </a:lvl2pPr>
            <a:lvl3pPr marL="623438" indent="0">
              <a:buNone/>
              <a:defRPr/>
            </a:lvl3pPr>
            <a:lvl4pPr marL="935157" indent="0">
              <a:buNone/>
              <a:defRPr/>
            </a:lvl4pPr>
            <a:lvl5pPr marL="124687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7EC51-AA15-5CA4-AA92-CE93B5E0D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3099" y="303442"/>
            <a:ext cx="447062" cy="4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32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8EC31-4FB5-9636-3D32-885D0AC803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818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73C2A-04EA-610D-6C45-F03C5C724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6179" y="2597726"/>
            <a:ext cx="1662548" cy="16625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916F301-B847-3D0B-D5F6-C30AAF762930}"/>
              </a:ext>
            </a:extLst>
          </p:cNvPr>
          <p:cNvGrpSpPr/>
          <p:nvPr userDrawn="1"/>
        </p:nvGrpSpPr>
        <p:grpSpPr>
          <a:xfrm>
            <a:off x="4503982" y="5134129"/>
            <a:ext cx="3272793" cy="365165"/>
            <a:chOff x="6972715" y="7225259"/>
            <a:chExt cx="3893373" cy="5355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199947-A7FA-A1E5-0DA4-2EFB926A8D68}"/>
                </a:ext>
              </a:extLst>
            </p:cNvPr>
            <p:cNvSpPr txBox="1"/>
            <p:nvPr userDrawn="1"/>
          </p:nvSpPr>
          <p:spPr>
            <a:xfrm>
              <a:off x="6972715" y="7225259"/>
              <a:ext cx="3861776" cy="53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73" b="1" i="0" u="none" strike="noStrike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Focus. Forward. Together.</a:t>
              </a:r>
              <a:endParaRPr lang="en-US" sz="1773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2A0D5F-04E5-EE68-43C4-57DE6FDA9FEF}"/>
                </a:ext>
              </a:extLst>
            </p:cNvPr>
            <p:cNvSpPr txBox="1"/>
            <p:nvPr userDrawn="1"/>
          </p:nvSpPr>
          <p:spPr>
            <a:xfrm>
              <a:off x="10413831" y="7329064"/>
              <a:ext cx="452257" cy="258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5" b="0" i="0" u="none" strike="noStrike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TM</a:t>
              </a:r>
              <a:endParaRPr lang="en-US" sz="545" b="0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2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907F-7A0F-F355-9399-90B929BC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35EEF-336D-A527-AF8A-DBB26B52C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2F80E-88CE-04C2-B0F0-9BA7FA05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9CD2-6D7A-0AD1-8896-CEEFA62B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1078A-C705-F7B6-DF46-909033A1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FC75-76BE-E572-CEFA-BF9F5AE0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DAC6F-68CC-FB71-F2BE-132ED33E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5864-D9B9-1D9B-CE1A-CA1F47E0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055D-3155-5C98-9DA0-140B407F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76D4-7BF5-4FEC-8381-385ECC8D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A842-E2A3-A8E2-04A8-698C10A8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32DD-9775-FCCF-C976-CB0D2EF48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DFA4F-A151-4A4A-AA39-E6A1DE99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F7332-722D-2BE6-BA6E-61D5BB55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91E0C-5907-A44C-E376-E44343E4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4BBC2-68BE-EAA4-1F47-92CF5480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D81D-357F-375E-0CA7-23D41605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EFCA4-0069-B17A-20EC-53891992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C9A3B-9DEA-F912-3042-4474FD17F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3EB36-B58D-25BB-F89B-13FAE33E8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6F673-ACA4-7ABC-45C6-457548195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24FCE-01E3-2BD3-3BC3-9C6D4CCD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FD0C5-8BD7-29E7-713D-1B1ECB1B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C439F-41B4-A2B4-CDCA-A4909619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2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6C7E-2C4D-80EA-1E75-EEBDAA3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B8A3C-E42B-4DB8-24CC-84812322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B31C6-FB21-05E7-A118-A4040BD9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CFF4C-A718-3951-D115-6149192D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705C6-6A10-7825-A021-DC214372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EB3C9-1989-214F-7D9C-53A25E1F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13FF7-D53F-919E-7042-AB3E6A54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95B4-C67C-E278-F9FF-2C88B1F6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80DC-DB14-5FB3-C037-FBBB8A02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6A97B-FD2C-8BF4-7673-D7631B3D3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0EA41-95D3-77A6-74D2-159D9BFD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B5238-74E8-B95D-FA25-6DFB32D5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E94C3-D4DE-D0A5-0415-F566F6BC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89BC-0D5B-D744-438C-026ABB73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C978B-95B5-0330-DBBB-B6DFEEB05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95354-F0E6-6250-D937-AFF23156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60126-9B32-3407-AE76-B4E4F99E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5909-7BE2-66F8-3314-203ED15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B296-1428-3416-B144-E6B2E477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9A715-A3D9-9ACF-FFF6-52E63576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0B9D9-524F-7446-15FE-7F13D96D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105D-E166-637C-948F-6E89BC308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6C24-3E27-4670-9E51-31B71D6D36A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B84A7-45B1-1211-7448-58F13564B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DF80-7D62-AFA2-D5CF-6285981EC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BD30-C14E-42B7-B47F-B2B5658F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vergeldedios@acr.org" TargetMode="External"/><Relationship Id="rId2" Type="http://schemas.openxmlformats.org/officeDocument/2006/relationships/hyperlink" Target="mailto:jlynch@acr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mhuneke@acr.org" TargetMode="External"/><Relationship Id="rId4" Type="http://schemas.openxmlformats.org/officeDocument/2006/relationships/hyperlink" Target="mailto:cbrathwaite@acr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.org/Member-Resources/Medical-Student/Medical-Student-Hub/Member-Benefits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687D-8050-A137-8289-8B0B243E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59" y="2524819"/>
            <a:ext cx="7458994" cy="68254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Radiology Skills Workshop for Medical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B63D5-6262-6DA8-CC0E-2E87568F5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328" y="4033926"/>
            <a:ext cx="7458725" cy="1538213"/>
          </a:xfrm>
        </p:spPr>
        <p:txBody>
          <a:bodyPr>
            <a:normAutofit/>
          </a:bodyPr>
          <a:lstStyle/>
          <a:p>
            <a:r>
              <a:rPr lang="en-US" dirty="0"/>
              <a:t>American College of Radiology’s</a:t>
            </a:r>
          </a:p>
          <a:p>
            <a:r>
              <a:rPr lang="en-US" dirty="0"/>
              <a:t>Medical Education &amp; Student Outreach (MESO)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687D-8050-A137-8289-8B0B243E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083" y="2571000"/>
            <a:ext cx="8114236" cy="682547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 Contact ACR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B63D5-6262-6DA8-CC0E-2E87568F5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3" y="3428999"/>
            <a:ext cx="7458725" cy="264852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4300" b="1" dirty="0"/>
              <a:t>Medical Education and Student Outreach (MESO)</a:t>
            </a:r>
          </a:p>
          <a:p>
            <a:pPr algn="ctr"/>
            <a:r>
              <a:rPr lang="en-US" sz="4300" dirty="0"/>
              <a:t>Joan Lynch </a:t>
            </a:r>
            <a:r>
              <a:rPr lang="en-US" sz="4300" dirty="0">
                <a:hlinkClick r:id="rId2"/>
              </a:rPr>
              <a:t>jlynch@acr.org</a:t>
            </a:r>
            <a:endParaRPr lang="en-US" sz="4300" dirty="0"/>
          </a:p>
          <a:p>
            <a:pPr algn="ctr"/>
            <a:r>
              <a:rPr lang="en-US" sz="4300" dirty="0"/>
              <a:t>Angelica Vergel de Dios </a:t>
            </a:r>
            <a:r>
              <a:rPr lang="en-US" sz="4300" dirty="0">
                <a:hlinkClick r:id="rId3"/>
              </a:rPr>
              <a:t>avergeldedios@acr.org</a:t>
            </a:r>
            <a:endParaRPr lang="en-US" sz="4300" dirty="0"/>
          </a:p>
          <a:p>
            <a:pPr algn="ctr"/>
            <a:r>
              <a:rPr lang="en-US" sz="4300" b="1" dirty="0"/>
              <a:t>ACR PIER Internship</a:t>
            </a:r>
          </a:p>
          <a:p>
            <a:pPr algn="ctr"/>
            <a:r>
              <a:rPr lang="en-US" sz="4300" dirty="0"/>
              <a:t>Carla Brathwaite </a:t>
            </a:r>
            <a:r>
              <a:rPr lang="en-US" sz="4300" dirty="0">
                <a:hlinkClick r:id="rId4"/>
              </a:rPr>
              <a:t>cbrathwaite@acr.org</a:t>
            </a:r>
            <a:endParaRPr lang="en-US" sz="4300" dirty="0"/>
          </a:p>
          <a:p>
            <a:pPr algn="ctr"/>
            <a:r>
              <a:rPr lang="en-US" sz="4300" dirty="0"/>
              <a:t>Angelica Vergel de Dios </a:t>
            </a:r>
            <a:r>
              <a:rPr lang="en-US" sz="4300" dirty="0">
                <a:hlinkClick r:id="rId3"/>
              </a:rPr>
              <a:t>avergeldedios@acr.org</a:t>
            </a:r>
            <a:endParaRPr lang="en-US" sz="4300" dirty="0"/>
          </a:p>
          <a:p>
            <a:pPr algn="ctr"/>
            <a:r>
              <a:rPr lang="en-US" sz="4300" b="1" dirty="0"/>
              <a:t>Radiology-TEACHES</a:t>
            </a:r>
          </a:p>
          <a:p>
            <a:pPr algn="ctr"/>
            <a:r>
              <a:rPr lang="en-US" sz="4300" dirty="0"/>
              <a:t>Michele </a:t>
            </a:r>
            <a:r>
              <a:rPr lang="en-US" sz="4300" dirty="0" err="1"/>
              <a:t>Huneke</a:t>
            </a:r>
            <a:r>
              <a:rPr lang="en-US" sz="4300" dirty="0"/>
              <a:t> </a:t>
            </a:r>
            <a:r>
              <a:rPr lang="en-US" sz="4300" dirty="0">
                <a:hlinkClick r:id="rId5"/>
              </a:rPr>
              <a:t>mhuneke@acr.org</a:t>
            </a:r>
            <a:r>
              <a:rPr lang="en-US" sz="43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58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6">
            <a:extLst>
              <a:ext uri="{FF2B5EF4-FFF2-40B4-BE49-F238E27FC236}">
                <a16:creationId xmlns:a16="http://schemas.microsoft.com/office/drawing/2014/main" id="{6B007AD5-16F2-79CF-90AB-717FC47CA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-2" b="17446"/>
          <a:stretch/>
        </p:blipFill>
        <p:spPr>
          <a:xfrm>
            <a:off x="790781" y="643467"/>
            <a:ext cx="4935159" cy="27545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75E75-D2C0-A257-0925-1421996BF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4" b="2"/>
          <a:stretch/>
        </p:blipFill>
        <p:spPr>
          <a:xfrm rot="5400000">
            <a:off x="601862" y="3574582"/>
            <a:ext cx="2816554" cy="2463339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3670412-3468-1069-ADED-2958712E9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 b="2"/>
          <a:stretch/>
        </p:blipFill>
        <p:spPr>
          <a:xfrm>
            <a:off x="3254120" y="3397979"/>
            <a:ext cx="2471819" cy="2816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F8DF6-16D8-7B25-DD22-554B541061B5}"/>
              </a:ext>
            </a:extLst>
          </p:cNvPr>
          <p:cNvSpPr txBox="1"/>
          <p:nvPr/>
        </p:nvSpPr>
        <p:spPr>
          <a:xfrm>
            <a:off x="5926696" y="1270346"/>
            <a:ext cx="5486835" cy="3101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2426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Timeframe: 1½ - 2hrs </a:t>
            </a:r>
          </a:p>
          <a:p>
            <a:pPr defTabSz="905256">
              <a:spcAft>
                <a:spcPts val="600"/>
              </a:spcAft>
            </a:pPr>
            <a:r>
              <a:rPr lang="en-US" sz="2426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Space Requirements: 2 rooms</a:t>
            </a:r>
          </a:p>
          <a:p>
            <a:pPr defTabSz="905256">
              <a:spcAft>
                <a:spcPts val="600"/>
              </a:spcAft>
            </a:pPr>
            <a:endParaRPr lang="en-US" sz="2772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05256">
              <a:spcAft>
                <a:spcPts val="600"/>
              </a:spcAft>
            </a:pPr>
            <a:r>
              <a:rPr lang="en-US" sz="23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Classroom for Food &amp; Beverages, Presentations and a large open space for 3-6 Stations.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FFBDC-472E-D015-766D-3C93F80BF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977" y="742372"/>
            <a:ext cx="480242" cy="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1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921C-C348-D1BD-1903-4CB8407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First 30-45 minutes: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 descr="A group of people sitting at a table eating pizza&#10;&#10;Description automatically generated">
            <a:extLst>
              <a:ext uri="{FF2B5EF4-FFF2-40B4-BE49-F238E27FC236}">
                <a16:creationId xmlns:a16="http://schemas.microsoft.com/office/drawing/2014/main" id="{75E7A72A-3995-0A3A-2EA0-24B81FA57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r="435" b="4"/>
          <a:stretch/>
        </p:blipFill>
        <p:spPr>
          <a:xfrm rot="5400000">
            <a:off x="-120585" y="2272274"/>
            <a:ext cx="4520560" cy="3419856"/>
          </a:xfrm>
          <a:prstGeom prst="rect">
            <a:avLst/>
          </a:prstGeom>
        </p:spPr>
      </p:pic>
      <p:pic>
        <p:nvPicPr>
          <p:cNvPr id="10" name="Content Placeholder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B60E94D-04EB-74F5-6523-4BF8161AA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/>
          <a:stretch/>
        </p:blipFill>
        <p:spPr>
          <a:xfrm rot="5400000">
            <a:off x="3676855" y="2271904"/>
            <a:ext cx="4520560" cy="3420596"/>
          </a:xfrm>
          <a:prstGeom prst="rect">
            <a:avLst/>
          </a:prstGeom>
        </p:spPr>
      </p:pic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3D770-82A9-FF29-8277-517147F314B0}"/>
              </a:ext>
            </a:extLst>
          </p:cNvPr>
          <p:cNvSpPr txBox="1"/>
          <p:nvPr/>
        </p:nvSpPr>
        <p:spPr>
          <a:xfrm>
            <a:off x="8309348" y="2020824"/>
            <a:ext cx="2956060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D7D31"/>
                </a:solidFill>
              </a:rPr>
              <a:t>Provide refreshments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D7D31"/>
                </a:solidFill>
              </a:rPr>
              <a:t>Show short video about Radiology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D7D31"/>
                </a:solidFill>
              </a:rPr>
              <a:t>Volunteer Physician Leaders speak and answer questions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D7D31"/>
                </a:solidFill>
              </a:rPr>
              <a:t>If available, allow former PIER* Interns to speak about their experience.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D7D3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ED7D31"/>
                </a:solidFill>
              </a:rPr>
              <a:t>* Pipeline Initiative for the Enrichment of Radiology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2A03A-C93D-6D08-6416-A466E5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0945" y="207462"/>
            <a:ext cx="480242" cy="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7AE9-9D78-3167-2B79-402FDA63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1-1½ Hours: Hands-on Demonstrations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7CC47-9A90-B884-0197-A651E07DE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Medical students rotate in groups among stations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63C5F-CE9B-F72E-A399-A7651D41620D}"/>
              </a:ext>
            </a:extLst>
          </p:cNvPr>
          <p:cNvSpPr txBox="1"/>
          <p:nvPr/>
        </p:nvSpPr>
        <p:spPr>
          <a:xfrm>
            <a:off x="674298" y="1759788"/>
            <a:ext cx="55108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ULTRASOUND-GUIDED PROCEDURES: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Biopsies &amp; Aspirations using homemade phantoms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Options: Body Scanning; Doppler Flow Studies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81A80-46F8-5230-59D7-A30A1B4B3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8848"/>
            <a:ext cx="2028221" cy="2444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15ADA-35C4-5B2A-EC9A-8BD6A43B5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91" y="2688707"/>
            <a:ext cx="2125802" cy="2766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CAD0F5-921E-C8EE-F85B-B5E89DCE638C}"/>
              </a:ext>
            </a:extLst>
          </p:cNvPr>
          <p:cNvSpPr txBox="1"/>
          <p:nvPr/>
        </p:nvSpPr>
        <p:spPr>
          <a:xfrm>
            <a:off x="6507101" y="1759788"/>
            <a:ext cx="43909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INTERVENTIONAL PROCEDURES: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“Angio Sam”: Catheterization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“Filtering Fran”: IVC Filter Placement/Retrieval</a:t>
            </a:r>
          </a:p>
          <a:p>
            <a:endParaRPr lang="en-US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964CFE20-1089-4339-80CC-AD99C6EB1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10" y="2748717"/>
            <a:ext cx="1721209" cy="264643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964EEF-FF8B-95C9-A14F-2B0FB622B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89" y="2929339"/>
            <a:ext cx="2285572" cy="17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7AE9-9D78-3167-2B79-402FDA63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Additional Stations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63C5F-CE9B-F72E-A399-A7651D41620D}"/>
              </a:ext>
            </a:extLst>
          </p:cNvPr>
          <p:cNvSpPr txBox="1"/>
          <p:nvPr/>
        </p:nvSpPr>
        <p:spPr>
          <a:xfrm>
            <a:off x="838200" y="1816445"/>
            <a:ext cx="3987575" cy="171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8408">
              <a:spcAft>
                <a:spcPts val="600"/>
              </a:spcAft>
            </a:pPr>
            <a:r>
              <a:rPr lang="en-US" sz="2140" kern="120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RADIATION ONCOLOGY</a:t>
            </a:r>
          </a:p>
          <a:p>
            <a:pPr defTabSz="978408">
              <a:spcAft>
                <a:spcPts val="600"/>
              </a:spcAft>
            </a:pPr>
            <a:r>
              <a:rPr lang="en-US" sz="1712" kern="120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MIM Software: Radiation Treatment Planning</a:t>
            </a:r>
          </a:p>
          <a:p>
            <a:pPr defTabSz="978408">
              <a:spcAft>
                <a:spcPts val="600"/>
              </a:spcAft>
            </a:pPr>
            <a:endParaRPr lang="en-US" sz="1712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AD0F5-921E-C8EE-F85B-B5E89DCE638C}"/>
              </a:ext>
            </a:extLst>
          </p:cNvPr>
          <p:cNvSpPr txBox="1"/>
          <p:nvPr/>
        </p:nvSpPr>
        <p:spPr>
          <a:xfrm>
            <a:off x="4825775" y="1747652"/>
            <a:ext cx="3056229" cy="16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8408">
              <a:spcAft>
                <a:spcPts val="600"/>
              </a:spcAft>
            </a:pPr>
            <a:r>
              <a:rPr lang="en-US" sz="2140" kern="120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Radiology-TEACHES:</a:t>
            </a:r>
          </a:p>
          <a:p>
            <a:pPr defTabSz="978408">
              <a:spcAft>
                <a:spcPts val="600"/>
              </a:spcAft>
            </a:pPr>
            <a:r>
              <a:rPr lang="en-US" sz="1712" kern="120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on Appropriate Imaging using ACR Select Clinical Decision Support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3799763-DC5D-7114-4A6B-77AF03CA0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16" y="2999543"/>
            <a:ext cx="2630669" cy="1972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C17B5-B51E-4C90-05CE-9734BB2E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775" y="3125371"/>
            <a:ext cx="3098440" cy="2149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DEF26C-05C2-FC71-A3BE-777D8CFB9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30" y="4832390"/>
            <a:ext cx="2037684" cy="1430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5EC9EB-CC3E-EFC2-4B34-09602E8E53B1}"/>
              </a:ext>
            </a:extLst>
          </p:cNvPr>
          <p:cNvSpPr txBox="1"/>
          <p:nvPr/>
        </p:nvSpPr>
        <p:spPr>
          <a:xfrm>
            <a:off x="8674841" y="1816445"/>
            <a:ext cx="2669815" cy="10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8408">
              <a:spcAft>
                <a:spcPts val="600"/>
              </a:spcAft>
            </a:pPr>
            <a:r>
              <a:rPr lang="en-US" sz="2140" kern="120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PACS STATION:</a:t>
            </a:r>
          </a:p>
          <a:p>
            <a:pPr defTabSz="978408">
              <a:spcAft>
                <a:spcPts val="600"/>
              </a:spcAft>
            </a:pPr>
            <a:r>
              <a:rPr lang="en-US" sz="1712" kern="1200" dirty="0">
                <a:solidFill>
                  <a:srgbClr val="ED7D3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Display images in various modalities</a:t>
            </a:r>
            <a:endParaRPr lang="en-US" sz="160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DBC0A172-7512-763A-5FCB-14D8CA0D4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45" y="3049201"/>
            <a:ext cx="2211806" cy="2949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F61CA-53AF-710E-B596-B54290B7A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4656" y="334644"/>
            <a:ext cx="480242" cy="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4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1D70EED-222A-6E11-D98E-87763FF69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849313"/>
            <a:ext cx="5414963" cy="4041775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7D0448E9-24CD-1616-BC45-A298B7FFF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849313"/>
            <a:ext cx="5414963" cy="4041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F7AE9-9D78-3167-2B79-402FDA63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Recruit Radiology/Radiation Oncology Volunteers</a:t>
            </a:r>
            <a:br>
              <a:rPr lang="en-US" sz="29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One for each station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6AE95-4BDC-63FC-CA39-1F0562A4E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291314"/>
            <a:ext cx="480242" cy="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6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28AA74-07C1-441C-AFDB-3FEA62C3B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7AE9-9D78-3167-2B79-402FDA63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19" y="557189"/>
            <a:ext cx="3365097" cy="2785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Photos of </a:t>
            </a:r>
            <a:br>
              <a:rPr lang="en-US" sz="37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Hands-on Demonstrations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7CC47-9A90-B884-0197-A651E07DE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119" y="3565505"/>
            <a:ext cx="3365097" cy="2563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Medical students rotate in groups among stations</a:t>
            </a:r>
          </a:p>
        </p:txBody>
      </p:sp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9E82B5BD-9A15-16C2-F93A-021FFC65C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9352" b="1"/>
          <a:stretch/>
        </p:blipFill>
        <p:spPr>
          <a:xfrm>
            <a:off x="4662597" y="-2"/>
            <a:ext cx="2376092" cy="2228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C44D83-171E-5A39-2310-3C9F4B2EF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887"/>
          <a:stretch/>
        </p:blipFill>
        <p:spPr>
          <a:xfrm>
            <a:off x="7233039" y="-2446"/>
            <a:ext cx="2376092" cy="2228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45628-6C21-9E51-62FB-358D8154FC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r="12928" b="-3"/>
          <a:stretch/>
        </p:blipFill>
        <p:spPr>
          <a:xfrm>
            <a:off x="9803480" y="-10223"/>
            <a:ext cx="2376092" cy="2228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A35DD1-1B04-FEB7-09AD-16FD61E0B2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r="5" b="5"/>
          <a:stretch/>
        </p:blipFill>
        <p:spPr>
          <a:xfrm>
            <a:off x="4657342" y="2400151"/>
            <a:ext cx="3330225" cy="2057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6E6D5-57D2-EC0D-9585-524CA6B772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r="-5" b="4518"/>
          <a:stretch/>
        </p:blipFill>
        <p:spPr>
          <a:xfrm>
            <a:off x="4653627" y="4628909"/>
            <a:ext cx="3324552" cy="2229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C175C9-4D71-5790-D0B6-511381E51F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r="20773" b="-3"/>
          <a:stretch/>
        </p:blipFill>
        <p:spPr>
          <a:xfrm>
            <a:off x="8183036" y="2400151"/>
            <a:ext cx="3996536" cy="44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921C-C348-D1BD-1903-4CB8407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ED7D31"/>
                </a:solidFill>
              </a:rPr>
              <a:t>Allow time for questions.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1DBCE813-D1B6-2E91-0DB5-D32264E81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01" y="1834939"/>
            <a:ext cx="1547874" cy="2056976"/>
          </a:xfrm>
          <a:prstGeom prst="rect">
            <a:avLst/>
          </a:prstGeom>
        </p:spPr>
      </p:pic>
      <p:pic>
        <p:nvPicPr>
          <p:cNvPr id="9" name="Picture 8" descr="A group of people in white coats&#10;&#10;Description automatically generated">
            <a:extLst>
              <a:ext uri="{FF2B5EF4-FFF2-40B4-BE49-F238E27FC236}">
                <a16:creationId xmlns:a16="http://schemas.microsoft.com/office/drawing/2014/main" id="{94ADF1F6-23D9-7DB3-FE2A-3563BC01C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12" y="1834939"/>
            <a:ext cx="2733523" cy="2056976"/>
          </a:xfrm>
          <a:prstGeom prst="rect">
            <a:avLst/>
          </a:prstGeom>
        </p:spPr>
      </p:pic>
      <p:pic>
        <p:nvPicPr>
          <p:cNvPr id="6" name="Picture 5" descr="A person standing in front of a podium with a group of people&#10;&#10;Description automatically generated">
            <a:extLst>
              <a:ext uri="{FF2B5EF4-FFF2-40B4-BE49-F238E27FC236}">
                <a16:creationId xmlns:a16="http://schemas.microsoft.com/office/drawing/2014/main" id="{ABD4D144-EC73-E573-8C1E-64A6BB267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13" y="1834939"/>
            <a:ext cx="2742634" cy="2056976"/>
          </a:xfrm>
          <a:prstGeom prst="rect">
            <a:avLst/>
          </a:prstGeom>
        </p:spPr>
      </p:pic>
      <p:pic>
        <p:nvPicPr>
          <p:cNvPr id="3" name="Content Placeholder 3" descr="A group of people at a convention&#10;&#10;Description automatically generated">
            <a:extLst>
              <a:ext uri="{FF2B5EF4-FFF2-40B4-BE49-F238E27FC236}">
                <a16:creationId xmlns:a16="http://schemas.microsoft.com/office/drawing/2014/main" id="{B1EF3FE2-2F8A-FE7A-6718-016766BD1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1" y="4063630"/>
            <a:ext cx="2742634" cy="2056976"/>
          </a:xfrm>
          <a:prstGeom prst="rect">
            <a:avLst/>
          </a:prstGeom>
        </p:spPr>
      </p:pic>
      <p:pic>
        <p:nvPicPr>
          <p:cNvPr id="11" name="Picture 10" descr="A group of people in white coats&#10;&#10;Description automatically generated">
            <a:extLst>
              <a:ext uri="{FF2B5EF4-FFF2-40B4-BE49-F238E27FC236}">
                <a16:creationId xmlns:a16="http://schemas.microsoft.com/office/drawing/2014/main" id="{BD7BD747-396C-1BF8-7694-6063E1E35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56" y="4063630"/>
            <a:ext cx="2742634" cy="2056976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7BE28020-04E6-0C2F-71F7-A43EF78214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13" y="4063630"/>
            <a:ext cx="2742634" cy="20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A person and person sitting at a table looking at papers&#10;&#10;Description automatically generated">
            <a:extLst>
              <a:ext uri="{FF2B5EF4-FFF2-40B4-BE49-F238E27FC236}">
                <a16:creationId xmlns:a16="http://schemas.microsoft.com/office/drawing/2014/main" id="{4B5F0EEF-88F9-DF1A-E210-E784380E9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5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A921C-C348-D1BD-1903-4CB8407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41" y="4849091"/>
            <a:ext cx="5505814" cy="1690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Collect Contact Information and Follow Up with Attendees</a:t>
            </a:r>
            <a:br>
              <a:rPr lang="en-US" sz="34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Become a Mentor</a:t>
            </a:r>
            <a:br>
              <a:rPr lang="en-US" sz="34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ED7D31"/>
                </a:solidFill>
                <a:latin typeface="+mj-lt"/>
                <a:cs typeface="+mj-cs"/>
              </a:rPr>
              <a:t>Encourage radiology-minded students to join the ACR. It’s FREE.</a:t>
            </a:r>
            <a:br>
              <a:rPr lang="en-US" sz="2000" dirty="0">
                <a:solidFill>
                  <a:srgbClr val="ED7D31"/>
                </a:solidFill>
                <a:latin typeface="+mj-lt"/>
                <a:cs typeface="+mj-cs"/>
              </a:rPr>
            </a:br>
            <a:r>
              <a:rPr lang="en-US" sz="1600" b="0" dirty="0" smtClean="0">
                <a:hlinkClick r:id="rId3"/>
              </a:rPr>
              <a:t>https://www.acr.org/Member-Resources/Medical-Student/Medical-Student-Hub/Member-Benefits</a:t>
            </a:r>
            <a:endParaRPr lang="en-US" sz="1600" b="0" kern="1200" dirty="0">
              <a:solidFill>
                <a:srgbClr val="ED7D31"/>
              </a:solidFill>
              <a:latin typeface="+mj-lt"/>
              <a:cs typeface="+mj-cs"/>
            </a:endParaRPr>
          </a:p>
        </p:txBody>
      </p:sp>
      <p:pic>
        <p:nvPicPr>
          <p:cNvPr id="7" name="Content Placeholder 4" descr="A group of people at a convention&#10;&#10;Description automatically generated">
            <a:extLst>
              <a:ext uri="{FF2B5EF4-FFF2-40B4-BE49-F238E27FC236}">
                <a16:creationId xmlns:a16="http://schemas.microsoft.com/office/drawing/2014/main" id="{62714480-C08B-00FA-83D8-329025636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r="-1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00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2B6BD9E7D414F9CECCF3604D3C93C" ma:contentTypeVersion="16" ma:contentTypeDescription="Create a new document." ma:contentTypeScope="" ma:versionID="a31f22b2a7ec291b029f61889a059615">
  <xsd:schema xmlns:xsd="http://www.w3.org/2001/XMLSchema" xmlns:xs="http://www.w3.org/2001/XMLSchema" xmlns:p="http://schemas.microsoft.com/office/2006/metadata/properties" xmlns:ns3="343e4ef7-fdf4-40d6-9c75-bd24d10e151c" xmlns:ns4="ef65bf0b-8e0b-4482-87d6-26c51bd9f53d" targetNamespace="http://schemas.microsoft.com/office/2006/metadata/properties" ma:root="true" ma:fieldsID="2e625dab0b4a5303600892eadc74043e" ns3:_="" ns4:_="">
    <xsd:import namespace="343e4ef7-fdf4-40d6-9c75-bd24d10e151c"/>
    <xsd:import namespace="ef65bf0b-8e0b-4482-87d6-26c51bd9f5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e4ef7-fdf4-40d6-9c75-bd24d10e15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5bf0b-8e0b-4482-87d6-26c51bd9f5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65bf0b-8e0b-4482-87d6-26c51bd9f53d" xsi:nil="true"/>
  </documentManagement>
</p:properties>
</file>

<file path=customXml/itemProps1.xml><?xml version="1.0" encoding="utf-8"?>
<ds:datastoreItem xmlns:ds="http://schemas.openxmlformats.org/officeDocument/2006/customXml" ds:itemID="{C5D406A2-83E8-43F3-BF71-26D373CB3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e4ef7-fdf4-40d6-9c75-bd24d10e151c"/>
    <ds:schemaRef ds:uri="ef65bf0b-8e0b-4482-87d6-26c51bd9f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7B61C-DC7D-49F6-99C9-EF89C03D3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E5EF2B-5794-4A11-AEC4-425F083523E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343e4ef7-fdf4-40d6-9c75-bd24d10e151c"/>
    <ds:schemaRef ds:uri="http://purl.org/dc/dcmitype/"/>
    <ds:schemaRef ds:uri="ef65bf0b-8e0b-4482-87d6-26c51bd9f53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253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Public Sans</vt:lpstr>
      <vt:lpstr>Office Theme</vt:lpstr>
      <vt:lpstr> Radiology Skills Workshop for Medical Students</vt:lpstr>
      <vt:lpstr>PowerPoint Presentation</vt:lpstr>
      <vt:lpstr>First 30-45 minutes:</vt:lpstr>
      <vt:lpstr>1-1½ Hours: Hands-on Demonstrations</vt:lpstr>
      <vt:lpstr>Additional Stations</vt:lpstr>
      <vt:lpstr>Recruit Radiology/Radiation Oncology Volunteers One for each station</vt:lpstr>
      <vt:lpstr>Photos of  Hands-on Demonstrations</vt:lpstr>
      <vt:lpstr>Allow time for questions.</vt:lpstr>
      <vt:lpstr>Collect Contact Information and Follow Up with Attendees Become a Mentor Encourage radiology-minded students to join the ACR. It’s FREE. https://www.acr.org/Member-Resources/Medical-Student/Medical-Student-Hub/Member-Benefits</vt:lpstr>
      <vt:lpstr>Questions? Contact ACR Staff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TOTALLY RAD</dc:title>
  <dc:creator>Lynch, Joan</dc:creator>
  <cp:lastModifiedBy>McCollough, Kevin</cp:lastModifiedBy>
  <cp:revision>4</cp:revision>
  <dcterms:created xsi:type="dcterms:W3CDTF">2023-05-16T15:28:26Z</dcterms:created>
  <dcterms:modified xsi:type="dcterms:W3CDTF">2023-10-02T20:36:33Z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0x0101008C42B6BD9E7D414F9CECCF3604D3C93C</vt:lpwstr>
  </property>
</Properties>
</file>