
<file path=[Content_Types].xml><?xml version="1.0" encoding="utf-8"?>
<Types xmlns="http://schemas.openxmlformats.org/package/2006/content-types">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7"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138" y="10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Google Shape;4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 name="Google Shape;45;p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9746f247d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1" name="Google Shape;111;g9746f247d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More than 100 endorsing organizations and elected officials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8" name="Google Shape;118;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Crowded ballot: going to run a good campaign, but don’t have a huge budget -- will be peanuts compared to what the presidential and US Senate races will spent in Colorado -- relying on organizations &amp; people who have local credibility to help raise awareness and build support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5" name="Google Shape;125;p12: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 name="Google Shape;5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2" name="Google Shape;62;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9" name="Google Shape;6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Excise tax increase on tobacco and establishment of a tax on nicotine products like Vape that are not taxed today</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 name="Google Shape;7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Table shows how the tax increase is phased in or stepped up over 7 year period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2" name="Google Shape;8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Just as the tax is increased over time, the revenue generated will also increase</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2.5 yrs (2020-21 through 2022-23 state fiscal year): COVID-19 Crisis Recovery </a:t>
            </a:r>
            <a:endParaRPr/>
          </a:p>
          <a:p>
            <a:pPr marL="0" lvl="0" indent="0" algn="l" rtl="0">
              <a:lnSpc>
                <a:spcPct val="100000"/>
              </a:lnSpc>
              <a:spcBef>
                <a:spcPts val="0"/>
              </a:spcBef>
              <a:spcAft>
                <a:spcPts val="0"/>
              </a:spcAft>
              <a:buSzPts val="1100"/>
              <a:buNone/>
            </a:pPr>
            <a:r>
              <a:rPr lang="en"/>
              <a:t>Rural Schools = $90M total: $25M in 2020-21, $30M in 2021-22, $35M in 2022-23</a:t>
            </a:r>
            <a:endParaRPr/>
          </a:p>
          <a:p>
            <a:pPr marL="0" lvl="0" indent="0" algn="l" rtl="0">
              <a:lnSpc>
                <a:spcPct val="100000"/>
              </a:lnSpc>
              <a:spcBef>
                <a:spcPts val="0"/>
              </a:spcBef>
              <a:spcAft>
                <a:spcPts val="0"/>
              </a:spcAft>
              <a:buSzPts val="1100"/>
              <a:buNone/>
            </a:pPr>
            <a:r>
              <a:rPr lang="en"/>
              <a:t>K-12 Schools = $285M (estimated)</a:t>
            </a:r>
            <a:endParaRPr/>
          </a:p>
          <a:p>
            <a:pPr marL="0" lvl="0" indent="0" algn="l" rtl="0">
              <a:lnSpc>
                <a:spcPct val="100000"/>
              </a:lnSpc>
              <a:spcBef>
                <a:spcPts val="0"/>
              </a:spcBef>
              <a:spcAft>
                <a:spcPts val="0"/>
              </a:spcAft>
              <a:buSzPts val="1100"/>
              <a:buNone/>
            </a:pPr>
            <a:r>
              <a:rPr lang="en"/>
              <a:t>Housing / Eviction = $11.1M Housing Development Grant Fund, $1.5M Eviction Defense ($500K / year over 3 state FY)</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2024 and After: </a:t>
            </a:r>
            <a:endParaRPr/>
          </a:p>
          <a:p>
            <a:pPr marL="0" lvl="0" indent="0" algn="l" rtl="0">
              <a:lnSpc>
                <a:spcPct val="100000"/>
              </a:lnSpc>
              <a:spcBef>
                <a:spcPts val="0"/>
              </a:spcBef>
              <a:spcAft>
                <a:spcPts val="0"/>
              </a:spcAft>
              <a:buSzPts val="1100"/>
              <a:buNone/>
            </a:pPr>
            <a:r>
              <a:rPr lang="en"/>
              <a:t>Preschool = $168M in first year, growing to $242M when fully implemented</a:t>
            </a:r>
            <a:endParaRPr/>
          </a:p>
          <a:p>
            <a:pPr marL="0" lvl="0" indent="0" algn="l" rtl="0">
              <a:lnSpc>
                <a:spcPct val="100000"/>
              </a:lnSpc>
              <a:spcBef>
                <a:spcPts val="0"/>
              </a:spcBef>
              <a:spcAft>
                <a:spcPts val="0"/>
              </a:spcAft>
              <a:buSzPts val="1100"/>
              <a:buNone/>
            </a:pPr>
            <a:r>
              <a:rPr lang="en"/>
              <a:t>Tobacco, Health Care = $20M, increasing to $30M</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1" name="Google Shape;91;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Visual representation - turning point year in state fiscal year 2023-24 when we shift from COVID recovery to longer-term priorities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7" name="Google Shape;9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4" name="Google Shape;10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This new tax will reduce the number to cigarettes sold</a:t>
            </a:r>
            <a:endParaRPr/>
          </a:p>
          <a:p>
            <a:pPr marL="0" lvl="0" indent="0" algn="l" rtl="0">
              <a:lnSpc>
                <a:spcPct val="100000"/>
              </a:lnSpc>
              <a:spcBef>
                <a:spcPts val="0"/>
              </a:spcBef>
              <a:spcAft>
                <a:spcPts val="0"/>
              </a:spcAft>
              <a:buSzPts val="1100"/>
              <a:buNone/>
            </a:pPr>
            <a:endParaRPr/>
          </a:p>
          <a:p>
            <a:pPr marL="457200" lvl="0" indent="-298450" algn="l" rtl="0">
              <a:lnSpc>
                <a:spcPct val="100000"/>
              </a:lnSpc>
              <a:spcBef>
                <a:spcPts val="0"/>
              </a:spcBef>
              <a:spcAft>
                <a:spcPts val="0"/>
              </a:spcAft>
              <a:buSzPts val="1100"/>
              <a:buAutoNum type="arabicPeriod"/>
            </a:pPr>
            <a:r>
              <a:rPr lang="en"/>
              <a:t>Because research links increased taxes with decreased tobacco use, Price floors are useful in preventing tobacco industry from playing games on pricing and thus decreasing new use</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1" name="Google Shape;11;p2"/>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2" name="Google Shape;12;p2"/>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3" name="Google Shape;13;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
        <p:cNvGrpSpPr/>
        <p:nvPr/>
      </p:nvGrpSpPr>
      <p:grpSpPr>
        <a:xfrm>
          <a:off x="0" y="0"/>
          <a:ext cx="0" cy="0"/>
          <a:chOff x="0" y="0"/>
          <a:chExt cx="0" cy="0"/>
        </a:xfrm>
      </p:grpSpPr>
      <p:sp>
        <p:nvSpPr>
          <p:cNvPr id="15" name="Google Shape;15;p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6" name="Google Shape;16;p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7" name="Google Shape;17;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
        <p:cNvGrpSpPr/>
        <p:nvPr/>
      </p:nvGrpSpPr>
      <p:grpSpPr>
        <a:xfrm>
          <a:off x="0" y="0"/>
          <a:ext cx="0" cy="0"/>
          <a:chOff x="0" y="0"/>
          <a:chExt cx="0" cy="0"/>
        </a:xfrm>
      </p:grpSpPr>
      <p:sp>
        <p:nvSpPr>
          <p:cNvPr id="19" name="Google Shape;19;p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0" name="Google Shape;20;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1"/>
        <p:cNvGrpSpPr/>
        <p:nvPr/>
      </p:nvGrpSpPr>
      <p:grpSpPr>
        <a:xfrm>
          <a:off x="0" y="0"/>
          <a:ext cx="0" cy="0"/>
          <a:chOff x="0" y="0"/>
          <a:chExt cx="0" cy="0"/>
        </a:xfrm>
      </p:grpSpPr>
      <p:sp>
        <p:nvSpPr>
          <p:cNvPr id="22" name="Google Shape;22;p5"/>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3" name="Google Shape;23;p5"/>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27" name="Google Shape;27;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8"/>
        <p:cNvGrpSpPr/>
        <p:nvPr/>
      </p:nvGrpSpPr>
      <p:grpSpPr>
        <a:xfrm>
          <a:off x="0" y="0"/>
          <a:ext cx="0" cy="0"/>
          <a:chOff x="0" y="0"/>
          <a:chExt cx="0" cy="0"/>
        </a:xfrm>
      </p:grpSpPr>
      <p:sp>
        <p:nvSpPr>
          <p:cNvPr id="29" name="Google Shape;29;p7"/>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 name="Google Shape;30;p7"/>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1" name="Google Shape;31;p7"/>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2" name="Google Shape;32;p7"/>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33" name="Google Shape;33;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4"/>
        <p:cNvGrpSpPr/>
        <p:nvPr/>
      </p:nvGrpSpPr>
      <p:grpSpPr>
        <a:xfrm>
          <a:off x="0" y="0"/>
          <a:ext cx="0" cy="0"/>
          <a:chOff x="0" y="0"/>
          <a:chExt cx="0" cy="0"/>
        </a:xfrm>
      </p:grpSpPr>
      <p:sp>
        <p:nvSpPr>
          <p:cNvPr id="35" name="Google Shape;35;p8"/>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a:lvl1pPr>
          </a:lstStyle>
          <a:p>
            <a:endParaRPr/>
          </a:p>
        </p:txBody>
      </p:sp>
      <p:sp>
        <p:nvSpPr>
          <p:cNvPr id="36" name="Google Shape;36;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7"/>
        <p:cNvGrpSpPr/>
        <p:nvPr/>
      </p:nvGrpSpPr>
      <p:grpSpPr>
        <a:xfrm>
          <a:off x="0" y="0"/>
          <a:ext cx="0" cy="0"/>
          <a:chOff x="0" y="0"/>
          <a:chExt cx="0" cy="0"/>
        </a:xfrm>
      </p:grpSpPr>
      <p:sp>
        <p:nvSpPr>
          <p:cNvPr id="38" name="Google Shape;38;p9"/>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39" name="Google Shape;39;p9"/>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1"/>
        <p:cNvGrpSpPr/>
        <p:nvPr/>
      </p:nvGrpSpPr>
      <p:grpSpPr>
        <a:xfrm>
          <a:off x="0" y="0"/>
          <a:ext cx="0" cy="0"/>
          <a:chOff x="0" y="0"/>
          <a:chExt cx="0" cy="0"/>
        </a:xfrm>
      </p:grpSpPr>
      <p:sp>
        <p:nvSpPr>
          <p:cNvPr id="42" name="Google Shape;42;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s://forcokids.com/endorsement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hyperlink" Target="https://www.instagram.com/forcokids/"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twitter.com/ForCOKids" TargetMode="External"/><Relationship Id="rId5" Type="http://schemas.openxmlformats.org/officeDocument/2006/relationships/hyperlink" Target="https://www.facebook.com/forcokids/" TargetMode="External"/><Relationship Id="rId4" Type="http://schemas.openxmlformats.org/officeDocument/2006/relationships/hyperlink" Target="https://actionnetwork.org/forms/add-your-organization-to-the-coalition-for-a-brighter-healthier-future-for-colorados-kid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sp>
        <p:nvSpPr>
          <p:cNvPr id="47" name="Google Shape;47;p1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endParaRPr/>
          </a:p>
        </p:txBody>
      </p:sp>
      <p:sp>
        <p:nvSpPr>
          <p:cNvPr id="48" name="Google Shape;48;p11"/>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p>
            <a:pPr marL="457200" lvl="0" indent="-228600" algn="l" rtl="0">
              <a:lnSpc>
                <a:spcPct val="115000"/>
              </a:lnSpc>
              <a:spcBef>
                <a:spcPts val="0"/>
              </a:spcBef>
              <a:spcAft>
                <a:spcPts val="0"/>
              </a:spcAft>
              <a:buSzPts val="1400"/>
              <a:buNone/>
            </a:pPr>
            <a:endParaRPr/>
          </a:p>
        </p:txBody>
      </p:sp>
      <p:sp>
        <p:nvSpPr>
          <p:cNvPr id="49" name="Google Shape;49;p11"/>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p>
            <a:pPr marL="457200" lvl="0" indent="-228600" algn="l" rtl="0">
              <a:lnSpc>
                <a:spcPct val="115000"/>
              </a:lnSpc>
              <a:spcBef>
                <a:spcPts val="0"/>
              </a:spcBef>
              <a:spcAft>
                <a:spcPts val="0"/>
              </a:spcAft>
              <a:buSzPts val="1400"/>
              <a:buNone/>
            </a:pPr>
            <a:endParaRPr/>
          </a:p>
        </p:txBody>
      </p:sp>
      <p:pic>
        <p:nvPicPr>
          <p:cNvPr id="50" name="Google Shape;50;p11"/>
          <p:cNvPicPr preferRelativeResize="0"/>
          <p:nvPr/>
        </p:nvPicPr>
        <p:blipFill rotWithShape="1">
          <a:blip r:embed="rId3">
            <a:alphaModFix/>
          </a:blip>
          <a:srcRect/>
          <a:stretch/>
        </p:blipFill>
        <p:spPr>
          <a:xfrm>
            <a:off x="0" y="12700"/>
            <a:ext cx="9144000" cy="5118100"/>
          </a:xfrm>
          <a:prstGeom prst="rect">
            <a:avLst/>
          </a:prstGeom>
          <a:noFill/>
          <a:ln>
            <a:noFill/>
          </a:ln>
        </p:spPr>
      </p:pic>
      <p:sp>
        <p:nvSpPr>
          <p:cNvPr id="51" name="Google Shape;51;p11"/>
          <p:cNvSpPr txBox="1"/>
          <p:nvPr/>
        </p:nvSpPr>
        <p:spPr>
          <a:xfrm>
            <a:off x="1118450" y="363500"/>
            <a:ext cx="68439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1">
                <a:solidFill>
                  <a:schemeClr val="lt1"/>
                </a:solidFill>
              </a:rPr>
              <a:t>Colorado Lung Cancer Screening</a:t>
            </a:r>
            <a:endParaRPr sz="2400" b="1">
              <a:solidFill>
                <a:schemeClr val="lt1"/>
              </a:solidFill>
            </a:endParaRPr>
          </a:p>
          <a:p>
            <a:pPr marL="0" marR="0" lvl="0" indent="0" algn="ctr" rtl="0">
              <a:lnSpc>
                <a:spcPct val="100000"/>
              </a:lnSpc>
              <a:spcBef>
                <a:spcPts val="0"/>
              </a:spcBef>
              <a:spcAft>
                <a:spcPts val="0"/>
              </a:spcAft>
              <a:buClr>
                <a:srgbClr val="000000"/>
              </a:buClr>
              <a:buSzPts val="2400"/>
              <a:buFont typeface="Arial"/>
              <a:buNone/>
            </a:pPr>
            <a:r>
              <a:rPr lang="en" sz="2400" b="1">
                <a:solidFill>
                  <a:schemeClr val="lt1"/>
                </a:solidFill>
              </a:rPr>
              <a:t> Learning Collaborative</a:t>
            </a:r>
            <a:endParaRPr sz="1400" b="0" i="0" u="none" strike="noStrike" cap="none">
              <a:solidFill>
                <a:srgbClr val="000000"/>
              </a:solidFill>
              <a:latin typeface="Arial"/>
              <a:ea typeface="Arial"/>
              <a:cs typeface="Arial"/>
              <a:sym typeface="Arial"/>
            </a:endParaRPr>
          </a:p>
        </p:txBody>
      </p:sp>
      <p:sp>
        <p:nvSpPr>
          <p:cNvPr id="52" name="Google Shape;52;p11"/>
          <p:cNvSpPr txBox="1"/>
          <p:nvPr/>
        </p:nvSpPr>
        <p:spPr>
          <a:xfrm>
            <a:off x="3526426" y="4260225"/>
            <a:ext cx="2122800" cy="400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 sz="2000">
                <a:solidFill>
                  <a:schemeClr val="lt1"/>
                </a:solidFill>
              </a:rPr>
              <a:t>October 2, 2020</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pic>
        <p:nvPicPr>
          <p:cNvPr id="113" name="Google Shape;113;p20"/>
          <p:cNvPicPr preferRelativeResize="0"/>
          <p:nvPr/>
        </p:nvPicPr>
        <p:blipFill rotWithShape="1">
          <a:blip r:embed="rId3">
            <a:alphaModFix/>
          </a:blip>
          <a:srcRect/>
          <a:stretch/>
        </p:blipFill>
        <p:spPr>
          <a:xfrm>
            <a:off x="1143" y="0"/>
            <a:ext cx="9141713" cy="5143500"/>
          </a:xfrm>
          <a:prstGeom prst="rect">
            <a:avLst/>
          </a:prstGeom>
          <a:noFill/>
          <a:ln>
            <a:noFill/>
          </a:ln>
        </p:spPr>
      </p:pic>
      <p:sp>
        <p:nvSpPr>
          <p:cNvPr id="114" name="Google Shape;114;p20"/>
          <p:cNvSpPr txBox="1">
            <a:spLocks noGrp="1"/>
          </p:cNvSpPr>
          <p:nvPr>
            <p:ph type="title"/>
          </p:nvPr>
        </p:nvSpPr>
        <p:spPr>
          <a:xfrm>
            <a:off x="311700" y="109175"/>
            <a:ext cx="85206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800"/>
              </a:spcAft>
              <a:buClr>
                <a:schemeClr val="dk1"/>
              </a:buClr>
              <a:buSzPts val="1100"/>
              <a:buFont typeface="Arial"/>
              <a:buNone/>
            </a:pPr>
            <a:r>
              <a:rPr lang="en" sz="2300" b="1">
                <a:solidFill>
                  <a:srgbClr val="FFFFFF"/>
                </a:solidFill>
              </a:rPr>
              <a:t>Who Else is Supporting Prop EE</a:t>
            </a:r>
            <a:endParaRPr sz="3700" b="1">
              <a:solidFill>
                <a:srgbClr val="FFFFFF"/>
              </a:solidFill>
            </a:endParaRPr>
          </a:p>
        </p:txBody>
      </p:sp>
      <p:sp>
        <p:nvSpPr>
          <p:cNvPr id="115" name="Google Shape;115;p20"/>
          <p:cNvSpPr txBox="1"/>
          <p:nvPr/>
        </p:nvSpPr>
        <p:spPr>
          <a:xfrm>
            <a:off x="453450" y="980025"/>
            <a:ext cx="8237100" cy="3000000"/>
          </a:xfrm>
          <a:prstGeom prst="rect">
            <a:avLst/>
          </a:prstGeom>
          <a:noFill/>
          <a:ln>
            <a:noFill/>
          </a:ln>
        </p:spPr>
        <p:txBody>
          <a:bodyPr spcFirstLastPara="1" wrap="square" lIns="91425" tIns="91425" rIns="91425" bIns="91425" anchor="t" anchorCtr="0">
            <a:noAutofit/>
          </a:bodyPr>
          <a:lstStyle/>
          <a:p>
            <a:pPr marL="457200" marR="0" lvl="0" indent="0" algn="ctr" rtl="0">
              <a:lnSpc>
                <a:spcPct val="115000"/>
              </a:lnSpc>
              <a:spcBef>
                <a:spcPts val="0"/>
              </a:spcBef>
              <a:spcAft>
                <a:spcPts val="0"/>
              </a:spcAft>
              <a:buClr>
                <a:srgbClr val="000000"/>
              </a:buClr>
              <a:buSzPts val="1800"/>
              <a:buFont typeface="Arial"/>
              <a:buNone/>
            </a:pPr>
            <a:r>
              <a:rPr lang="en" sz="1800" b="1" i="0" u="none" strike="noStrike" cap="none">
                <a:solidFill>
                  <a:schemeClr val="dk1"/>
                </a:solidFill>
                <a:latin typeface="Arial"/>
                <a:ea typeface="Arial"/>
                <a:cs typeface="Arial"/>
                <a:sym typeface="Arial"/>
              </a:rPr>
              <a:t>Strong and Growing List of Endorsers, including:</a:t>
            </a:r>
            <a:endParaRPr sz="1800" b="0" i="0" u="none" strike="noStrike" cap="none">
              <a:solidFill>
                <a:schemeClr val="dk1"/>
              </a:solidFill>
              <a:latin typeface="Arial"/>
              <a:ea typeface="Arial"/>
              <a:cs typeface="Arial"/>
              <a:sym typeface="Arial"/>
            </a:endParaRPr>
          </a:p>
          <a:p>
            <a:pPr marL="457200" marR="0" lvl="0" indent="0" algn="ctr" rtl="0">
              <a:lnSpc>
                <a:spcPct val="115000"/>
              </a:lnSpc>
              <a:spcBef>
                <a:spcPts val="0"/>
              </a:spcBef>
              <a:spcAft>
                <a:spcPts val="0"/>
              </a:spcAft>
              <a:buClr>
                <a:srgbClr val="000000"/>
              </a:buClr>
              <a:buSzPts val="1800"/>
              <a:buFont typeface="Arial"/>
              <a:buNone/>
            </a:pPr>
            <a:r>
              <a:rPr lang="en" sz="1800" b="0" i="0" u="none" strike="noStrike" cap="none">
                <a:solidFill>
                  <a:schemeClr val="dk1"/>
                </a:solidFill>
                <a:latin typeface="Arial"/>
                <a:ea typeface="Arial"/>
                <a:cs typeface="Arial"/>
                <a:sym typeface="Arial"/>
              </a:rPr>
              <a:t>American Heart Association</a:t>
            </a:r>
            <a:endParaRPr sz="1800" b="0" i="0" u="none" strike="noStrike" cap="none">
              <a:solidFill>
                <a:schemeClr val="dk1"/>
              </a:solidFill>
              <a:latin typeface="Arial"/>
              <a:ea typeface="Arial"/>
              <a:cs typeface="Arial"/>
              <a:sym typeface="Arial"/>
            </a:endParaRPr>
          </a:p>
          <a:p>
            <a:pPr marL="457200" marR="0" lvl="0" indent="0" algn="ctr" rtl="0">
              <a:lnSpc>
                <a:spcPct val="115000"/>
              </a:lnSpc>
              <a:spcBef>
                <a:spcPts val="0"/>
              </a:spcBef>
              <a:spcAft>
                <a:spcPts val="0"/>
              </a:spcAft>
              <a:buClr>
                <a:srgbClr val="000000"/>
              </a:buClr>
              <a:buSzPts val="1800"/>
              <a:buFont typeface="Arial"/>
              <a:buNone/>
            </a:pPr>
            <a:r>
              <a:rPr lang="en" sz="1800" b="0" i="0" u="none" strike="noStrike" cap="none">
                <a:solidFill>
                  <a:schemeClr val="dk1"/>
                </a:solidFill>
                <a:latin typeface="Arial"/>
                <a:ea typeface="Arial"/>
                <a:cs typeface="Arial"/>
                <a:sym typeface="Arial"/>
              </a:rPr>
              <a:t>American Lung Association</a:t>
            </a:r>
            <a:endParaRPr sz="1800" b="0" i="0" u="none" strike="noStrike" cap="none">
              <a:solidFill>
                <a:schemeClr val="dk1"/>
              </a:solidFill>
              <a:latin typeface="Arial"/>
              <a:ea typeface="Arial"/>
              <a:cs typeface="Arial"/>
              <a:sym typeface="Arial"/>
            </a:endParaRPr>
          </a:p>
          <a:p>
            <a:pPr marL="457200" marR="0" lvl="0" indent="0" algn="ctr" rtl="0">
              <a:lnSpc>
                <a:spcPct val="115000"/>
              </a:lnSpc>
              <a:spcBef>
                <a:spcPts val="0"/>
              </a:spcBef>
              <a:spcAft>
                <a:spcPts val="0"/>
              </a:spcAft>
              <a:buClr>
                <a:srgbClr val="000000"/>
              </a:buClr>
              <a:buSzPts val="1800"/>
              <a:buFont typeface="Arial"/>
              <a:buNone/>
            </a:pPr>
            <a:r>
              <a:rPr lang="en" sz="1800">
                <a:solidFill>
                  <a:schemeClr val="dk1"/>
                </a:solidFill>
              </a:rPr>
              <a:t>Children’s Hospital Colorado</a:t>
            </a:r>
            <a:endParaRPr sz="1800" b="0" i="0" u="none" strike="noStrike" cap="none">
              <a:solidFill>
                <a:schemeClr val="dk1"/>
              </a:solidFill>
              <a:latin typeface="Arial"/>
              <a:ea typeface="Arial"/>
              <a:cs typeface="Arial"/>
              <a:sym typeface="Arial"/>
            </a:endParaRPr>
          </a:p>
          <a:p>
            <a:pPr marL="457200" lvl="0" indent="0" algn="ctr" rtl="0">
              <a:lnSpc>
                <a:spcPct val="115000"/>
              </a:lnSpc>
              <a:spcBef>
                <a:spcPts val="0"/>
              </a:spcBef>
              <a:spcAft>
                <a:spcPts val="0"/>
              </a:spcAft>
              <a:buClr>
                <a:schemeClr val="dk1"/>
              </a:buClr>
              <a:buSzPts val="1800"/>
              <a:buFont typeface="Arial"/>
              <a:buNone/>
            </a:pPr>
            <a:r>
              <a:rPr lang="en" sz="1800">
                <a:solidFill>
                  <a:schemeClr val="dk1"/>
                </a:solidFill>
              </a:rPr>
              <a:t>Colorado Association of Local Public Health Officials (CALPHO)</a:t>
            </a:r>
            <a:endParaRPr sz="1800">
              <a:solidFill>
                <a:schemeClr val="dk1"/>
              </a:solidFill>
            </a:endParaRPr>
          </a:p>
          <a:p>
            <a:pPr marL="457200" lvl="0" indent="0" algn="ctr" rtl="0">
              <a:lnSpc>
                <a:spcPct val="115000"/>
              </a:lnSpc>
              <a:spcBef>
                <a:spcPts val="0"/>
              </a:spcBef>
              <a:spcAft>
                <a:spcPts val="0"/>
              </a:spcAft>
              <a:buClr>
                <a:schemeClr val="dk1"/>
              </a:buClr>
              <a:buSzPts val="1800"/>
              <a:buFont typeface="Arial"/>
              <a:buNone/>
            </a:pPr>
            <a:r>
              <a:rPr lang="en" sz="1800">
                <a:solidFill>
                  <a:schemeClr val="dk1"/>
                </a:solidFill>
              </a:rPr>
              <a:t>Colorado Hospital Association</a:t>
            </a:r>
            <a:endParaRPr sz="1800">
              <a:solidFill>
                <a:schemeClr val="dk1"/>
              </a:solidFill>
            </a:endParaRPr>
          </a:p>
          <a:p>
            <a:pPr marL="457200" lvl="0" indent="0" algn="ctr" rtl="0">
              <a:lnSpc>
                <a:spcPct val="115000"/>
              </a:lnSpc>
              <a:spcBef>
                <a:spcPts val="0"/>
              </a:spcBef>
              <a:spcAft>
                <a:spcPts val="0"/>
              </a:spcAft>
              <a:buClr>
                <a:schemeClr val="dk1"/>
              </a:buClr>
              <a:buSzPts val="1800"/>
              <a:buFont typeface="Arial"/>
              <a:buNone/>
            </a:pPr>
            <a:r>
              <a:rPr lang="en" sz="1800">
                <a:solidFill>
                  <a:schemeClr val="dk1"/>
                </a:solidFill>
              </a:rPr>
              <a:t>Colorado Medical Society </a:t>
            </a:r>
            <a:endParaRPr sz="1800">
              <a:solidFill>
                <a:schemeClr val="dk1"/>
              </a:solidFill>
            </a:endParaRPr>
          </a:p>
          <a:p>
            <a:pPr marL="457200" lvl="0" indent="0" algn="ctr" rtl="0">
              <a:lnSpc>
                <a:spcPct val="115000"/>
              </a:lnSpc>
              <a:spcBef>
                <a:spcPts val="0"/>
              </a:spcBef>
              <a:spcAft>
                <a:spcPts val="0"/>
              </a:spcAft>
              <a:buClr>
                <a:schemeClr val="dk1"/>
              </a:buClr>
              <a:buSzPts val="1800"/>
              <a:buFont typeface="Arial"/>
              <a:buNone/>
            </a:pPr>
            <a:r>
              <a:rPr lang="en" sz="1800">
                <a:solidFill>
                  <a:schemeClr val="dk1"/>
                </a:solidFill>
              </a:rPr>
              <a:t>Healthier Colorado </a:t>
            </a:r>
            <a:endParaRPr sz="1800" b="0" i="0" u="none" strike="noStrike" cap="none">
              <a:solidFill>
                <a:schemeClr val="dk1"/>
              </a:solidFill>
              <a:latin typeface="Arial"/>
              <a:ea typeface="Arial"/>
              <a:cs typeface="Arial"/>
              <a:sym typeface="Arial"/>
            </a:endParaRPr>
          </a:p>
          <a:p>
            <a:pPr marL="457200" marR="0" lvl="0" indent="0" algn="ctr" rtl="0">
              <a:lnSpc>
                <a:spcPct val="115000"/>
              </a:lnSpc>
              <a:spcBef>
                <a:spcPts val="0"/>
              </a:spcBef>
              <a:spcAft>
                <a:spcPts val="0"/>
              </a:spcAft>
              <a:buClr>
                <a:srgbClr val="000000"/>
              </a:buClr>
              <a:buSzPts val="1200"/>
              <a:buFont typeface="Arial"/>
              <a:buNone/>
            </a:pPr>
            <a:endParaRPr sz="1200" b="0" i="0" u="none" strike="noStrike" cap="none">
              <a:solidFill>
                <a:schemeClr val="dk1"/>
              </a:solidFill>
              <a:latin typeface="Arial"/>
              <a:ea typeface="Arial"/>
              <a:cs typeface="Arial"/>
              <a:sym typeface="Arial"/>
            </a:endParaRPr>
          </a:p>
          <a:p>
            <a:pPr marL="457200" marR="0" lvl="0" indent="0" algn="ctr" rtl="0">
              <a:lnSpc>
                <a:spcPct val="115000"/>
              </a:lnSpc>
              <a:spcBef>
                <a:spcPts val="0"/>
              </a:spcBef>
              <a:spcAft>
                <a:spcPts val="0"/>
              </a:spcAft>
              <a:buClr>
                <a:srgbClr val="000000"/>
              </a:buClr>
              <a:buSzPts val="1800"/>
              <a:buFont typeface="Arial"/>
              <a:buNone/>
            </a:pPr>
            <a:r>
              <a:rPr lang="en" sz="1800" b="1" i="0" u="none" strike="noStrike" cap="none">
                <a:solidFill>
                  <a:schemeClr val="dk1"/>
                </a:solidFill>
              </a:rPr>
              <a:t>And more! Check out our </a:t>
            </a:r>
            <a:r>
              <a:rPr lang="en" sz="1800" b="1" i="0" u="sng" strike="noStrike" cap="none">
                <a:solidFill>
                  <a:schemeClr val="hlink"/>
                </a:solidFill>
                <a:hlinkClick r:id="rId4"/>
              </a:rPr>
              <a:t>Endorsers List</a:t>
            </a:r>
            <a:endParaRPr sz="1800" b="1" i="0" u="none" strike="noStrike" cap="none">
              <a:solidFill>
                <a:schemeClr val="dk1"/>
              </a:solidFill>
            </a:endParaRPr>
          </a:p>
          <a:p>
            <a:pPr marL="457200" marR="0" lvl="0" indent="0" algn="ctr" rtl="0">
              <a:lnSpc>
                <a:spcPct val="115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p21"/>
          <p:cNvPicPr preferRelativeResize="0"/>
          <p:nvPr/>
        </p:nvPicPr>
        <p:blipFill rotWithShape="1">
          <a:blip r:embed="rId3">
            <a:alphaModFix/>
          </a:blip>
          <a:srcRect/>
          <a:stretch/>
        </p:blipFill>
        <p:spPr>
          <a:xfrm>
            <a:off x="1143" y="0"/>
            <a:ext cx="9141714" cy="5143500"/>
          </a:xfrm>
          <a:prstGeom prst="rect">
            <a:avLst/>
          </a:prstGeom>
          <a:noFill/>
          <a:ln>
            <a:noFill/>
          </a:ln>
        </p:spPr>
      </p:pic>
      <p:sp>
        <p:nvSpPr>
          <p:cNvPr id="121" name="Google Shape;121;p21"/>
          <p:cNvSpPr txBox="1">
            <a:spLocks noGrp="1"/>
          </p:cNvSpPr>
          <p:nvPr>
            <p:ph type="title"/>
          </p:nvPr>
        </p:nvSpPr>
        <p:spPr>
          <a:xfrm>
            <a:off x="311700" y="109175"/>
            <a:ext cx="85206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800"/>
              </a:spcAft>
              <a:buClr>
                <a:schemeClr val="dk1"/>
              </a:buClr>
              <a:buSzPts val="1100"/>
              <a:buFont typeface="Arial"/>
              <a:buNone/>
            </a:pPr>
            <a:r>
              <a:rPr lang="en" sz="2300" b="1">
                <a:solidFill>
                  <a:srgbClr val="FFFFFF"/>
                </a:solidFill>
              </a:rPr>
              <a:t>WHAT YOU CAN DO TO HELP</a:t>
            </a:r>
            <a:endParaRPr sz="3700" b="1">
              <a:solidFill>
                <a:srgbClr val="FFFFFF"/>
              </a:solidFill>
            </a:endParaRPr>
          </a:p>
        </p:txBody>
      </p:sp>
      <p:sp>
        <p:nvSpPr>
          <p:cNvPr id="122" name="Google Shape;122;p21"/>
          <p:cNvSpPr txBox="1">
            <a:spLocks noGrp="1"/>
          </p:cNvSpPr>
          <p:nvPr>
            <p:ph type="body" idx="1"/>
          </p:nvPr>
        </p:nvSpPr>
        <p:spPr>
          <a:xfrm>
            <a:off x="378125" y="1068075"/>
            <a:ext cx="8520600" cy="432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n" b="1">
                <a:solidFill>
                  <a:srgbClr val="000000"/>
                </a:solidFill>
              </a:rPr>
              <a:t>Help Us Raise Awareness of &amp; Support for YES on EE:</a:t>
            </a:r>
            <a:endParaRPr b="1">
              <a:solidFill>
                <a:srgbClr val="000000"/>
              </a:solidFill>
            </a:endParaRPr>
          </a:p>
          <a:p>
            <a:pPr marL="457200" lvl="0" indent="-342900" algn="l" rtl="0">
              <a:lnSpc>
                <a:spcPct val="115000"/>
              </a:lnSpc>
              <a:spcBef>
                <a:spcPts val="1600"/>
              </a:spcBef>
              <a:spcAft>
                <a:spcPts val="0"/>
              </a:spcAft>
              <a:buClr>
                <a:srgbClr val="000000"/>
              </a:buClr>
              <a:buSzPts val="1800"/>
              <a:buChar char="●"/>
            </a:pPr>
            <a:r>
              <a:rPr lang="en" u="sng">
                <a:solidFill>
                  <a:schemeClr val="hlink"/>
                </a:solidFill>
                <a:hlinkClick r:id="rId4"/>
              </a:rPr>
              <a:t>Endorse! </a:t>
            </a:r>
            <a:endParaRPr>
              <a:solidFill>
                <a:srgbClr val="000000"/>
              </a:solidFill>
            </a:endParaRPr>
          </a:p>
          <a:p>
            <a:pPr marL="457200" lvl="0" indent="-342900" algn="l" rtl="0">
              <a:lnSpc>
                <a:spcPct val="115000"/>
              </a:lnSpc>
              <a:spcBef>
                <a:spcPts val="0"/>
              </a:spcBef>
              <a:spcAft>
                <a:spcPts val="0"/>
              </a:spcAft>
              <a:buClr>
                <a:srgbClr val="000000"/>
              </a:buClr>
              <a:buSzPts val="1800"/>
              <a:buChar char="●"/>
            </a:pPr>
            <a:r>
              <a:rPr lang="en">
                <a:solidFill>
                  <a:srgbClr val="000000"/>
                </a:solidFill>
              </a:rPr>
              <a:t>Encourage Your Network to Endorse</a:t>
            </a:r>
            <a:endParaRPr>
              <a:solidFill>
                <a:srgbClr val="000000"/>
              </a:solidFill>
            </a:endParaRPr>
          </a:p>
          <a:p>
            <a:pPr marL="914400" lvl="1" indent="-317500" algn="l" rtl="0">
              <a:lnSpc>
                <a:spcPct val="115000"/>
              </a:lnSpc>
              <a:spcBef>
                <a:spcPts val="0"/>
              </a:spcBef>
              <a:spcAft>
                <a:spcPts val="0"/>
              </a:spcAft>
              <a:buClr>
                <a:srgbClr val="000000"/>
              </a:buClr>
              <a:buSzPts val="1400"/>
              <a:buChar char="○"/>
            </a:pPr>
            <a:r>
              <a:rPr lang="en">
                <a:solidFill>
                  <a:srgbClr val="000000"/>
                </a:solidFill>
              </a:rPr>
              <a:t>Invite the campaign to present to your professional and civic partners</a:t>
            </a:r>
            <a:endParaRPr>
              <a:solidFill>
                <a:srgbClr val="000000"/>
              </a:solidFill>
            </a:endParaRPr>
          </a:p>
          <a:p>
            <a:pPr marL="457200" lvl="0" indent="-342900" algn="l" rtl="0">
              <a:lnSpc>
                <a:spcPct val="115000"/>
              </a:lnSpc>
              <a:spcBef>
                <a:spcPts val="0"/>
              </a:spcBef>
              <a:spcAft>
                <a:spcPts val="0"/>
              </a:spcAft>
              <a:buClr>
                <a:srgbClr val="000000"/>
              </a:buClr>
              <a:buSzPts val="1800"/>
              <a:buChar char="●"/>
            </a:pPr>
            <a:r>
              <a:rPr lang="en">
                <a:solidFill>
                  <a:srgbClr val="000000"/>
                </a:solidFill>
              </a:rPr>
              <a:t>Connect with us on social media</a:t>
            </a:r>
            <a:endParaRPr>
              <a:solidFill>
                <a:srgbClr val="000000"/>
              </a:solidFill>
            </a:endParaRPr>
          </a:p>
          <a:p>
            <a:pPr marL="914400" lvl="1" indent="-317500" algn="l" rtl="0">
              <a:spcBef>
                <a:spcPts val="0"/>
              </a:spcBef>
              <a:spcAft>
                <a:spcPts val="0"/>
              </a:spcAft>
              <a:buClr>
                <a:srgbClr val="000000"/>
              </a:buClr>
              <a:buSzPts val="1400"/>
              <a:buChar char="○"/>
            </a:pPr>
            <a:r>
              <a:rPr lang="en" u="sng">
                <a:solidFill>
                  <a:schemeClr val="accent5"/>
                </a:solidFill>
                <a:hlinkClick r:id="rId5">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Facebook</a:t>
            </a:r>
            <a:r>
              <a:rPr lang="en">
                <a:solidFill>
                  <a:schemeClr val="dk1"/>
                </a:solidFill>
              </a:rPr>
              <a:t>, </a:t>
            </a:r>
            <a:r>
              <a:rPr lang="en" u="sng">
                <a:solidFill>
                  <a:schemeClr val="accent5"/>
                </a:solidFill>
                <a:hlinkClick r:id="rId6">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Twitter</a:t>
            </a:r>
            <a:r>
              <a:rPr lang="en">
                <a:solidFill>
                  <a:schemeClr val="dk1"/>
                </a:solidFill>
              </a:rPr>
              <a:t>, </a:t>
            </a:r>
            <a:r>
              <a:rPr lang="en" u="sng">
                <a:solidFill>
                  <a:schemeClr val="accent5"/>
                </a:solidFill>
                <a:hlinkClick r:id="rId7">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Instagram</a:t>
            </a:r>
            <a:endParaRPr>
              <a:solidFill>
                <a:srgbClr val="000000"/>
              </a:solidFill>
            </a:endParaRPr>
          </a:p>
          <a:p>
            <a:pPr marL="457200" lvl="0" indent="-342900" algn="l" rtl="0">
              <a:lnSpc>
                <a:spcPct val="115000"/>
              </a:lnSpc>
              <a:spcBef>
                <a:spcPts val="0"/>
              </a:spcBef>
              <a:spcAft>
                <a:spcPts val="0"/>
              </a:spcAft>
              <a:buClr>
                <a:srgbClr val="000000"/>
              </a:buClr>
              <a:buSzPts val="1800"/>
              <a:buChar char="●"/>
            </a:pPr>
            <a:r>
              <a:rPr lang="en">
                <a:solidFill>
                  <a:srgbClr val="000000"/>
                </a:solidFill>
              </a:rPr>
              <a:t>Share information through your newsletter and other communications platforms</a:t>
            </a:r>
            <a:endParaRPr>
              <a:solidFill>
                <a:srgbClr val="000000"/>
              </a:solidFill>
            </a:endParaRPr>
          </a:p>
          <a:p>
            <a:pPr marL="457200" lvl="0" indent="-342900" algn="l" rtl="0">
              <a:lnSpc>
                <a:spcPct val="115000"/>
              </a:lnSpc>
              <a:spcBef>
                <a:spcPts val="0"/>
              </a:spcBef>
              <a:spcAft>
                <a:spcPts val="0"/>
              </a:spcAft>
              <a:buClr>
                <a:srgbClr val="000000"/>
              </a:buClr>
              <a:buSzPts val="1800"/>
              <a:buChar char="●"/>
            </a:pPr>
            <a:r>
              <a:rPr lang="en">
                <a:solidFill>
                  <a:srgbClr val="000000"/>
                </a:solidFill>
              </a:rPr>
              <a:t>Sign op-eds and letters to the editor in your local newspapers </a:t>
            </a:r>
            <a:endParaRPr>
              <a:solidFill>
                <a:srgbClr val="0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2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endParaRPr/>
          </a:p>
        </p:txBody>
      </p:sp>
      <p:sp>
        <p:nvSpPr>
          <p:cNvPr id="128" name="Google Shape;128;p22"/>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p>
            <a:pPr marL="457200" lvl="0" indent="-228600" algn="l" rtl="0">
              <a:lnSpc>
                <a:spcPct val="115000"/>
              </a:lnSpc>
              <a:spcBef>
                <a:spcPts val="0"/>
              </a:spcBef>
              <a:spcAft>
                <a:spcPts val="0"/>
              </a:spcAft>
              <a:buSzPts val="1400"/>
              <a:buNone/>
            </a:pPr>
            <a:endParaRPr/>
          </a:p>
        </p:txBody>
      </p:sp>
      <p:sp>
        <p:nvSpPr>
          <p:cNvPr id="129" name="Google Shape;129;p22"/>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p>
            <a:pPr marL="457200" lvl="0" indent="-228600" algn="l" rtl="0">
              <a:lnSpc>
                <a:spcPct val="115000"/>
              </a:lnSpc>
              <a:spcBef>
                <a:spcPts val="0"/>
              </a:spcBef>
              <a:spcAft>
                <a:spcPts val="0"/>
              </a:spcAft>
              <a:buSzPts val="1400"/>
              <a:buNone/>
            </a:pPr>
            <a:endParaRPr/>
          </a:p>
        </p:txBody>
      </p:sp>
      <p:pic>
        <p:nvPicPr>
          <p:cNvPr id="130" name="Google Shape;130;p22"/>
          <p:cNvPicPr preferRelativeResize="0"/>
          <p:nvPr/>
        </p:nvPicPr>
        <p:blipFill rotWithShape="1">
          <a:blip r:embed="rId3">
            <a:alphaModFix/>
          </a:blip>
          <a:srcRect/>
          <a:stretch/>
        </p:blipFill>
        <p:spPr>
          <a:xfrm>
            <a:off x="0" y="12700"/>
            <a:ext cx="9144000" cy="5118100"/>
          </a:xfrm>
          <a:prstGeom prst="rect">
            <a:avLst/>
          </a:prstGeom>
          <a:noFill/>
          <a:ln>
            <a:noFill/>
          </a:ln>
        </p:spPr>
      </p:pic>
      <p:sp>
        <p:nvSpPr>
          <p:cNvPr id="131" name="Google Shape;131;p22"/>
          <p:cNvSpPr txBox="1"/>
          <p:nvPr/>
        </p:nvSpPr>
        <p:spPr>
          <a:xfrm>
            <a:off x="2375338" y="469765"/>
            <a:ext cx="4393324" cy="5232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 sz="2800" b="1" i="0" u="none" strike="noStrike" cap="none">
                <a:solidFill>
                  <a:schemeClr val="lt1"/>
                </a:solidFill>
                <a:latin typeface="Arial"/>
                <a:ea typeface="Arial"/>
                <a:cs typeface="Arial"/>
                <a:sym typeface="Arial"/>
              </a:rPr>
              <a:t>Discussion &amp; Next Steps</a:t>
            </a:r>
            <a:endParaRPr sz="1400" b="0" i="0" u="none" strike="noStrike" cap="none">
              <a:solidFill>
                <a:srgbClr val="000000"/>
              </a:solidFill>
              <a:latin typeface="Arial"/>
              <a:ea typeface="Arial"/>
              <a:cs typeface="Arial"/>
              <a:sym typeface="Arial"/>
            </a:endParaRPr>
          </a:p>
        </p:txBody>
      </p:sp>
      <p:sp>
        <p:nvSpPr>
          <p:cNvPr id="132" name="Google Shape;132;p22"/>
          <p:cNvSpPr txBox="1"/>
          <p:nvPr/>
        </p:nvSpPr>
        <p:spPr>
          <a:xfrm>
            <a:off x="245188" y="4060149"/>
            <a:ext cx="8653624" cy="150297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800"/>
              <a:buFont typeface="Arial"/>
              <a:buNone/>
            </a:pPr>
            <a:r>
              <a:rPr lang="en" sz="2800" b="1" i="0" u="none" strike="noStrike" cap="none">
                <a:solidFill>
                  <a:schemeClr val="lt1"/>
                </a:solidFill>
                <a:latin typeface="Arial"/>
                <a:ea typeface="Arial"/>
                <a:cs typeface="Arial"/>
                <a:sym typeface="Arial"/>
              </a:rPr>
              <a:t>ForCOKids.com</a:t>
            </a:r>
            <a:endParaRPr sz="2800" b="1" i="0" u="none" strike="noStrike" cap="none">
              <a:solidFill>
                <a:schemeClr val="lt1"/>
              </a:solidFill>
              <a:latin typeface="Arial"/>
              <a:ea typeface="Arial"/>
              <a:cs typeface="Arial"/>
              <a:sym typeface="Arial"/>
            </a:endParaRPr>
          </a:p>
          <a:p>
            <a:pPr marL="0" marR="0" lvl="0" indent="0" algn="ctr" rtl="0">
              <a:lnSpc>
                <a:spcPct val="115000"/>
              </a:lnSpc>
              <a:spcBef>
                <a:spcPts val="1600"/>
              </a:spcBef>
              <a:spcAft>
                <a:spcPts val="0"/>
              </a:spcAft>
              <a:buClr>
                <a:srgbClr val="000000"/>
              </a:buClr>
              <a:buSzPts val="2000"/>
              <a:buFont typeface="Arial"/>
              <a:buNone/>
            </a:pPr>
            <a:r>
              <a:rPr lang="en" sz="2000" b="1">
                <a:solidFill>
                  <a:schemeClr val="lt1"/>
                </a:solidFill>
              </a:rPr>
              <a:t>Cody Belzley,</a:t>
            </a:r>
            <a:r>
              <a:rPr lang="en" sz="2000">
                <a:solidFill>
                  <a:schemeClr val="lt1"/>
                </a:solidFill>
              </a:rPr>
              <a:t> </a:t>
            </a:r>
            <a:r>
              <a:rPr lang="en" sz="2000" i="1">
                <a:solidFill>
                  <a:schemeClr val="lt1"/>
                </a:solidFill>
              </a:rPr>
              <a:t>Outreach Director</a:t>
            </a:r>
            <a:r>
              <a:rPr lang="en" sz="2000">
                <a:solidFill>
                  <a:schemeClr val="lt1"/>
                </a:solidFill>
              </a:rPr>
              <a:t> | cody@forCOkids.com | 303.913.1453</a:t>
            </a:r>
            <a:r>
              <a:rPr lang="en" sz="2000" b="0" i="0" u="none" strike="noStrike" cap="none">
                <a:solidFill>
                  <a:srgbClr val="FFFFFF"/>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160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pic>
        <p:nvPicPr>
          <p:cNvPr id="57" name="Google Shape;57;p12"/>
          <p:cNvPicPr preferRelativeResize="0"/>
          <p:nvPr/>
        </p:nvPicPr>
        <p:blipFill rotWithShape="1">
          <a:blip r:embed="rId3">
            <a:alphaModFix/>
          </a:blip>
          <a:srcRect/>
          <a:stretch/>
        </p:blipFill>
        <p:spPr>
          <a:xfrm>
            <a:off x="1143" y="0"/>
            <a:ext cx="9141714" cy="5143500"/>
          </a:xfrm>
          <a:prstGeom prst="rect">
            <a:avLst/>
          </a:prstGeom>
          <a:noFill/>
          <a:ln>
            <a:noFill/>
          </a:ln>
        </p:spPr>
      </p:pic>
      <p:sp>
        <p:nvSpPr>
          <p:cNvPr id="58" name="Google Shape;58;p12"/>
          <p:cNvSpPr txBox="1">
            <a:spLocks noGrp="1"/>
          </p:cNvSpPr>
          <p:nvPr>
            <p:ph type="title"/>
          </p:nvPr>
        </p:nvSpPr>
        <p:spPr>
          <a:xfrm>
            <a:off x="311700" y="109175"/>
            <a:ext cx="85206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800"/>
              </a:spcAft>
              <a:buClr>
                <a:schemeClr val="dk1"/>
              </a:buClr>
              <a:buSzPts val="1100"/>
              <a:buFont typeface="Arial"/>
              <a:buNone/>
            </a:pPr>
            <a:r>
              <a:rPr lang="en" b="1">
                <a:solidFill>
                  <a:srgbClr val="FFFFFF"/>
                </a:solidFill>
              </a:rPr>
              <a:t>WHAT’S THE PROBLEM?</a:t>
            </a:r>
            <a:endParaRPr sz="4200">
              <a:solidFill>
                <a:srgbClr val="FFFFFF"/>
              </a:solidFill>
            </a:endParaRPr>
          </a:p>
        </p:txBody>
      </p:sp>
      <p:sp>
        <p:nvSpPr>
          <p:cNvPr id="59" name="Google Shape;59;p12"/>
          <p:cNvSpPr txBox="1"/>
          <p:nvPr/>
        </p:nvSpPr>
        <p:spPr>
          <a:xfrm>
            <a:off x="97450" y="917625"/>
            <a:ext cx="8579100" cy="30000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15000"/>
              </a:lnSpc>
              <a:spcBef>
                <a:spcPts val="0"/>
              </a:spcBef>
              <a:spcAft>
                <a:spcPts val="0"/>
              </a:spcAft>
              <a:buClr>
                <a:srgbClr val="434343"/>
              </a:buClr>
              <a:buSzPts val="1800"/>
              <a:buFont typeface="Arial"/>
              <a:buChar char="●"/>
            </a:pPr>
            <a:r>
              <a:rPr lang="en" sz="1800" b="0" i="0" u="none" strike="noStrike" cap="none">
                <a:solidFill>
                  <a:srgbClr val="434343"/>
                </a:solidFill>
                <a:latin typeface="Arial"/>
                <a:ea typeface="Arial"/>
                <a:cs typeface="Arial"/>
                <a:sym typeface="Arial"/>
              </a:rPr>
              <a:t>Colorado’s teen vaping rate is 2</a:t>
            </a:r>
            <a:r>
              <a:rPr lang="en" sz="1800">
                <a:solidFill>
                  <a:srgbClr val="434343"/>
                </a:solidFill>
              </a:rPr>
              <a:t>9</a:t>
            </a:r>
            <a:r>
              <a:rPr lang="en" sz="1800" b="0" i="0" u="none" strike="noStrike" cap="none">
                <a:solidFill>
                  <a:srgbClr val="434343"/>
                </a:solidFill>
                <a:latin typeface="Arial"/>
                <a:ea typeface="Arial"/>
                <a:cs typeface="Arial"/>
                <a:sym typeface="Arial"/>
              </a:rPr>
              <a:t> percent, among the highest in the nation.</a:t>
            </a:r>
            <a:endParaRPr sz="1800" b="0" i="0" u="none" strike="noStrike" cap="none">
              <a:solidFill>
                <a:srgbClr val="434343"/>
              </a:solidFill>
              <a:latin typeface="Arial"/>
              <a:ea typeface="Arial"/>
              <a:cs typeface="Arial"/>
              <a:sym typeface="Arial"/>
            </a:endParaRPr>
          </a:p>
          <a:p>
            <a:pPr marL="457200" marR="0" lvl="0" indent="-342900" algn="l" rtl="0">
              <a:lnSpc>
                <a:spcPct val="115000"/>
              </a:lnSpc>
              <a:spcBef>
                <a:spcPts val="0"/>
              </a:spcBef>
              <a:spcAft>
                <a:spcPts val="0"/>
              </a:spcAft>
              <a:buClr>
                <a:srgbClr val="434343"/>
              </a:buClr>
              <a:buSzPts val="1800"/>
              <a:buFont typeface="Times New Roman"/>
              <a:buChar char="●"/>
            </a:pPr>
            <a:r>
              <a:rPr lang="en" sz="1800" b="0" i="0" u="none" strike="noStrike" cap="none">
                <a:solidFill>
                  <a:srgbClr val="434343"/>
                </a:solidFill>
                <a:latin typeface="Arial"/>
                <a:ea typeface="Arial"/>
                <a:cs typeface="Arial"/>
                <a:sym typeface="Arial"/>
              </a:rPr>
              <a:t>Yet, additional tax on vaping products is </a:t>
            </a:r>
            <a:r>
              <a:rPr lang="en" sz="1800" b="1" i="1" u="sng" strike="noStrike" cap="none">
                <a:solidFill>
                  <a:srgbClr val="434343"/>
                </a:solidFill>
                <a:latin typeface="Arial"/>
                <a:ea typeface="Arial"/>
                <a:cs typeface="Arial"/>
                <a:sym typeface="Arial"/>
              </a:rPr>
              <a:t>zero</a:t>
            </a:r>
            <a:r>
              <a:rPr lang="en" sz="1800" b="0" i="0" u="none" strike="noStrike" cap="none">
                <a:solidFill>
                  <a:srgbClr val="434343"/>
                </a:solidFill>
                <a:latin typeface="Arial"/>
                <a:ea typeface="Arial"/>
                <a:cs typeface="Arial"/>
                <a:sym typeface="Arial"/>
              </a:rPr>
              <a:t> and tax on tobacco products is among the lowest in the nation. </a:t>
            </a:r>
            <a:endParaRPr sz="1800" b="0" i="0" u="none" strike="noStrike" cap="none">
              <a:solidFill>
                <a:srgbClr val="434343"/>
              </a:solidFill>
              <a:latin typeface="Arial"/>
              <a:ea typeface="Arial"/>
              <a:cs typeface="Arial"/>
              <a:sym typeface="Arial"/>
            </a:endParaRPr>
          </a:p>
          <a:p>
            <a:pPr marL="457200" marR="0" lvl="0" indent="-342900" algn="l" rtl="0">
              <a:lnSpc>
                <a:spcPct val="115000"/>
              </a:lnSpc>
              <a:spcBef>
                <a:spcPts val="0"/>
              </a:spcBef>
              <a:spcAft>
                <a:spcPts val="0"/>
              </a:spcAft>
              <a:buClr>
                <a:srgbClr val="434343"/>
              </a:buClr>
              <a:buSzPts val="1800"/>
              <a:buFont typeface="Arial"/>
              <a:buChar char="●"/>
            </a:pPr>
            <a:r>
              <a:rPr lang="en" sz="1800" b="0" i="0" u="none" strike="noStrike" cap="none">
                <a:solidFill>
                  <a:srgbClr val="434343"/>
                </a:solidFill>
                <a:latin typeface="Arial"/>
                <a:ea typeface="Arial"/>
                <a:cs typeface="Arial"/>
                <a:sym typeface="Arial"/>
              </a:rPr>
              <a:t>COVID-19 has created a financial crisis for the state - including a possible $500M in cuts to K-12 education. </a:t>
            </a:r>
            <a:endParaRPr sz="1800" b="0" i="0" u="none" strike="noStrike" cap="none">
              <a:solidFill>
                <a:srgbClr val="434343"/>
              </a:solidFill>
              <a:latin typeface="Arial"/>
              <a:ea typeface="Arial"/>
              <a:cs typeface="Arial"/>
              <a:sym typeface="Arial"/>
            </a:endParaRPr>
          </a:p>
          <a:p>
            <a:pPr marL="457200" marR="0" lvl="0" indent="-342900" algn="l" rtl="0">
              <a:lnSpc>
                <a:spcPct val="115000"/>
              </a:lnSpc>
              <a:spcBef>
                <a:spcPts val="0"/>
              </a:spcBef>
              <a:spcAft>
                <a:spcPts val="0"/>
              </a:spcAft>
              <a:buClr>
                <a:srgbClr val="434343"/>
              </a:buClr>
              <a:buSzPts val="1800"/>
              <a:buFont typeface="Arial"/>
              <a:buChar char="●"/>
            </a:pPr>
            <a:r>
              <a:rPr lang="en" sz="1800" b="0" i="0" u="none" strike="noStrike" cap="none">
                <a:solidFill>
                  <a:srgbClr val="434343"/>
                </a:solidFill>
                <a:latin typeface="Arial"/>
                <a:ea typeface="Arial"/>
                <a:cs typeface="Arial"/>
                <a:sym typeface="Arial"/>
              </a:rPr>
              <a:t>Preschool is expensive and hard to find. Only half of Colorado kids attend preschool before kindergarten. Colorado provides some of the lowest funding in the country for preschool. Consequently, the Colorado Preschool Program only has funding to serve 40% of eligible students.</a:t>
            </a:r>
            <a:endParaRPr sz="1800" b="0" i="0" u="none" strike="noStrike" cap="none">
              <a:solidFill>
                <a:srgbClr val="434343"/>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pic>
        <p:nvPicPr>
          <p:cNvPr id="64" name="Google Shape;64;p13"/>
          <p:cNvPicPr preferRelativeResize="0"/>
          <p:nvPr/>
        </p:nvPicPr>
        <p:blipFill rotWithShape="1">
          <a:blip r:embed="rId3">
            <a:alphaModFix/>
          </a:blip>
          <a:srcRect/>
          <a:stretch/>
        </p:blipFill>
        <p:spPr>
          <a:xfrm>
            <a:off x="1143" y="0"/>
            <a:ext cx="9141714" cy="5143500"/>
          </a:xfrm>
          <a:prstGeom prst="rect">
            <a:avLst/>
          </a:prstGeom>
          <a:noFill/>
          <a:ln>
            <a:noFill/>
          </a:ln>
        </p:spPr>
      </p:pic>
      <p:sp>
        <p:nvSpPr>
          <p:cNvPr id="65" name="Google Shape;65;p13"/>
          <p:cNvSpPr txBox="1">
            <a:spLocks noGrp="1"/>
          </p:cNvSpPr>
          <p:nvPr>
            <p:ph type="title"/>
          </p:nvPr>
        </p:nvSpPr>
        <p:spPr>
          <a:xfrm>
            <a:off x="311700" y="109175"/>
            <a:ext cx="85206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800"/>
              </a:spcAft>
              <a:buClr>
                <a:schemeClr val="dk1"/>
              </a:buClr>
              <a:buSzPts val="1100"/>
              <a:buFont typeface="Arial"/>
              <a:buNone/>
            </a:pPr>
            <a:r>
              <a:rPr lang="en" b="1">
                <a:solidFill>
                  <a:srgbClr val="FFFFFF"/>
                </a:solidFill>
              </a:rPr>
              <a:t>WHAT’S THE SOLUTION?</a:t>
            </a:r>
            <a:endParaRPr sz="4200">
              <a:solidFill>
                <a:srgbClr val="FFFFFF"/>
              </a:solidFill>
            </a:endParaRPr>
          </a:p>
        </p:txBody>
      </p:sp>
      <p:sp>
        <p:nvSpPr>
          <p:cNvPr id="66" name="Google Shape;66;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n">
                <a:solidFill>
                  <a:srgbClr val="434343"/>
                </a:solidFill>
              </a:rPr>
              <a:t>This November Colorado voters will consider a statewide ballot initiative to boost taxes on tobacco products and create a new tax on vaping products to:</a:t>
            </a:r>
            <a:endParaRPr>
              <a:solidFill>
                <a:srgbClr val="434343"/>
              </a:solidFill>
            </a:endParaRPr>
          </a:p>
          <a:p>
            <a:pPr marL="457200" lvl="0" indent="-342900" algn="l" rtl="0">
              <a:lnSpc>
                <a:spcPct val="115000"/>
              </a:lnSpc>
              <a:spcBef>
                <a:spcPts val="1600"/>
              </a:spcBef>
              <a:spcAft>
                <a:spcPts val="0"/>
              </a:spcAft>
              <a:buClr>
                <a:srgbClr val="434343"/>
              </a:buClr>
              <a:buSzPts val="1800"/>
              <a:buAutoNum type="arabicPeriod"/>
            </a:pPr>
            <a:r>
              <a:rPr lang="en" b="1">
                <a:solidFill>
                  <a:srgbClr val="434343"/>
                </a:solidFill>
              </a:rPr>
              <a:t>Save lives by reducing tobacco and vape use</a:t>
            </a:r>
            <a:r>
              <a:rPr lang="en">
                <a:solidFill>
                  <a:srgbClr val="434343"/>
                </a:solidFill>
              </a:rPr>
              <a:t> through product price increase &amp; investment in education, prevention &amp; cessation programs</a:t>
            </a:r>
            <a:endParaRPr>
              <a:solidFill>
                <a:srgbClr val="434343"/>
              </a:solidFill>
            </a:endParaRPr>
          </a:p>
          <a:p>
            <a:pPr marL="457200" lvl="0" indent="-342900" algn="l" rtl="0">
              <a:lnSpc>
                <a:spcPct val="115000"/>
              </a:lnSpc>
              <a:spcBef>
                <a:spcPts val="1600"/>
              </a:spcBef>
              <a:spcAft>
                <a:spcPts val="0"/>
              </a:spcAft>
              <a:buClr>
                <a:srgbClr val="434343"/>
              </a:buClr>
              <a:buSzPts val="1800"/>
              <a:buAutoNum type="arabicPeriod"/>
            </a:pPr>
            <a:r>
              <a:rPr lang="en">
                <a:solidFill>
                  <a:srgbClr val="434343"/>
                </a:solidFill>
              </a:rPr>
              <a:t>Shield schools from deep budget cuts and </a:t>
            </a:r>
            <a:r>
              <a:rPr lang="en" b="1">
                <a:solidFill>
                  <a:srgbClr val="434343"/>
                </a:solidFill>
              </a:rPr>
              <a:t>provide universal, free preschool</a:t>
            </a:r>
            <a:endParaRPr b="1">
              <a:solidFill>
                <a:srgbClr val="434343"/>
              </a:solidFill>
            </a:endParaRPr>
          </a:p>
          <a:p>
            <a:pPr marL="457200" lvl="0" indent="0" algn="l" rtl="0">
              <a:lnSpc>
                <a:spcPct val="115000"/>
              </a:lnSpc>
              <a:spcBef>
                <a:spcPts val="0"/>
              </a:spcBef>
              <a:spcAft>
                <a:spcPts val="0"/>
              </a:spcAft>
              <a:buSzPts val="1800"/>
              <a:buNone/>
            </a:pPr>
            <a:endParaRPr>
              <a:solidFill>
                <a:srgbClr val="434343"/>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pic>
        <p:nvPicPr>
          <p:cNvPr id="71" name="Google Shape;71;p14"/>
          <p:cNvPicPr preferRelativeResize="0"/>
          <p:nvPr/>
        </p:nvPicPr>
        <p:blipFill rotWithShape="1">
          <a:blip r:embed="rId3">
            <a:alphaModFix/>
          </a:blip>
          <a:srcRect/>
          <a:stretch/>
        </p:blipFill>
        <p:spPr>
          <a:xfrm>
            <a:off x="1143" y="0"/>
            <a:ext cx="9141714" cy="5143500"/>
          </a:xfrm>
          <a:prstGeom prst="rect">
            <a:avLst/>
          </a:prstGeom>
          <a:noFill/>
          <a:ln>
            <a:noFill/>
          </a:ln>
        </p:spPr>
      </p:pic>
      <p:sp>
        <p:nvSpPr>
          <p:cNvPr id="72" name="Google Shape;72;p14"/>
          <p:cNvSpPr txBox="1">
            <a:spLocks noGrp="1"/>
          </p:cNvSpPr>
          <p:nvPr>
            <p:ph type="title"/>
          </p:nvPr>
        </p:nvSpPr>
        <p:spPr>
          <a:xfrm>
            <a:off x="311700" y="109175"/>
            <a:ext cx="85206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800"/>
              </a:spcAft>
              <a:buClr>
                <a:schemeClr val="dk1"/>
              </a:buClr>
              <a:buSzPts val="1100"/>
              <a:buFont typeface="Arial"/>
              <a:buNone/>
            </a:pPr>
            <a:r>
              <a:rPr lang="en" b="1">
                <a:solidFill>
                  <a:srgbClr val="FFFFFF"/>
                </a:solidFill>
              </a:rPr>
              <a:t>HOW WILL IT WORK?</a:t>
            </a:r>
            <a:endParaRPr sz="4200">
              <a:solidFill>
                <a:srgbClr val="FFFFFF"/>
              </a:solidFill>
            </a:endParaRPr>
          </a:p>
        </p:txBody>
      </p:sp>
      <p:pic>
        <p:nvPicPr>
          <p:cNvPr id="73" name="Google Shape;73;p14"/>
          <p:cNvPicPr preferRelativeResize="0"/>
          <p:nvPr/>
        </p:nvPicPr>
        <p:blipFill rotWithShape="1">
          <a:blip r:embed="rId4">
            <a:alphaModFix/>
          </a:blip>
          <a:srcRect/>
          <a:stretch/>
        </p:blipFill>
        <p:spPr>
          <a:xfrm>
            <a:off x="0" y="799007"/>
            <a:ext cx="9144003" cy="434448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pic>
        <p:nvPicPr>
          <p:cNvPr id="78" name="Google Shape;78;p15"/>
          <p:cNvPicPr preferRelativeResize="0"/>
          <p:nvPr/>
        </p:nvPicPr>
        <p:blipFill rotWithShape="1">
          <a:blip r:embed="rId3">
            <a:alphaModFix/>
          </a:blip>
          <a:srcRect/>
          <a:stretch/>
        </p:blipFill>
        <p:spPr>
          <a:xfrm>
            <a:off x="1143" y="0"/>
            <a:ext cx="9141714" cy="5143500"/>
          </a:xfrm>
          <a:prstGeom prst="rect">
            <a:avLst/>
          </a:prstGeom>
          <a:noFill/>
          <a:ln>
            <a:noFill/>
          </a:ln>
        </p:spPr>
      </p:pic>
      <p:sp>
        <p:nvSpPr>
          <p:cNvPr id="79" name="Google Shape;79;p15"/>
          <p:cNvSpPr txBox="1">
            <a:spLocks noGrp="1"/>
          </p:cNvSpPr>
          <p:nvPr>
            <p:ph type="title"/>
          </p:nvPr>
        </p:nvSpPr>
        <p:spPr>
          <a:xfrm>
            <a:off x="311700" y="109175"/>
            <a:ext cx="85206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800"/>
              </a:spcAft>
              <a:buClr>
                <a:schemeClr val="dk1"/>
              </a:buClr>
              <a:buSzPts val="1100"/>
              <a:buFont typeface="Arial"/>
              <a:buNone/>
            </a:pPr>
            <a:r>
              <a:rPr lang="en" b="1">
                <a:solidFill>
                  <a:srgbClr val="FFFFFF"/>
                </a:solidFill>
              </a:rPr>
              <a:t>CHANGES TO TOBACCO AND NICOTINE TAXES</a:t>
            </a:r>
            <a:endParaRPr sz="4200">
              <a:solidFill>
                <a:srgbClr val="FFFF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Google Shape;84;p16"/>
          <p:cNvPicPr preferRelativeResize="0"/>
          <p:nvPr/>
        </p:nvPicPr>
        <p:blipFill rotWithShape="1">
          <a:blip r:embed="rId3">
            <a:alphaModFix/>
          </a:blip>
          <a:srcRect/>
          <a:stretch/>
        </p:blipFill>
        <p:spPr>
          <a:xfrm>
            <a:off x="1143" y="0"/>
            <a:ext cx="9141714" cy="5143500"/>
          </a:xfrm>
          <a:prstGeom prst="rect">
            <a:avLst/>
          </a:prstGeom>
          <a:noFill/>
          <a:ln>
            <a:noFill/>
          </a:ln>
        </p:spPr>
      </p:pic>
      <p:sp>
        <p:nvSpPr>
          <p:cNvPr id="85" name="Google Shape;85;p16"/>
          <p:cNvSpPr txBox="1">
            <a:spLocks noGrp="1"/>
          </p:cNvSpPr>
          <p:nvPr>
            <p:ph type="title"/>
          </p:nvPr>
        </p:nvSpPr>
        <p:spPr>
          <a:xfrm>
            <a:off x="311700" y="109175"/>
            <a:ext cx="85206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800"/>
              </a:spcAft>
              <a:buClr>
                <a:schemeClr val="dk1"/>
              </a:buClr>
              <a:buSzPts val="1100"/>
              <a:buFont typeface="Arial"/>
              <a:buNone/>
            </a:pPr>
            <a:r>
              <a:rPr lang="en" b="1">
                <a:solidFill>
                  <a:srgbClr val="FFFFFF"/>
                </a:solidFill>
              </a:rPr>
              <a:t>WHAT WILL THE TAX INCREASE FUND?</a:t>
            </a:r>
            <a:endParaRPr sz="4200">
              <a:solidFill>
                <a:srgbClr val="FFFFFF"/>
              </a:solidFill>
            </a:endParaRPr>
          </a:p>
        </p:txBody>
      </p:sp>
      <p:sp>
        <p:nvSpPr>
          <p:cNvPr id="86" name="Google Shape;86;p16"/>
          <p:cNvSpPr txBox="1">
            <a:spLocks noGrp="1"/>
          </p:cNvSpPr>
          <p:nvPr>
            <p:ph type="body" idx="1"/>
          </p:nvPr>
        </p:nvSpPr>
        <p:spPr>
          <a:xfrm>
            <a:off x="311700" y="1152475"/>
            <a:ext cx="8520600" cy="5727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SzPts val="1800"/>
              <a:buNone/>
            </a:pPr>
            <a:r>
              <a:rPr lang="en" sz="2200" b="1">
                <a:solidFill>
                  <a:srgbClr val="434343"/>
                </a:solidFill>
              </a:rPr>
              <a:t>$176M</a:t>
            </a:r>
            <a:r>
              <a:rPr lang="en" sz="2200">
                <a:solidFill>
                  <a:srgbClr val="434343"/>
                </a:solidFill>
              </a:rPr>
              <a:t> in total revenue 2020-21, increasing to </a:t>
            </a:r>
            <a:r>
              <a:rPr lang="en" sz="2200" b="1">
                <a:solidFill>
                  <a:srgbClr val="434343"/>
                </a:solidFill>
              </a:rPr>
              <a:t>$275M</a:t>
            </a:r>
            <a:r>
              <a:rPr lang="en" sz="2200">
                <a:solidFill>
                  <a:srgbClr val="434343"/>
                </a:solidFill>
              </a:rPr>
              <a:t> in 2027-28</a:t>
            </a:r>
            <a:endParaRPr>
              <a:solidFill>
                <a:srgbClr val="434343"/>
              </a:solidFill>
            </a:endParaRPr>
          </a:p>
          <a:p>
            <a:pPr marL="0" lvl="0" indent="0" algn="l" rtl="0">
              <a:lnSpc>
                <a:spcPct val="115000"/>
              </a:lnSpc>
              <a:spcBef>
                <a:spcPts val="1600"/>
              </a:spcBef>
              <a:spcAft>
                <a:spcPts val="1600"/>
              </a:spcAft>
              <a:buSzPts val="1800"/>
              <a:buNone/>
            </a:pPr>
            <a:endParaRPr>
              <a:solidFill>
                <a:srgbClr val="434343"/>
              </a:solidFill>
            </a:endParaRPr>
          </a:p>
        </p:txBody>
      </p:sp>
      <p:sp>
        <p:nvSpPr>
          <p:cNvPr id="87" name="Google Shape;87;p16"/>
          <p:cNvSpPr txBox="1"/>
          <p:nvPr/>
        </p:nvSpPr>
        <p:spPr>
          <a:xfrm>
            <a:off x="536350" y="1952225"/>
            <a:ext cx="3719700" cy="2335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800"/>
              <a:buFont typeface="Arial"/>
              <a:buNone/>
            </a:pPr>
            <a:r>
              <a:rPr lang="en" sz="1800" b="1" i="0" u="none" strike="noStrike" cap="none">
                <a:solidFill>
                  <a:srgbClr val="434343"/>
                </a:solidFill>
                <a:latin typeface="Arial"/>
                <a:ea typeface="Arial"/>
                <a:cs typeface="Arial"/>
                <a:sym typeface="Arial"/>
              </a:rPr>
              <a:t>2021 - 2023: </a:t>
            </a:r>
            <a:endParaRPr sz="1800" b="0" i="0" u="none" strike="noStrike" cap="none">
              <a:solidFill>
                <a:srgbClr val="434343"/>
              </a:solidFill>
              <a:latin typeface="Arial"/>
              <a:ea typeface="Arial"/>
              <a:cs typeface="Arial"/>
              <a:sym typeface="Arial"/>
            </a:endParaRPr>
          </a:p>
          <a:p>
            <a:pPr marL="457200" marR="0" lvl="0" indent="-342900" algn="l" rtl="0">
              <a:lnSpc>
                <a:spcPct val="115000"/>
              </a:lnSpc>
              <a:spcBef>
                <a:spcPts val="0"/>
              </a:spcBef>
              <a:spcAft>
                <a:spcPts val="0"/>
              </a:spcAft>
              <a:buClr>
                <a:srgbClr val="434343"/>
              </a:buClr>
              <a:buSzPts val="1800"/>
              <a:buFont typeface="Arial"/>
              <a:buChar char="●"/>
            </a:pPr>
            <a:r>
              <a:rPr lang="en" sz="1800" b="0" i="0" u="none" strike="noStrike" cap="none">
                <a:solidFill>
                  <a:srgbClr val="434343"/>
                </a:solidFill>
                <a:latin typeface="Arial"/>
                <a:ea typeface="Arial"/>
                <a:cs typeface="Arial"/>
                <a:sym typeface="Arial"/>
              </a:rPr>
              <a:t>K-12 public schools, including set-aside for rural schools</a:t>
            </a:r>
            <a:endParaRPr sz="1800" b="0" i="0" u="none" strike="noStrike" cap="none">
              <a:solidFill>
                <a:srgbClr val="434343"/>
              </a:solidFill>
              <a:latin typeface="Arial"/>
              <a:ea typeface="Arial"/>
              <a:cs typeface="Arial"/>
              <a:sym typeface="Arial"/>
            </a:endParaRPr>
          </a:p>
          <a:p>
            <a:pPr marL="457200" marR="0" lvl="0" indent="-342900" algn="l" rtl="0">
              <a:lnSpc>
                <a:spcPct val="115000"/>
              </a:lnSpc>
              <a:spcBef>
                <a:spcPts val="0"/>
              </a:spcBef>
              <a:spcAft>
                <a:spcPts val="0"/>
              </a:spcAft>
              <a:buClr>
                <a:srgbClr val="434343"/>
              </a:buClr>
              <a:buSzPts val="1800"/>
              <a:buFont typeface="Arial"/>
              <a:buChar char="●"/>
            </a:pPr>
            <a:r>
              <a:rPr lang="en" sz="1800" b="0" i="0" u="none" strike="noStrike" cap="none">
                <a:solidFill>
                  <a:srgbClr val="434343"/>
                </a:solidFill>
                <a:latin typeface="Arial"/>
                <a:ea typeface="Arial"/>
                <a:cs typeface="Arial"/>
                <a:sym typeface="Arial"/>
              </a:rPr>
              <a:t>Affordable housing and rental eviction assistance </a:t>
            </a:r>
            <a:endParaRPr sz="1800" b="0" i="0" u="none" strike="noStrike" cap="none">
              <a:solidFill>
                <a:srgbClr val="434343"/>
              </a:solidFill>
              <a:latin typeface="Arial"/>
              <a:ea typeface="Arial"/>
              <a:cs typeface="Arial"/>
              <a:sym typeface="Arial"/>
            </a:endParaRPr>
          </a:p>
          <a:p>
            <a:pPr marL="457200" marR="0" lvl="0" indent="-342900" algn="l" rtl="0">
              <a:lnSpc>
                <a:spcPct val="115000"/>
              </a:lnSpc>
              <a:spcBef>
                <a:spcPts val="0"/>
              </a:spcBef>
              <a:spcAft>
                <a:spcPts val="0"/>
              </a:spcAft>
              <a:buClr>
                <a:srgbClr val="434343"/>
              </a:buClr>
              <a:buSzPts val="1800"/>
              <a:buFont typeface="Arial"/>
              <a:buChar char="●"/>
            </a:pPr>
            <a:r>
              <a:rPr lang="en" sz="1800" b="0" i="0" u="none" strike="noStrike" cap="none">
                <a:solidFill>
                  <a:srgbClr val="434343"/>
                </a:solidFill>
                <a:latin typeface="Arial"/>
                <a:ea typeface="Arial"/>
                <a:cs typeface="Arial"/>
                <a:sym typeface="Arial"/>
              </a:rPr>
              <a:t>Tobacco/nicotine education, prevention and cessation</a:t>
            </a:r>
            <a:endParaRPr sz="1800" b="0" i="0" u="none" strike="noStrike" cap="none">
              <a:solidFill>
                <a:srgbClr val="434343"/>
              </a:solidFill>
              <a:latin typeface="Arial"/>
              <a:ea typeface="Arial"/>
              <a:cs typeface="Arial"/>
              <a:sym typeface="Arial"/>
            </a:endParaRPr>
          </a:p>
        </p:txBody>
      </p:sp>
      <p:sp>
        <p:nvSpPr>
          <p:cNvPr id="88" name="Google Shape;88;p16"/>
          <p:cNvSpPr txBox="1"/>
          <p:nvPr/>
        </p:nvSpPr>
        <p:spPr>
          <a:xfrm>
            <a:off x="5041900" y="1952225"/>
            <a:ext cx="3719700" cy="20481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1"/>
              </a:buClr>
              <a:buSzPts val="1100"/>
              <a:buFont typeface="Arial"/>
              <a:buNone/>
            </a:pPr>
            <a:r>
              <a:rPr lang="en" sz="1800" b="1" i="0" u="none" strike="noStrike" cap="none">
                <a:solidFill>
                  <a:srgbClr val="434343"/>
                </a:solidFill>
                <a:latin typeface="Arial"/>
                <a:ea typeface="Arial"/>
                <a:cs typeface="Arial"/>
                <a:sym typeface="Arial"/>
              </a:rPr>
              <a:t>2024 and After:</a:t>
            </a:r>
            <a:endParaRPr sz="1800" b="1" i="0" u="none" strike="noStrike" cap="none">
              <a:solidFill>
                <a:srgbClr val="434343"/>
              </a:solidFill>
              <a:latin typeface="Arial"/>
              <a:ea typeface="Arial"/>
              <a:cs typeface="Arial"/>
              <a:sym typeface="Arial"/>
            </a:endParaRPr>
          </a:p>
          <a:p>
            <a:pPr marL="457200" marR="0" lvl="0" indent="-342900" algn="l" rtl="0">
              <a:lnSpc>
                <a:spcPct val="115000"/>
              </a:lnSpc>
              <a:spcBef>
                <a:spcPts val="0"/>
              </a:spcBef>
              <a:spcAft>
                <a:spcPts val="0"/>
              </a:spcAft>
              <a:buClr>
                <a:srgbClr val="434343"/>
              </a:buClr>
              <a:buSzPts val="1800"/>
              <a:buFont typeface="Arial"/>
              <a:buChar char="●"/>
            </a:pPr>
            <a:r>
              <a:rPr lang="en" sz="1800" b="0" i="0" u="none" strike="noStrike" cap="none">
                <a:solidFill>
                  <a:srgbClr val="434343"/>
                </a:solidFill>
                <a:latin typeface="Arial"/>
                <a:ea typeface="Arial"/>
                <a:cs typeface="Arial"/>
                <a:sym typeface="Arial"/>
              </a:rPr>
              <a:t>Preschool</a:t>
            </a:r>
            <a:endParaRPr sz="1800" b="0" i="0" u="none" strike="noStrike" cap="none">
              <a:solidFill>
                <a:srgbClr val="434343"/>
              </a:solidFill>
              <a:latin typeface="Arial"/>
              <a:ea typeface="Arial"/>
              <a:cs typeface="Arial"/>
              <a:sym typeface="Arial"/>
            </a:endParaRPr>
          </a:p>
          <a:p>
            <a:pPr marL="457200" marR="0" lvl="0" indent="-342900" algn="l" rtl="0">
              <a:lnSpc>
                <a:spcPct val="115000"/>
              </a:lnSpc>
              <a:spcBef>
                <a:spcPts val="0"/>
              </a:spcBef>
              <a:spcAft>
                <a:spcPts val="0"/>
              </a:spcAft>
              <a:buClr>
                <a:srgbClr val="434343"/>
              </a:buClr>
              <a:buSzPts val="1800"/>
              <a:buFont typeface="Arial"/>
              <a:buChar char="●"/>
            </a:pPr>
            <a:r>
              <a:rPr lang="en" sz="1800" b="0" i="0" u="none" strike="noStrike" cap="none">
                <a:solidFill>
                  <a:srgbClr val="434343"/>
                </a:solidFill>
                <a:latin typeface="Arial"/>
                <a:ea typeface="Arial"/>
                <a:cs typeface="Arial"/>
                <a:sym typeface="Arial"/>
              </a:rPr>
              <a:t>Tobacco/nicotine education, prevention and cessation</a:t>
            </a:r>
            <a:endParaRPr sz="1800" b="0" i="0" u="none" strike="noStrike" cap="none">
              <a:solidFill>
                <a:srgbClr val="434343"/>
              </a:solidFill>
              <a:latin typeface="Arial"/>
              <a:ea typeface="Arial"/>
              <a:cs typeface="Arial"/>
              <a:sym typeface="Arial"/>
            </a:endParaRPr>
          </a:p>
          <a:p>
            <a:pPr marL="457200" marR="0" lvl="0" indent="-342900" algn="l" rtl="0">
              <a:lnSpc>
                <a:spcPct val="115000"/>
              </a:lnSpc>
              <a:spcBef>
                <a:spcPts val="0"/>
              </a:spcBef>
              <a:spcAft>
                <a:spcPts val="0"/>
              </a:spcAft>
              <a:buClr>
                <a:srgbClr val="434343"/>
              </a:buClr>
              <a:buSzPts val="1800"/>
              <a:buFont typeface="Arial"/>
              <a:buChar char="●"/>
            </a:pPr>
            <a:r>
              <a:rPr lang="en" sz="1800" b="0" i="0" u="none" strike="noStrike" cap="none">
                <a:solidFill>
                  <a:srgbClr val="434343"/>
                </a:solidFill>
                <a:latin typeface="Arial"/>
                <a:ea typeface="Arial"/>
                <a:cs typeface="Arial"/>
                <a:sym typeface="Arial"/>
              </a:rPr>
              <a:t>Health care programs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pic>
        <p:nvPicPr>
          <p:cNvPr id="93" name="Google Shape;93;p17"/>
          <p:cNvPicPr preferRelativeResize="0"/>
          <p:nvPr/>
        </p:nvPicPr>
        <p:blipFill rotWithShape="1">
          <a:blip r:embed="rId3">
            <a:alphaModFix/>
          </a:blip>
          <a:srcRect/>
          <a:stretch/>
        </p:blipFill>
        <p:spPr>
          <a:xfrm>
            <a:off x="1143" y="0"/>
            <a:ext cx="9141714" cy="5143500"/>
          </a:xfrm>
          <a:prstGeom prst="rect">
            <a:avLst/>
          </a:prstGeom>
          <a:noFill/>
          <a:ln>
            <a:noFill/>
          </a:ln>
        </p:spPr>
      </p:pic>
      <p:sp>
        <p:nvSpPr>
          <p:cNvPr id="94" name="Google Shape;94;p17"/>
          <p:cNvSpPr txBox="1">
            <a:spLocks noGrp="1"/>
          </p:cNvSpPr>
          <p:nvPr>
            <p:ph type="title"/>
          </p:nvPr>
        </p:nvSpPr>
        <p:spPr>
          <a:xfrm>
            <a:off x="311700" y="109175"/>
            <a:ext cx="85206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800"/>
              </a:spcAft>
              <a:buClr>
                <a:schemeClr val="dk1"/>
              </a:buClr>
              <a:buSzPts val="1100"/>
              <a:buFont typeface="Arial"/>
              <a:buNone/>
            </a:pPr>
            <a:r>
              <a:rPr lang="en" b="1">
                <a:solidFill>
                  <a:srgbClr val="FFFFFF"/>
                </a:solidFill>
              </a:rPr>
              <a:t>DISTRIBUTIONS OF NEW TAX REVENUE</a:t>
            </a:r>
            <a:endParaRPr sz="4200">
              <a:solidFill>
                <a:srgbClr val="FFFFFF"/>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99" name="Google Shape;99;p18"/>
          <p:cNvPicPr preferRelativeResize="0"/>
          <p:nvPr/>
        </p:nvPicPr>
        <p:blipFill rotWithShape="1">
          <a:blip r:embed="rId3">
            <a:alphaModFix/>
          </a:blip>
          <a:srcRect/>
          <a:stretch/>
        </p:blipFill>
        <p:spPr>
          <a:xfrm>
            <a:off x="1143" y="0"/>
            <a:ext cx="9141714" cy="5143500"/>
          </a:xfrm>
          <a:prstGeom prst="rect">
            <a:avLst/>
          </a:prstGeom>
          <a:noFill/>
          <a:ln>
            <a:noFill/>
          </a:ln>
        </p:spPr>
      </p:pic>
      <p:sp>
        <p:nvSpPr>
          <p:cNvPr id="100" name="Google Shape;100;p18"/>
          <p:cNvSpPr txBox="1">
            <a:spLocks noGrp="1"/>
          </p:cNvSpPr>
          <p:nvPr>
            <p:ph type="title"/>
          </p:nvPr>
        </p:nvSpPr>
        <p:spPr>
          <a:xfrm>
            <a:off x="311700" y="109175"/>
            <a:ext cx="85206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800"/>
              </a:spcAft>
              <a:buClr>
                <a:schemeClr val="dk1"/>
              </a:buClr>
              <a:buSzPts val="1100"/>
              <a:buFont typeface="Arial"/>
              <a:buNone/>
            </a:pPr>
            <a:r>
              <a:rPr lang="en" sz="2400" b="1">
                <a:solidFill>
                  <a:srgbClr val="FFFFFF"/>
                </a:solidFill>
              </a:rPr>
              <a:t>THE REALITIES OF TOBACCO AND VAPE IN COLORADO</a:t>
            </a:r>
            <a:endParaRPr sz="3800" b="1">
              <a:solidFill>
                <a:srgbClr val="FFFFFF"/>
              </a:solidFill>
            </a:endParaRPr>
          </a:p>
        </p:txBody>
      </p:sp>
      <p:sp>
        <p:nvSpPr>
          <p:cNvPr id="101" name="Google Shape;101;p18"/>
          <p:cNvSpPr txBox="1"/>
          <p:nvPr/>
        </p:nvSpPr>
        <p:spPr>
          <a:xfrm>
            <a:off x="437250" y="868450"/>
            <a:ext cx="8269500" cy="37398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15000"/>
              </a:lnSpc>
              <a:spcBef>
                <a:spcPts val="0"/>
              </a:spcBef>
              <a:spcAft>
                <a:spcPts val="0"/>
              </a:spcAft>
              <a:buClr>
                <a:schemeClr val="dk1"/>
              </a:buClr>
              <a:buSzPts val="1800"/>
              <a:buFont typeface="Arial"/>
              <a:buChar char="●"/>
            </a:pPr>
            <a:r>
              <a:rPr lang="en" sz="1800" b="1" i="0" u="none" strike="noStrike" cap="none">
                <a:solidFill>
                  <a:schemeClr val="dk1"/>
                </a:solidFill>
                <a:latin typeface="Arial"/>
                <a:ea typeface="Arial"/>
                <a:cs typeface="Arial"/>
                <a:sym typeface="Arial"/>
              </a:rPr>
              <a:t>1,500 Colorado kids</a:t>
            </a:r>
            <a:r>
              <a:rPr lang="en" sz="1800" b="0" i="0" u="none" strike="noStrike" cap="none">
                <a:solidFill>
                  <a:schemeClr val="dk1"/>
                </a:solidFill>
                <a:latin typeface="Arial"/>
                <a:ea typeface="Arial"/>
                <a:cs typeface="Arial"/>
                <a:sym typeface="Arial"/>
              </a:rPr>
              <a:t> under 18 will start a new daily smoking habit this year. </a:t>
            </a:r>
            <a:endParaRPr sz="1800" b="0" i="0" u="none" strike="noStrike" cap="none">
              <a:solidFill>
                <a:schemeClr val="dk1"/>
              </a:solidFill>
              <a:latin typeface="Arial"/>
              <a:ea typeface="Arial"/>
              <a:cs typeface="Arial"/>
              <a:sym typeface="Arial"/>
            </a:endParaRPr>
          </a:p>
          <a:p>
            <a:pPr marL="457200" marR="0" lvl="0" indent="-342900" algn="l" rtl="0">
              <a:lnSpc>
                <a:spcPct val="115000"/>
              </a:lnSpc>
              <a:spcBef>
                <a:spcPts val="0"/>
              </a:spcBef>
              <a:spcAft>
                <a:spcPts val="0"/>
              </a:spcAft>
              <a:buClr>
                <a:schemeClr val="dk1"/>
              </a:buClr>
              <a:buSzPts val="1800"/>
              <a:buFont typeface="Arial"/>
              <a:buChar char="●"/>
            </a:pPr>
            <a:r>
              <a:rPr lang="en" sz="1800" b="0" i="0" u="none" strike="noStrike" cap="none">
                <a:solidFill>
                  <a:schemeClr val="dk1"/>
                </a:solidFill>
                <a:latin typeface="Arial"/>
                <a:ea typeface="Arial"/>
                <a:cs typeface="Arial"/>
                <a:sym typeface="Arial"/>
              </a:rPr>
              <a:t>Colorado has one of the country’s highest teen vaping rates at 2</a:t>
            </a:r>
            <a:r>
              <a:rPr lang="en" sz="1800">
                <a:solidFill>
                  <a:schemeClr val="dk1"/>
                </a:solidFill>
              </a:rPr>
              <a:t>9</a:t>
            </a:r>
            <a:r>
              <a:rPr lang="en" sz="1800" b="0" i="0" u="none" strike="noStrike" cap="none">
                <a:solidFill>
                  <a:schemeClr val="dk1"/>
                </a:solidFill>
                <a:latin typeface="Arial"/>
                <a:ea typeface="Arial"/>
                <a:cs typeface="Arial"/>
                <a:sym typeface="Arial"/>
              </a:rPr>
              <a:t>%, an outlier in our state’s otherwise tops in the nation health status </a:t>
            </a:r>
            <a:endParaRPr sz="1800" b="0" i="0" u="none" strike="noStrike" cap="none">
              <a:solidFill>
                <a:schemeClr val="dk1"/>
              </a:solidFill>
              <a:latin typeface="Arial"/>
              <a:ea typeface="Arial"/>
              <a:cs typeface="Arial"/>
              <a:sym typeface="Arial"/>
            </a:endParaRPr>
          </a:p>
          <a:p>
            <a:pPr marL="457200" marR="0" lvl="0" indent="-342900" algn="l" rtl="0">
              <a:lnSpc>
                <a:spcPct val="115000"/>
              </a:lnSpc>
              <a:spcBef>
                <a:spcPts val="0"/>
              </a:spcBef>
              <a:spcAft>
                <a:spcPts val="0"/>
              </a:spcAft>
              <a:buClr>
                <a:schemeClr val="dk1"/>
              </a:buClr>
              <a:buSzPts val="1800"/>
              <a:buFont typeface="Arial"/>
              <a:buChar char="●"/>
            </a:pPr>
            <a:r>
              <a:rPr lang="en" sz="1800" b="0" i="0" u="none" strike="noStrike" cap="none">
                <a:solidFill>
                  <a:schemeClr val="dk1"/>
                </a:solidFill>
                <a:latin typeface="Arial"/>
                <a:ea typeface="Arial"/>
                <a:cs typeface="Arial"/>
                <a:sym typeface="Arial"/>
              </a:rPr>
              <a:t>An estimated 91,000 kids under 18 in Colorado today will </a:t>
            </a:r>
            <a:r>
              <a:rPr lang="en" sz="1800" b="1" i="0" u="none" strike="noStrike" cap="none">
                <a:solidFill>
                  <a:schemeClr val="dk1"/>
                </a:solidFill>
                <a:latin typeface="Arial"/>
                <a:ea typeface="Arial"/>
                <a:cs typeface="Arial"/>
                <a:sym typeface="Arial"/>
              </a:rPr>
              <a:t>die prematurely </a:t>
            </a:r>
            <a:r>
              <a:rPr lang="en" sz="1800" b="0" i="0" u="none" strike="noStrike" cap="none">
                <a:solidFill>
                  <a:schemeClr val="dk1"/>
                </a:solidFill>
                <a:latin typeface="Arial"/>
                <a:ea typeface="Arial"/>
                <a:cs typeface="Arial"/>
                <a:sym typeface="Arial"/>
              </a:rPr>
              <a:t>from smoking</a:t>
            </a:r>
            <a:endParaRPr sz="1800" b="0" i="0" u="none" strike="noStrike" cap="none">
              <a:solidFill>
                <a:schemeClr val="dk1"/>
              </a:solidFill>
              <a:latin typeface="Arial"/>
              <a:ea typeface="Arial"/>
              <a:cs typeface="Arial"/>
              <a:sym typeface="Arial"/>
            </a:endParaRPr>
          </a:p>
          <a:p>
            <a:pPr marL="457200" marR="0" lvl="0" indent="-342900" algn="l" rtl="0">
              <a:lnSpc>
                <a:spcPct val="115000"/>
              </a:lnSpc>
              <a:spcBef>
                <a:spcPts val="0"/>
              </a:spcBef>
              <a:spcAft>
                <a:spcPts val="0"/>
              </a:spcAft>
              <a:buClr>
                <a:schemeClr val="dk1"/>
              </a:buClr>
              <a:buSzPts val="1800"/>
              <a:buFont typeface="Arial"/>
              <a:buChar char="●"/>
            </a:pPr>
            <a:r>
              <a:rPr lang="en" sz="1800" b="0" i="0" u="none" strike="noStrike" cap="none">
                <a:solidFill>
                  <a:schemeClr val="dk1"/>
                </a:solidFill>
                <a:latin typeface="Arial"/>
                <a:ea typeface="Arial"/>
                <a:cs typeface="Arial"/>
                <a:sym typeface="Arial"/>
              </a:rPr>
              <a:t>About </a:t>
            </a:r>
            <a:r>
              <a:rPr lang="en" sz="1800" b="1" i="0" u="none" strike="noStrike" cap="none">
                <a:solidFill>
                  <a:schemeClr val="dk1"/>
                </a:solidFill>
                <a:latin typeface="Arial"/>
                <a:ea typeface="Arial"/>
                <a:cs typeface="Arial"/>
                <a:sym typeface="Arial"/>
              </a:rPr>
              <a:t>$1.89 billion in Colorado health care costs </a:t>
            </a:r>
            <a:r>
              <a:rPr lang="en" sz="1800" b="0" i="0" u="none" strike="noStrike" cap="none">
                <a:solidFill>
                  <a:schemeClr val="dk1"/>
                </a:solidFill>
                <a:latin typeface="Arial"/>
                <a:ea typeface="Arial"/>
                <a:cs typeface="Arial"/>
                <a:sym typeface="Arial"/>
              </a:rPr>
              <a:t>annually are attributable to smoking</a:t>
            </a:r>
            <a:endParaRPr sz="1800" b="0" i="0" u="none" strike="noStrike" cap="none">
              <a:solidFill>
                <a:schemeClr val="dk1"/>
              </a:solidFill>
              <a:latin typeface="Arial"/>
              <a:ea typeface="Arial"/>
              <a:cs typeface="Arial"/>
              <a:sym typeface="Arial"/>
            </a:endParaRPr>
          </a:p>
          <a:p>
            <a:pPr marL="457200" marR="0" lvl="0" indent="-342900" algn="l" rtl="0">
              <a:lnSpc>
                <a:spcPct val="115000"/>
              </a:lnSpc>
              <a:spcBef>
                <a:spcPts val="0"/>
              </a:spcBef>
              <a:spcAft>
                <a:spcPts val="0"/>
              </a:spcAft>
              <a:buClr>
                <a:schemeClr val="dk1"/>
              </a:buClr>
              <a:buSzPts val="1800"/>
              <a:buFont typeface="Arial"/>
              <a:buChar char="●"/>
            </a:pPr>
            <a:r>
              <a:rPr lang="en" sz="1800" b="0" i="0" u="none" strike="noStrike" cap="none">
                <a:solidFill>
                  <a:schemeClr val="dk1"/>
                </a:solidFill>
                <a:latin typeface="Arial"/>
                <a:ea typeface="Arial"/>
                <a:cs typeface="Arial"/>
                <a:sym typeface="Arial"/>
              </a:rPr>
              <a:t>Smoking costs each </a:t>
            </a:r>
            <a:r>
              <a:rPr lang="en" sz="1800" b="1" i="0" u="none" strike="noStrike" cap="none">
                <a:solidFill>
                  <a:schemeClr val="dk1"/>
                </a:solidFill>
                <a:latin typeface="Arial"/>
                <a:ea typeface="Arial"/>
                <a:cs typeface="Arial"/>
                <a:sym typeface="Arial"/>
              </a:rPr>
              <a:t>Colorado household $646 in state and federal taxes</a:t>
            </a:r>
            <a:r>
              <a:rPr lang="en" sz="1800" b="0" i="0" u="none" strike="noStrike" cap="none">
                <a:solidFill>
                  <a:schemeClr val="dk1"/>
                </a:solidFill>
                <a:latin typeface="Arial"/>
                <a:ea typeface="Arial"/>
                <a:cs typeface="Arial"/>
                <a:sym typeface="Arial"/>
              </a:rPr>
              <a:t> from smoking caused government expenditures</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pic>
        <p:nvPicPr>
          <p:cNvPr id="106" name="Google Shape;106;p19"/>
          <p:cNvPicPr preferRelativeResize="0"/>
          <p:nvPr/>
        </p:nvPicPr>
        <p:blipFill rotWithShape="1">
          <a:blip r:embed="rId3">
            <a:alphaModFix/>
          </a:blip>
          <a:srcRect/>
          <a:stretch/>
        </p:blipFill>
        <p:spPr>
          <a:xfrm>
            <a:off x="1143" y="0"/>
            <a:ext cx="9141714" cy="5143500"/>
          </a:xfrm>
          <a:prstGeom prst="rect">
            <a:avLst/>
          </a:prstGeom>
          <a:noFill/>
          <a:ln>
            <a:noFill/>
          </a:ln>
        </p:spPr>
      </p:pic>
      <p:sp>
        <p:nvSpPr>
          <p:cNvPr id="107" name="Google Shape;107;p19"/>
          <p:cNvSpPr txBox="1">
            <a:spLocks noGrp="1"/>
          </p:cNvSpPr>
          <p:nvPr>
            <p:ph type="title"/>
          </p:nvPr>
        </p:nvSpPr>
        <p:spPr>
          <a:xfrm>
            <a:off x="311700" y="109175"/>
            <a:ext cx="85206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800"/>
              </a:spcAft>
              <a:buClr>
                <a:schemeClr val="dk1"/>
              </a:buClr>
              <a:buSzPts val="1100"/>
              <a:buFont typeface="Arial"/>
              <a:buNone/>
            </a:pPr>
            <a:r>
              <a:rPr lang="en" sz="2300" b="1">
                <a:solidFill>
                  <a:srgbClr val="FFFFFF"/>
                </a:solidFill>
              </a:rPr>
              <a:t>THE PUBLIC HEALTH CASE FOR TOBACCO-VAPE TAXES</a:t>
            </a:r>
            <a:endParaRPr sz="3700" b="1">
              <a:solidFill>
                <a:srgbClr val="FFFFFF"/>
              </a:solidFill>
            </a:endParaRPr>
          </a:p>
        </p:txBody>
      </p:sp>
      <p:sp>
        <p:nvSpPr>
          <p:cNvPr id="108" name="Google Shape;108;p19"/>
          <p:cNvSpPr txBox="1"/>
          <p:nvPr/>
        </p:nvSpPr>
        <p:spPr>
          <a:xfrm>
            <a:off x="130975" y="1009650"/>
            <a:ext cx="8505900" cy="30000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15000"/>
              </a:lnSpc>
              <a:spcBef>
                <a:spcPts val="0"/>
              </a:spcBef>
              <a:spcAft>
                <a:spcPts val="0"/>
              </a:spcAft>
              <a:buClr>
                <a:schemeClr val="dk1"/>
              </a:buClr>
              <a:buSzPts val="1800"/>
              <a:buFont typeface="Arial"/>
              <a:buChar char="●"/>
            </a:pPr>
            <a:r>
              <a:rPr lang="en" sz="1800" b="0" i="0" u="none" strike="noStrike" cap="none">
                <a:solidFill>
                  <a:schemeClr val="dk1"/>
                </a:solidFill>
                <a:latin typeface="Arial"/>
                <a:ea typeface="Arial"/>
                <a:cs typeface="Arial"/>
                <a:sym typeface="Arial"/>
              </a:rPr>
              <a:t>Research consistently </a:t>
            </a:r>
            <a:r>
              <a:rPr lang="en" sz="1800" b="1" i="0" u="none" strike="noStrike" cap="none">
                <a:solidFill>
                  <a:schemeClr val="dk1"/>
                </a:solidFill>
                <a:latin typeface="Arial"/>
                <a:ea typeface="Arial"/>
                <a:cs typeface="Arial"/>
                <a:sym typeface="Arial"/>
              </a:rPr>
              <a:t>links increased taxes with tobacco cessation</a:t>
            </a:r>
            <a:r>
              <a:rPr lang="en" sz="1800" b="0" i="0" u="none" strike="noStrike" cap="none">
                <a:solidFill>
                  <a:schemeClr val="dk1"/>
                </a:solidFill>
                <a:latin typeface="Arial"/>
                <a:ea typeface="Arial"/>
                <a:cs typeface="Arial"/>
                <a:sym typeface="Arial"/>
              </a:rPr>
              <a:t> and discouraging use. </a:t>
            </a:r>
            <a:endParaRPr sz="1800" b="0" i="0" u="none" strike="noStrike" cap="none">
              <a:solidFill>
                <a:schemeClr val="dk1"/>
              </a:solidFill>
              <a:latin typeface="Arial"/>
              <a:ea typeface="Arial"/>
              <a:cs typeface="Arial"/>
              <a:sym typeface="Arial"/>
            </a:endParaRPr>
          </a:p>
          <a:p>
            <a:pPr marL="457200" marR="0" lvl="0" indent="-342900" algn="l" rtl="0">
              <a:lnSpc>
                <a:spcPct val="115000"/>
              </a:lnSpc>
              <a:spcBef>
                <a:spcPts val="0"/>
              </a:spcBef>
              <a:spcAft>
                <a:spcPts val="0"/>
              </a:spcAft>
              <a:buClr>
                <a:schemeClr val="dk1"/>
              </a:buClr>
              <a:buSzPts val="1800"/>
              <a:buFont typeface="Arial"/>
              <a:buChar char="●"/>
            </a:pPr>
            <a:r>
              <a:rPr lang="en" sz="1800" b="0" i="0" u="none" strike="noStrike" cap="none">
                <a:solidFill>
                  <a:schemeClr val="dk1"/>
                </a:solidFill>
                <a:latin typeface="Arial"/>
                <a:ea typeface="Arial"/>
                <a:cs typeface="Arial"/>
                <a:sym typeface="Arial"/>
              </a:rPr>
              <a:t>Minimum prices per pack, or price floors, work to </a:t>
            </a:r>
            <a:r>
              <a:rPr lang="en" sz="1800" b="1" i="0" u="none" strike="noStrike" cap="none">
                <a:solidFill>
                  <a:schemeClr val="dk1"/>
                </a:solidFill>
                <a:latin typeface="Arial"/>
                <a:ea typeface="Arial"/>
                <a:cs typeface="Arial"/>
                <a:sym typeface="Arial"/>
              </a:rPr>
              <a:t>prevent the industry from playing games on pricing</a:t>
            </a:r>
            <a:r>
              <a:rPr lang="en" sz="1800" b="0" i="0" u="none" strike="noStrike" cap="none">
                <a:solidFill>
                  <a:schemeClr val="dk1"/>
                </a:solidFill>
                <a:latin typeface="Arial"/>
                <a:ea typeface="Arial"/>
                <a:cs typeface="Arial"/>
                <a:sym typeface="Arial"/>
              </a:rPr>
              <a:t> to attract new users. </a:t>
            </a:r>
            <a:endParaRPr sz="1800" b="0" i="0" u="none" strike="noStrike" cap="none">
              <a:solidFill>
                <a:schemeClr val="dk1"/>
              </a:solidFill>
              <a:latin typeface="Arial"/>
              <a:ea typeface="Arial"/>
              <a:cs typeface="Arial"/>
              <a:sym typeface="Arial"/>
            </a:endParaRPr>
          </a:p>
          <a:p>
            <a:pPr marL="457200" marR="0" lvl="0" indent="-342900" algn="l" rtl="0">
              <a:lnSpc>
                <a:spcPct val="115000"/>
              </a:lnSpc>
              <a:spcBef>
                <a:spcPts val="0"/>
              </a:spcBef>
              <a:spcAft>
                <a:spcPts val="0"/>
              </a:spcAft>
              <a:buClr>
                <a:schemeClr val="dk1"/>
              </a:buClr>
              <a:buSzPts val="1800"/>
              <a:buFont typeface="Arial"/>
              <a:buChar char="●"/>
            </a:pPr>
            <a:r>
              <a:rPr lang="en" sz="1800" b="0" i="0" u="none" strike="noStrike" cap="none">
                <a:solidFill>
                  <a:schemeClr val="dk1"/>
                </a:solidFill>
                <a:latin typeface="Arial"/>
                <a:ea typeface="Arial"/>
                <a:cs typeface="Arial"/>
                <a:sym typeface="Arial"/>
              </a:rPr>
              <a:t>The measure </a:t>
            </a:r>
            <a:r>
              <a:rPr lang="en" sz="1800" b="1" i="0" u="none" strike="noStrike" cap="none">
                <a:solidFill>
                  <a:schemeClr val="dk1"/>
                </a:solidFill>
                <a:latin typeface="Arial"/>
                <a:ea typeface="Arial"/>
                <a:cs typeface="Arial"/>
                <a:sym typeface="Arial"/>
              </a:rPr>
              <a:t>holds harmless A35 revenue</a:t>
            </a:r>
            <a:r>
              <a:rPr lang="en" sz="1800" b="0" i="0" u="none" strike="noStrike" cap="none">
                <a:solidFill>
                  <a:schemeClr val="dk1"/>
                </a:solidFill>
                <a:latin typeface="Arial"/>
                <a:ea typeface="Arial"/>
                <a:cs typeface="Arial"/>
                <a:sym typeface="Arial"/>
              </a:rPr>
              <a:t> approved by voters in 2004.</a:t>
            </a:r>
            <a:endParaRPr sz="1800" b="0" i="0" u="none" strike="noStrike" cap="none">
              <a:solidFill>
                <a:schemeClr val="dk1"/>
              </a:solidFill>
              <a:latin typeface="Arial"/>
              <a:ea typeface="Arial"/>
              <a:cs typeface="Arial"/>
              <a:sym typeface="Arial"/>
            </a:endParaRPr>
          </a:p>
          <a:p>
            <a:pPr marL="457200" marR="0" lvl="0" indent="-342900" algn="l" rtl="0">
              <a:lnSpc>
                <a:spcPct val="115000"/>
              </a:lnSpc>
              <a:spcBef>
                <a:spcPts val="0"/>
              </a:spcBef>
              <a:spcAft>
                <a:spcPts val="0"/>
              </a:spcAft>
              <a:buClr>
                <a:schemeClr val="dk1"/>
              </a:buClr>
              <a:buSzPts val="1800"/>
              <a:buFont typeface="Arial"/>
              <a:buChar char="●"/>
            </a:pPr>
            <a:r>
              <a:rPr lang="en" sz="1800" b="1" i="0" u="none" strike="noStrike" cap="none">
                <a:solidFill>
                  <a:schemeClr val="dk1"/>
                </a:solidFill>
                <a:latin typeface="Arial"/>
                <a:ea typeface="Arial"/>
                <a:cs typeface="Arial"/>
                <a:sym typeface="Arial"/>
              </a:rPr>
              <a:t>$110M new money</a:t>
            </a:r>
            <a:r>
              <a:rPr lang="en" sz="1800" b="0" i="0" u="none" strike="noStrike" cap="none">
                <a:solidFill>
                  <a:schemeClr val="dk1"/>
                </a:solidFill>
                <a:latin typeface="Arial"/>
                <a:ea typeface="Arial"/>
                <a:cs typeface="Arial"/>
                <a:sym typeface="Arial"/>
              </a:rPr>
              <a:t> for tobacco and vape cessation and education programs as well as other public health priorities. </a:t>
            </a:r>
            <a:endParaRPr sz="1800" b="0" i="0" u="none" strike="noStrike" cap="none">
              <a:solidFill>
                <a:schemeClr val="dk1"/>
              </a:solidFill>
              <a:latin typeface="Arial"/>
              <a:ea typeface="Arial"/>
              <a:cs typeface="Arial"/>
              <a:sym typeface="Arial"/>
            </a:endParaRPr>
          </a:p>
          <a:p>
            <a:pPr marL="457200" marR="0" lvl="0" indent="-342900" algn="l" rtl="0">
              <a:lnSpc>
                <a:spcPct val="115000"/>
              </a:lnSpc>
              <a:spcBef>
                <a:spcPts val="0"/>
              </a:spcBef>
              <a:spcAft>
                <a:spcPts val="0"/>
              </a:spcAft>
              <a:buClr>
                <a:schemeClr val="dk1"/>
              </a:buClr>
              <a:buSzPts val="1800"/>
              <a:buFont typeface="Arial"/>
              <a:buChar char="●"/>
            </a:pPr>
            <a:r>
              <a:rPr lang="en" sz="1800" b="0" i="0" u="none" strike="noStrike" cap="none">
                <a:solidFill>
                  <a:schemeClr val="dk1"/>
                </a:solidFill>
                <a:latin typeface="Arial"/>
                <a:ea typeface="Arial"/>
                <a:cs typeface="Arial"/>
                <a:sym typeface="Arial"/>
              </a:rPr>
              <a:t>The measure provides support for critical educational programs - educational success and positive health outcomes closely connected. </a:t>
            </a:r>
            <a:endParaRPr sz="1800" b="0" i="0" u="none" strike="noStrike" cap="none">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840</Words>
  <Application>Microsoft Office PowerPoint</Application>
  <PresentationFormat>On-screen Show (16:9)</PresentationFormat>
  <Paragraphs>78</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Times New Roman</vt:lpstr>
      <vt:lpstr>Simple Light</vt:lpstr>
      <vt:lpstr>PowerPoint Presentation</vt:lpstr>
      <vt:lpstr>WHAT’S THE PROBLEM?</vt:lpstr>
      <vt:lpstr>WHAT’S THE SOLUTION?</vt:lpstr>
      <vt:lpstr>HOW WILL IT WORK?</vt:lpstr>
      <vt:lpstr>CHANGES TO TOBACCO AND NICOTINE TAXES</vt:lpstr>
      <vt:lpstr>WHAT WILL THE TAX INCREASE FUND?</vt:lpstr>
      <vt:lpstr>DISTRIBUTIONS OF NEW TAX REVENUE</vt:lpstr>
      <vt:lpstr>THE REALITIES OF TOBACCO AND VAPE IN COLORADO</vt:lpstr>
      <vt:lpstr>THE PUBLIC HEALTH CASE FOR TOBACCO-VAPE TAXES</vt:lpstr>
      <vt:lpstr>Who Else is Supporting Prop EE</vt:lpstr>
      <vt:lpstr>WHAT YOU CAN DO TO HELP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Dyer, Debra</dc:creator>
  <cp:lastModifiedBy>Dyer, Debra</cp:lastModifiedBy>
  <cp:revision>1</cp:revision>
  <dcterms:modified xsi:type="dcterms:W3CDTF">2020-09-30T23:23:59Z</dcterms:modified>
</cp:coreProperties>
</file>