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81" r:id="rId2"/>
  </p:sldMasterIdLst>
  <p:notesMasterIdLst>
    <p:notesMasterId r:id="rId21"/>
  </p:notesMasterIdLst>
  <p:handoutMasterIdLst>
    <p:handoutMasterId r:id="rId22"/>
  </p:handoutMasterIdLst>
  <p:sldIdLst>
    <p:sldId id="256" r:id="rId3"/>
    <p:sldId id="412" r:id="rId4"/>
    <p:sldId id="398" r:id="rId5"/>
    <p:sldId id="406" r:id="rId6"/>
    <p:sldId id="257" r:id="rId7"/>
    <p:sldId id="410" r:id="rId8"/>
    <p:sldId id="402" r:id="rId9"/>
    <p:sldId id="393" r:id="rId10"/>
    <p:sldId id="401" r:id="rId11"/>
    <p:sldId id="411" r:id="rId12"/>
    <p:sldId id="403" r:id="rId13"/>
    <p:sldId id="400" r:id="rId14"/>
    <p:sldId id="319" r:id="rId15"/>
    <p:sldId id="260" r:id="rId16"/>
    <p:sldId id="404" r:id="rId17"/>
    <p:sldId id="405" r:id="rId18"/>
    <p:sldId id="399" r:id="rId19"/>
    <p:sldId id="408" r:id="rId20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E682E5-4AAF-4F1C-9A8C-27E2B8BD885C}" v="3" dt="2020-09-29T13:27:01.4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Kennedy" userId="948c6e265b213e62" providerId="LiveId" clId="{CEE682E5-4AAF-4F1C-9A8C-27E2B8BD885C}"/>
    <pc:docChg chg="undo custSel modSld modMainMaster">
      <pc:chgData name="Tim Kennedy" userId="948c6e265b213e62" providerId="LiveId" clId="{CEE682E5-4AAF-4F1C-9A8C-27E2B8BD885C}" dt="2020-09-29T13:28:04.291" v="15" actId="207"/>
      <pc:docMkLst>
        <pc:docMk/>
      </pc:docMkLst>
      <pc:sldChg chg="modSp mod">
        <pc:chgData name="Tim Kennedy" userId="948c6e265b213e62" providerId="LiveId" clId="{CEE682E5-4AAF-4F1C-9A8C-27E2B8BD885C}" dt="2020-09-29T13:26:48.551" v="11"/>
        <pc:sldMkLst>
          <pc:docMk/>
          <pc:sldMk cId="2976122462" sldId="256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2976122462" sldId="256"/>
            <ac:spMk id="3" creationId="{F0AC4160-0B67-4CFB-A6E0-F4CC0A3A3E85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927342350" sldId="257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927342350" sldId="257"/>
            <ac:spMk id="3" creationId="{C4892D57-5966-4181-86B0-83D4B586DAA9}"/>
          </ac:spMkLst>
        </pc:spChg>
      </pc:sldChg>
      <pc:sldChg chg="modSp mod">
        <pc:chgData name="Tim Kennedy" userId="948c6e265b213e62" providerId="LiveId" clId="{CEE682E5-4AAF-4F1C-9A8C-27E2B8BD885C}" dt="2020-09-29T13:28:04.291" v="15" actId="207"/>
        <pc:sldMkLst>
          <pc:docMk/>
          <pc:sldMk cId="4022153936" sldId="398"/>
        </pc:sldMkLst>
        <pc:spChg chg="mod">
          <ac:chgData name="Tim Kennedy" userId="948c6e265b213e62" providerId="LiveId" clId="{CEE682E5-4AAF-4F1C-9A8C-27E2B8BD885C}" dt="2020-09-29T13:27:23.944" v="12" actId="207"/>
          <ac:spMkLst>
            <pc:docMk/>
            <pc:sldMk cId="4022153936" sldId="398"/>
            <ac:spMk id="56322" creationId="{00000000-0000-0000-0000-000000000000}"/>
          </ac:spMkLst>
        </pc:spChg>
        <pc:spChg chg="mod">
          <ac:chgData name="Tim Kennedy" userId="948c6e265b213e62" providerId="LiveId" clId="{CEE682E5-4AAF-4F1C-9A8C-27E2B8BD885C}" dt="2020-09-29T13:27:31.818" v="13" actId="207"/>
          <ac:spMkLst>
            <pc:docMk/>
            <pc:sldMk cId="4022153936" sldId="398"/>
            <ac:spMk id="56323" creationId="{00000000-0000-0000-0000-000000000000}"/>
          </ac:spMkLst>
        </pc:spChg>
        <pc:spChg chg="mod">
          <ac:chgData name="Tim Kennedy" userId="948c6e265b213e62" providerId="LiveId" clId="{CEE682E5-4AAF-4F1C-9A8C-27E2B8BD885C}" dt="2020-09-29T13:28:04.291" v="15" actId="207"/>
          <ac:spMkLst>
            <pc:docMk/>
            <pc:sldMk cId="4022153936" sldId="398"/>
            <ac:spMk id="62473" creationId="{00000000-0000-0000-0000-000000000000}"/>
          </ac:spMkLst>
        </pc:spChg>
      </pc:sldChg>
      <pc:sldChg chg="modSp">
        <pc:chgData name="Tim Kennedy" userId="948c6e265b213e62" providerId="LiveId" clId="{CEE682E5-4AAF-4F1C-9A8C-27E2B8BD885C}" dt="2020-09-29T13:26:48.551" v="11"/>
        <pc:sldMkLst>
          <pc:docMk/>
          <pc:sldMk cId="1171834809" sldId="399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171834809" sldId="399"/>
            <ac:spMk id="7" creationId="{FF2B81CE-34CF-4D0B-AF57-E45DD560ECA0}"/>
          </ac:spMkLst>
        </pc:spChg>
        <pc:spChg chg="mod">
          <ac:chgData name="Tim Kennedy" userId="948c6e265b213e62" providerId="LiveId" clId="{CEE682E5-4AAF-4F1C-9A8C-27E2B8BD885C}" dt="2020-09-29T13:26:48.551" v="11"/>
          <ac:spMkLst>
            <pc:docMk/>
            <pc:sldMk cId="1171834809" sldId="399"/>
            <ac:spMk id="8" creationId="{C4E048C4-0BEB-47A4-9498-637947BABA26}"/>
          </ac:spMkLst>
        </pc:spChg>
        <pc:spChg chg="mod">
          <ac:chgData name="Tim Kennedy" userId="948c6e265b213e62" providerId="LiveId" clId="{CEE682E5-4AAF-4F1C-9A8C-27E2B8BD885C}" dt="2020-09-29T13:26:48.551" v="11"/>
          <ac:spMkLst>
            <pc:docMk/>
            <pc:sldMk cId="1171834809" sldId="399"/>
            <ac:spMk id="10" creationId="{BA542E6B-9EF9-4615-B8FB-C313FF984692}"/>
          </ac:spMkLst>
        </pc:spChg>
        <pc:picChg chg="mod">
          <ac:chgData name="Tim Kennedy" userId="948c6e265b213e62" providerId="LiveId" clId="{CEE682E5-4AAF-4F1C-9A8C-27E2B8BD885C}" dt="2020-09-29T13:26:48.551" v="11"/>
          <ac:picMkLst>
            <pc:docMk/>
            <pc:sldMk cId="1171834809" sldId="399"/>
            <ac:picMk id="21" creationId="{A53F5FB5-0DBD-4EDA-87EF-379F41E3A785}"/>
          </ac:picMkLst>
        </pc:pic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23099720" sldId="401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23099720" sldId="401"/>
            <ac:spMk id="3" creationId="{0A7F7F5D-D0E6-48C9-8686-1E86D908FACA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91655421" sldId="402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91655421" sldId="402"/>
            <ac:spMk id="2" creationId="{6D4B9B20-A59A-42F7-BBF1-97ACAFC80618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3351311651" sldId="403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3351311651" sldId="403"/>
            <ac:spMk id="4" creationId="{9B7AA631-E57E-4D16-8875-640B1E51FFB0}"/>
          </ac:spMkLst>
        </pc:spChg>
        <pc:picChg chg="mod">
          <ac:chgData name="Tim Kennedy" userId="948c6e265b213e62" providerId="LiveId" clId="{CEE682E5-4AAF-4F1C-9A8C-27E2B8BD885C}" dt="2020-09-29T13:26:48.551" v="11"/>
          <ac:picMkLst>
            <pc:docMk/>
            <pc:sldMk cId="3351311651" sldId="403"/>
            <ac:picMk id="7" creationId="{DC369389-B8D1-4196-BDE3-E59A2D29ECE1}"/>
          </ac:picMkLst>
        </pc:pic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4097212763" sldId="404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4097212763" sldId="404"/>
            <ac:spMk id="3" creationId="{57C75177-761D-4723-8F12-F0B75E87CF2E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680526582" sldId="405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680526582" sldId="405"/>
            <ac:spMk id="3" creationId="{95090D05-AB8B-44B6-80D8-85A88A7DC76E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29735520" sldId="410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29735520" sldId="410"/>
            <ac:spMk id="3" creationId="{5AFB9183-D924-4082-B73A-51C02947FC6E}"/>
          </ac:spMkLst>
        </pc:spChg>
      </pc:sldChg>
      <pc:sldChg chg="modSp mod">
        <pc:chgData name="Tim Kennedy" userId="948c6e265b213e62" providerId="LiveId" clId="{CEE682E5-4AAF-4F1C-9A8C-27E2B8BD885C}" dt="2020-09-29T13:26:48.551" v="11"/>
        <pc:sldMkLst>
          <pc:docMk/>
          <pc:sldMk cId="1641259978" sldId="412"/>
        </pc:sldMkLst>
        <pc:spChg chg="mod">
          <ac:chgData name="Tim Kennedy" userId="948c6e265b213e62" providerId="LiveId" clId="{CEE682E5-4AAF-4F1C-9A8C-27E2B8BD885C}" dt="2020-09-29T13:26:48.551" v="11"/>
          <ac:spMkLst>
            <pc:docMk/>
            <pc:sldMk cId="1641259978" sldId="412"/>
            <ac:spMk id="2" creationId="{A609E56D-8596-47F4-89AD-6FDEFE0959B1}"/>
          </ac:spMkLst>
        </pc:spChg>
        <pc:spChg chg="mod">
          <ac:chgData name="Tim Kennedy" userId="948c6e265b213e62" providerId="LiveId" clId="{CEE682E5-4AAF-4F1C-9A8C-27E2B8BD885C}" dt="2020-09-29T13:26:48.551" v="11"/>
          <ac:spMkLst>
            <pc:docMk/>
            <pc:sldMk cId="1641259978" sldId="412"/>
            <ac:spMk id="3" creationId="{452234C5-4A04-435B-9EAD-F7033B078792}"/>
          </ac:spMkLst>
        </pc:spChg>
      </pc:sldChg>
      <pc:sldMasterChg chg="modSldLayout">
        <pc:chgData name="Tim Kennedy" userId="948c6e265b213e62" providerId="LiveId" clId="{CEE682E5-4AAF-4F1C-9A8C-27E2B8BD885C}" dt="2020-09-29T13:26:48.551" v="11"/>
        <pc:sldMasterMkLst>
          <pc:docMk/>
          <pc:sldMasterMk cId="1821080417" sldId="2147483681"/>
        </pc:sldMasterMkLst>
        <pc:sldLayoutChg chg="addSp delSp">
          <pc:chgData name="Tim Kennedy" userId="948c6e265b213e62" providerId="LiveId" clId="{CEE682E5-4AAF-4F1C-9A8C-27E2B8BD885C}" dt="2020-09-29T13:26:48.551" v="11"/>
          <pc:sldLayoutMkLst>
            <pc:docMk/>
            <pc:sldMasterMk cId="1821080417" sldId="2147483681"/>
            <pc:sldLayoutMk cId="3963381332" sldId="2147483694"/>
          </pc:sldLayoutMkLst>
          <pc:cxnChg chg="add del">
            <ac:chgData name="Tim Kennedy" userId="948c6e265b213e62" providerId="LiveId" clId="{CEE682E5-4AAF-4F1C-9A8C-27E2B8BD885C}" dt="2020-09-29T13:26:48.551" v="11"/>
            <ac:cxnSpMkLst>
              <pc:docMk/>
              <pc:sldMasterMk cId="1821080417" sldId="2147483681"/>
              <pc:sldLayoutMk cId="3963381332" sldId="2147483694"/>
              <ac:cxnSpMk id="19" creationId="{00000000-0000-0000-0000-000000000000}"/>
            </ac:cxnSpMkLst>
          </pc:cxnChg>
          <pc:cxnChg chg="add del">
            <ac:chgData name="Tim Kennedy" userId="948c6e265b213e62" providerId="LiveId" clId="{CEE682E5-4AAF-4F1C-9A8C-27E2B8BD885C}" dt="2020-09-29T13:26:48.551" v="11"/>
            <ac:cxnSpMkLst>
              <pc:docMk/>
              <pc:sldMasterMk cId="1821080417" sldId="2147483681"/>
              <pc:sldLayoutMk cId="3963381332" sldId="2147483694"/>
              <ac:cxnSpMk id="20" creationId="{00000000-0000-0000-0000-000000000000}"/>
            </ac:cxnSpMkLst>
          </pc:cxn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3356DDD-DCFF-4240-A4D8-0E5CF3D8D8D9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952F8D0-B44B-4C4D-BFF0-D934DA7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58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2DC91A8-E1F0-4E98-A6C5-533F97F4FDF1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2579B813-338D-40BF-8D6A-75E5BD924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92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55613" y="704850"/>
            <a:ext cx="6269037" cy="35258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469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3644900" y="31750"/>
            <a:ext cx="14468475" cy="8139113"/>
          </a:xfrm>
          <a:ln/>
        </p:spPr>
      </p:sp>
    </p:spTree>
    <p:extLst>
      <p:ext uri="{BB962C8B-B14F-4D97-AF65-F5344CB8AC3E}">
        <p14:creationId xmlns:p14="http://schemas.microsoft.com/office/powerpoint/2010/main" val="292866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18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93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953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25189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592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467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022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819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300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12800" y="1600200"/>
            <a:ext cx="105664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57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27DC3-8673-4625-B1C8-E350B1387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13992-D269-4214-9915-1F0D4D23A2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E771B-D56A-46D8-ADB3-E72BA2A89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1CD26-18B4-481E-8327-2DC420694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43623-DE02-4C1B-BFE1-EFF8D515D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499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320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613EC-CE8D-4776-B79A-0973A039C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21A94-45D5-414D-9753-28B2FB483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295CC-8727-4B25-A73A-63E9E0683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E0BF7-4BB7-48A7-B322-4B2E70287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147E2-90AC-43B9-938F-25A465C95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52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2A8FB-364A-4DE0-AEF0-F2CEA797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717C6-527B-4B48-A062-8E24F0892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00379-3C83-48F2-83EB-6FEAF377C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238E7-5257-41BB-ACF4-0A6350B6D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79F59-B6E5-4614-9C51-91335E4A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480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DC966-5BE9-4F6B-973A-BC747003B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95C92-CCDC-4E95-A01D-2CE5B5E589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17D38A-02B2-48FE-A62C-F7C84A41B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0ACCB2-3D02-4000-8A4B-5CA4B7A3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047DEB-1656-47C1-B649-FE6644DA8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106F4B-DDDF-4A81-85E4-08C30392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770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B4597-7826-4F27-AD5D-EDC76B783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E6E14-F1AE-4ABF-833E-1902076B4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F4E78-42B0-46E0-951B-3B0FFF092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B8C6C8-44B1-449F-8245-CB6FF72CD8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30482C-F4BD-4F12-B001-E7F75FC2C8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C7368F-4B90-4188-9305-45F12C8FF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96E1FC-E7DA-4F6D-855B-23FDB724D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8DC535-DA06-4234-8F32-2D973DEFD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661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455BB-E1A0-45B7-9772-B641A3A9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9041DB-EE51-4E24-9B25-44ADC9A8F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E240AE-F85E-47DF-ADF2-478686FE0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F0D1B3-07BB-4E93-A3B2-7540EEA26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8075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BB2B9-F509-45A4-BDA2-B834EE519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D12354-200B-4802-90E7-21A2112C4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867D8-E45C-407A-BEAB-38776038C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892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2BE55-3438-41FA-B951-D9BDCE06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CC933-CFAE-4F85-B971-00E97A982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B1CA74-18B0-489A-96FE-95E49C19E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626FBA-70BF-42CB-8244-C9CAF8B80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48544-DA1C-46F9-A4C8-AFC01E842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C42770-97F8-4366-9441-4ECCCCE16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8932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EC149-6998-4ED9-9C76-8BAE09F38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EDFCBD-559D-4946-B27D-0D9D869532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D58C26-7B0D-4CEF-AB93-F0C7DBE72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01F06-F4F3-4F21-9A8C-C0CDEB854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C4EDBF-8D46-446D-BE63-6A32537DC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04C52-84E8-4EF0-B088-3F1F6A620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5668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75AA6-832B-4DE5-A9BF-ED3FD7FB7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F8B192-5546-44E7-8615-C59E56238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008A5-FFB7-404C-9AFC-4DBBE268A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489A9-F4A9-428E-98BF-A13B50FB2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66092-C7FE-49B6-B985-575EEA60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894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56C48D-AEA2-4E14-A50D-F437E5F236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688CA0-0497-42B9-877C-913A60A38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6B8C9-FB50-4B17-8BEE-8FDB0A238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563E2-96F3-45E2-9FE5-0A54DBF7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4EC9D-22C5-414B-8A97-F216C4BD1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724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51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842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780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3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878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1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40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3048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E5EC3D-781D-44EE-9141-FFE2089D2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3F663D-7294-41DD-9948-7588A2EE1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27A4E-44BF-41D9-8034-D0E1984E0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9/30/2020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36F194-01EB-4BCC-B86D-65E93CBF7E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F7714-59F0-4143-A0AC-D99DA323A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8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D274F-2FCC-4193-B3BB-4C01CE801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708" y="1104900"/>
            <a:ext cx="11023041" cy="1028699"/>
          </a:xfrm>
        </p:spPr>
        <p:txBody>
          <a:bodyPr/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Pulmonary Perspective on LC Screening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2000" dirty="0">
                <a:solidFill>
                  <a:srgbClr val="92D050"/>
                </a:solidFill>
              </a:rPr>
              <a:t>“Diagnosing late stage LC is discouraging and we are tired of it!”</a:t>
            </a:r>
            <a:endParaRPr lang="en-US" sz="4000" dirty="0">
              <a:solidFill>
                <a:srgbClr val="92D05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AC4160-0B67-4CFB-A6E0-F4CC0A3A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2707" y="4692580"/>
            <a:ext cx="9895561" cy="164793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Timothy C. Kennedy, M.D., F.A.C.C.P.</a:t>
            </a:r>
          </a:p>
          <a:p>
            <a:r>
              <a:rPr lang="en-US" dirty="0"/>
              <a:t>Retired Clinical Professor CU Anschutz Cancer Center</a:t>
            </a:r>
          </a:p>
          <a:p>
            <a:r>
              <a:rPr lang="en-US" dirty="0"/>
              <a:t>Department of Medicine, Division of Pulmonary and Critical Care Medicine</a:t>
            </a:r>
          </a:p>
          <a:p>
            <a:r>
              <a:rPr lang="en-US" dirty="0"/>
              <a:t>Private Practitioner (Retired)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0F4698-619A-4E35-BCD2-0A3F4D1E9198}"/>
              </a:ext>
            </a:extLst>
          </p:cNvPr>
          <p:cNvSpPr txBox="1"/>
          <p:nvPr/>
        </p:nvSpPr>
        <p:spPr>
          <a:xfrm>
            <a:off x="457200" y="3104941"/>
            <a:ext cx="11251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C000"/>
                </a:solidFill>
              </a:rPr>
              <a:t>Pulmonologists are (or should be)a centerpiece of a team to refine and balance </a:t>
            </a:r>
          </a:p>
          <a:p>
            <a:pPr algn="ctr"/>
            <a:r>
              <a:rPr lang="en-US" sz="2000" b="1" u="sng" dirty="0">
                <a:solidFill>
                  <a:srgbClr val="FFC000"/>
                </a:solidFill>
              </a:rPr>
              <a:t>risks</a:t>
            </a:r>
            <a:r>
              <a:rPr lang="en-US" sz="2000" u="sng" dirty="0">
                <a:solidFill>
                  <a:srgbClr val="FFC000"/>
                </a:solidFill>
              </a:rPr>
              <a:t> </a:t>
            </a:r>
            <a:r>
              <a:rPr lang="en-US" sz="2000" b="1" u="sng" dirty="0">
                <a:solidFill>
                  <a:srgbClr val="FFC000"/>
                </a:solidFill>
              </a:rPr>
              <a:t>and benefits as part of their pivotal diagnostic role</a:t>
            </a:r>
          </a:p>
        </p:txBody>
      </p:sp>
    </p:spTree>
    <p:extLst>
      <p:ext uri="{BB962C8B-B14F-4D97-AF65-F5344CB8AC3E}">
        <p14:creationId xmlns:p14="http://schemas.microsoft.com/office/powerpoint/2010/main" val="2976122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Lung RADS 1.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2" b="19720"/>
          <a:stretch/>
        </p:blipFill>
        <p:spPr bwMode="auto">
          <a:xfrm>
            <a:off x="3479799" y="85811"/>
            <a:ext cx="5481593" cy="677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113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7AA631-E57E-4D16-8875-640B1E51F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49" y="274638"/>
            <a:ext cx="11157357" cy="1143000"/>
          </a:xfrm>
        </p:spPr>
        <p:txBody>
          <a:bodyPr/>
          <a:lstStyle/>
          <a:p>
            <a:pPr algn="ctr"/>
            <a:r>
              <a:rPr lang="en-US" sz="4000" dirty="0">
                <a:solidFill>
                  <a:srgbClr val="FFC000"/>
                </a:solidFill>
              </a:rPr>
              <a:t>Management of </a:t>
            </a:r>
            <a:r>
              <a:rPr lang="en-US" sz="4000" i="1" dirty="0">
                <a:solidFill>
                  <a:srgbClr val="FFFF00"/>
                </a:solidFill>
              </a:rPr>
              <a:t>Incidental</a:t>
            </a:r>
            <a:r>
              <a:rPr lang="en-US" sz="4000" dirty="0">
                <a:solidFill>
                  <a:srgbClr val="FFC000"/>
                </a:solidFill>
              </a:rPr>
              <a:t> SPNs</a:t>
            </a:r>
            <a:br>
              <a:rPr lang="en-US" sz="4000" dirty="0">
                <a:solidFill>
                  <a:srgbClr val="FFC000"/>
                </a:solidFill>
              </a:rPr>
            </a:br>
            <a:r>
              <a:rPr lang="en-US" sz="2000" dirty="0">
                <a:solidFill>
                  <a:srgbClr val="FFC000"/>
                </a:solidFill>
              </a:rPr>
              <a:t>Risks of malignancy are much lower and surgical risks and co-morbidities have been previously excluded, but…it needs to be re-assessed.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DC369389-B8D1-4196-BDE3-E59A2D29ECE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972" y="1600199"/>
            <a:ext cx="7624968" cy="4654685"/>
          </a:xfrm>
        </p:spPr>
      </p:pic>
    </p:spTree>
    <p:extLst>
      <p:ext uri="{BB962C8B-B14F-4D97-AF65-F5344CB8AC3E}">
        <p14:creationId xmlns:p14="http://schemas.microsoft.com/office/powerpoint/2010/main" val="3351311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5F0F6-4420-4815-B1E3-874FBA72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720972" cy="867035"/>
          </a:xfrm>
        </p:spPr>
        <p:txBody>
          <a:bodyPr/>
          <a:lstStyle/>
          <a:p>
            <a:pPr algn="ctr"/>
            <a:r>
              <a:rPr lang="en-US" sz="3200" dirty="0"/>
              <a:t>Currently Available Risk-Reduction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81880-7D6A-407A-8FAC-D9F8B9FA6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580" y="1319753"/>
            <a:ext cx="8946541" cy="5213022"/>
          </a:xfrm>
        </p:spPr>
        <p:txBody>
          <a:bodyPr>
            <a:noAutofit/>
          </a:bodyPr>
          <a:lstStyle/>
          <a:p>
            <a:r>
              <a:rPr lang="en-US" sz="1400" dirty="0"/>
              <a:t>Rural access to screening and high-end institutions organized to manage screening issues </a:t>
            </a:r>
            <a:r>
              <a:rPr lang="en-US" sz="1400" dirty="0">
                <a:solidFill>
                  <a:srgbClr val="FFC000"/>
                </a:solidFill>
              </a:rPr>
              <a:t>(Partnerships needed to trigger screening and better identify those who can benefit from it)</a:t>
            </a:r>
          </a:p>
          <a:p>
            <a:r>
              <a:rPr lang="en-US" sz="1400" dirty="0"/>
              <a:t>Outcomes are better is settings organized to do screening and management of nodules</a:t>
            </a:r>
          </a:p>
          <a:p>
            <a:pPr lvl="1"/>
            <a:r>
              <a:rPr lang="en-US" sz="1400" dirty="0"/>
              <a:t>Qualified radiologists (tele-radiologists and LungRADS?)</a:t>
            </a:r>
          </a:p>
          <a:p>
            <a:pPr lvl="1"/>
            <a:r>
              <a:rPr lang="en-US" sz="1400" dirty="0"/>
              <a:t>The right equipment</a:t>
            </a:r>
          </a:p>
          <a:p>
            <a:pPr lvl="1"/>
            <a:r>
              <a:rPr lang="en-US" sz="1400" dirty="0"/>
              <a:t>Nurse Navigators with organized follow-up procedures, including communications with PCPs</a:t>
            </a:r>
          </a:p>
          <a:p>
            <a:pPr lvl="1"/>
            <a:r>
              <a:rPr lang="en-US" sz="1400" dirty="0"/>
              <a:t>Multi-disciplined group approach</a:t>
            </a:r>
          </a:p>
          <a:p>
            <a:pPr lvl="2"/>
            <a:r>
              <a:rPr lang="en-US" sz="1400" dirty="0"/>
              <a:t>Thoracic surgeons with VATS training</a:t>
            </a:r>
          </a:p>
          <a:p>
            <a:pPr lvl="2"/>
            <a:r>
              <a:rPr lang="en-US" sz="1400" dirty="0"/>
              <a:t>Pathologists</a:t>
            </a:r>
          </a:p>
          <a:p>
            <a:pPr lvl="2"/>
            <a:r>
              <a:rPr lang="en-US" sz="1400" dirty="0"/>
              <a:t>Pulmonologists (?with EMG Bronchoscopy and ultrasound bronchoscopy)</a:t>
            </a:r>
          </a:p>
          <a:p>
            <a:pPr lvl="2"/>
            <a:r>
              <a:rPr lang="en-US" sz="1400" dirty="0"/>
              <a:t>Radiologist Thoracic and Interventional Radiologists</a:t>
            </a:r>
          </a:p>
          <a:p>
            <a:pPr lvl="2"/>
            <a:r>
              <a:rPr lang="en-US" sz="1400" dirty="0"/>
              <a:t>Medical Oncology </a:t>
            </a:r>
          </a:p>
          <a:p>
            <a:pPr lvl="2"/>
            <a:r>
              <a:rPr lang="en-US" sz="1400" dirty="0"/>
              <a:t>Radiation Oncologists (? With SBRT and/or RFA)</a:t>
            </a:r>
          </a:p>
          <a:p>
            <a:pPr lvl="1"/>
            <a:r>
              <a:rPr lang="en-US" sz="1400" dirty="0"/>
              <a:t>Use of guidelines and risk of malignancy estimations</a:t>
            </a:r>
          </a:p>
          <a:p>
            <a:pPr lvl="1"/>
            <a:r>
              <a:rPr lang="en-US" sz="1400" dirty="0"/>
              <a:t>Careful evaluation of co-morbidities both prior to screening and especially prior to surgery or other invasive procedures</a:t>
            </a:r>
          </a:p>
        </p:txBody>
      </p:sp>
    </p:spTree>
    <p:extLst>
      <p:ext uri="{BB962C8B-B14F-4D97-AF65-F5344CB8AC3E}">
        <p14:creationId xmlns:p14="http://schemas.microsoft.com/office/powerpoint/2010/main" val="390471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9710097" cy="4195481"/>
          </a:xfrm>
        </p:spPr>
        <p:txBody>
          <a:bodyPr>
            <a:normAutofit/>
          </a:bodyPr>
          <a:lstStyle/>
          <a:p>
            <a:r>
              <a:rPr lang="en-US" sz="4000" dirty="0"/>
              <a:t>All growing nodules need to have a biopsy, if feasible.</a:t>
            </a:r>
          </a:p>
          <a:p>
            <a:r>
              <a:rPr lang="en-US" sz="4000" dirty="0"/>
              <a:t>Minimally invasive (Bronchoscopy and TTNA)</a:t>
            </a:r>
          </a:p>
          <a:p>
            <a:r>
              <a:rPr lang="en-US" sz="4000" dirty="0"/>
              <a:t>Surgical excision (VATS or Thoracotomy)</a:t>
            </a:r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80856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Growth cannot be ignored</a:t>
            </a:r>
          </a:p>
        </p:txBody>
      </p:sp>
    </p:spTree>
    <p:extLst>
      <p:ext uri="{BB962C8B-B14F-4D97-AF65-F5344CB8AC3E}">
        <p14:creationId xmlns:p14="http://schemas.microsoft.com/office/powerpoint/2010/main" val="1547624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867BB-153F-4C3B-8E0D-A90434839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982" y="609601"/>
            <a:ext cx="10175964" cy="907699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rgbClr val="FFC000"/>
                </a:solidFill>
              </a:rPr>
              <a:t>Promising technologies needing improvement </a:t>
            </a:r>
            <a:br>
              <a:rPr lang="en-US" sz="2800" dirty="0">
                <a:solidFill>
                  <a:srgbClr val="FFC000"/>
                </a:solidFill>
              </a:rPr>
            </a:br>
            <a:r>
              <a:rPr lang="en-US" sz="2800" dirty="0">
                <a:solidFill>
                  <a:srgbClr val="FFC000"/>
                </a:solidFill>
              </a:rPr>
              <a:t>and validation before wider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687A4-0F0E-48E0-8B73-0FA034042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982" y="1816100"/>
            <a:ext cx="10175964" cy="4432299"/>
          </a:xfrm>
        </p:spPr>
        <p:txBody>
          <a:bodyPr>
            <a:noAutofit/>
          </a:bodyPr>
          <a:lstStyle/>
          <a:p>
            <a:r>
              <a:rPr lang="en-US" sz="1600" dirty="0"/>
              <a:t>3-D Radiomics with deep-learning computerized interpretations</a:t>
            </a:r>
          </a:p>
          <a:p>
            <a:r>
              <a:rPr lang="en-US" sz="1600" dirty="0"/>
              <a:t>Electromagnetic-Guided (EMG) bronchoscopy with ultra-thin bronchoscopes</a:t>
            </a:r>
          </a:p>
          <a:p>
            <a:r>
              <a:rPr lang="en-US" sz="1600" dirty="0"/>
              <a:t>Ultrasound-Guided bronchoscopy</a:t>
            </a:r>
          </a:p>
          <a:p>
            <a:r>
              <a:rPr lang="en-US" sz="1600" dirty="0"/>
              <a:t>Combined EMG and Ultrasound Guided bronchoscopy</a:t>
            </a:r>
          </a:p>
          <a:p>
            <a:r>
              <a:rPr lang="en-US" sz="1600" dirty="0"/>
              <a:t>Biomarker panels to identify field-cancerization or bloodstream indicators which reduce false negatives, reduce invasive diagnostic procedures, shorten time to diagnosis and improved staging</a:t>
            </a:r>
          </a:p>
          <a:p>
            <a:r>
              <a:rPr lang="en-US" sz="1600" dirty="0"/>
              <a:t>Proteomics</a:t>
            </a:r>
          </a:p>
          <a:p>
            <a:r>
              <a:rPr lang="en-US" sz="1600" dirty="0"/>
              <a:t>Liquid biopsies (Free DNA or RNA panels)</a:t>
            </a:r>
          </a:p>
          <a:p>
            <a:r>
              <a:rPr lang="en-US" sz="1600" dirty="0"/>
              <a:t>Detection by immune marker panels</a:t>
            </a:r>
          </a:p>
          <a:p>
            <a:r>
              <a:rPr lang="en-US" sz="1600" dirty="0"/>
              <a:t>Volumetric LDCT for nodule follow-up appears to shorten time that growth is recognized.</a:t>
            </a:r>
          </a:p>
          <a:p>
            <a:endParaRPr lang="en-US" sz="1600" dirty="0"/>
          </a:p>
          <a:p>
            <a:r>
              <a:rPr lang="en-US" sz="1600" dirty="0">
                <a:solidFill>
                  <a:srgbClr val="FFC000"/>
                </a:solidFill>
              </a:rPr>
              <a:t>As we increase screening, more technologies will be available to decrease risks</a:t>
            </a:r>
          </a:p>
        </p:txBody>
      </p:sp>
    </p:spTree>
    <p:extLst>
      <p:ext uri="{BB962C8B-B14F-4D97-AF65-F5344CB8AC3E}">
        <p14:creationId xmlns:p14="http://schemas.microsoft.com/office/powerpoint/2010/main" val="329556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4A441-5B25-433C-A8D9-1650222A4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663959" cy="1006966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AEGIS 1 &amp; 2 Bronchoscopy Biomarker Trials</a:t>
            </a:r>
            <a:br>
              <a:rPr lang="en-US" sz="3600" dirty="0">
                <a:solidFill>
                  <a:srgbClr val="FFC000"/>
                </a:solidFill>
              </a:rPr>
            </a:br>
            <a:r>
              <a:rPr lang="en-US" sz="2800" dirty="0">
                <a:solidFill>
                  <a:srgbClr val="FFC000"/>
                </a:solidFill>
              </a:rPr>
              <a:t>A bronchial airway genomic classifier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75177-761D-4723-8F12-F0B75E87C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10686"/>
            <a:ext cx="8946541" cy="4637713"/>
          </a:xfrm>
        </p:spPr>
        <p:txBody>
          <a:bodyPr/>
          <a:lstStyle/>
          <a:p>
            <a:r>
              <a:rPr lang="en-US" dirty="0"/>
              <a:t>Sensitivity for Bronchoscopy alone was 74-76%.</a:t>
            </a:r>
          </a:p>
          <a:p>
            <a:r>
              <a:rPr lang="en-US" dirty="0"/>
              <a:t>In Bronchoscopy alone group, 64% had subsequent invasive procedure.</a:t>
            </a:r>
          </a:p>
          <a:p>
            <a:r>
              <a:rPr lang="en-US" dirty="0"/>
              <a:t>Adding Gene-Expression Classifier increased Sensitivity to 96%.</a:t>
            </a:r>
          </a:p>
          <a:p>
            <a:r>
              <a:rPr lang="en-US" dirty="0"/>
              <a:t>In Non-diagnostic procedures, the Sensitivity was 92%.</a:t>
            </a:r>
          </a:p>
          <a:p>
            <a:r>
              <a:rPr lang="en-US" dirty="0"/>
              <a:t>The benefit was not as strong in smaller peripheral lesions.</a:t>
            </a:r>
          </a:p>
          <a:p>
            <a:r>
              <a:rPr lang="en-US" dirty="0"/>
              <a:t>In patients with intermediate risk of cancer, bronchoscopy was non-diagnostic in 83% though 41% were ultimately diagnosed with cancer.  The classifier, however, had a negative predictive value of 91% and positive predictive value of 40%.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29A609-9DF6-4C00-B7D6-A8D40CE2D2ED}"/>
              </a:ext>
            </a:extLst>
          </p:cNvPr>
          <p:cNvSpPr txBox="1"/>
          <p:nvPr/>
        </p:nvSpPr>
        <p:spPr>
          <a:xfrm>
            <a:off x="263951" y="5998128"/>
            <a:ext cx="11717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C000"/>
                </a:solidFill>
              </a:rPr>
              <a:t>Silvestri G, Tanner N, Kearney P et al. A bronchial genomic classifier to diagnose lung cancer early. </a:t>
            </a:r>
            <a:r>
              <a:rPr lang="en-US" sz="1400" i="1" dirty="0">
                <a:solidFill>
                  <a:srgbClr val="FFC000"/>
                </a:solidFill>
              </a:rPr>
              <a:t>New </a:t>
            </a:r>
            <a:r>
              <a:rPr lang="en-US" sz="1400" i="1" dirty="0" err="1">
                <a:solidFill>
                  <a:srgbClr val="FFC000"/>
                </a:solidFill>
              </a:rPr>
              <a:t>Engl</a:t>
            </a:r>
            <a:r>
              <a:rPr lang="en-US" sz="1400" i="1" dirty="0">
                <a:solidFill>
                  <a:srgbClr val="FFC000"/>
                </a:solidFill>
              </a:rPr>
              <a:t> J Med </a:t>
            </a:r>
            <a:r>
              <a:rPr lang="en-US" sz="1400" dirty="0">
                <a:solidFill>
                  <a:srgbClr val="FFC000"/>
                </a:solidFill>
              </a:rPr>
              <a:t>2015;373:243-251</a:t>
            </a:r>
          </a:p>
        </p:txBody>
      </p:sp>
    </p:spTree>
    <p:extLst>
      <p:ext uri="{BB962C8B-B14F-4D97-AF65-F5344CB8AC3E}">
        <p14:creationId xmlns:p14="http://schemas.microsoft.com/office/powerpoint/2010/main" val="4097212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1CF07-A080-4519-B2A7-AF0E842D3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07634"/>
          </a:xfrm>
        </p:spPr>
        <p:txBody>
          <a:bodyPr/>
          <a:lstStyle/>
          <a:p>
            <a:pPr algn="ctr"/>
            <a:r>
              <a:rPr lang="en-US" dirty="0"/>
              <a:t>PANOPTIC Proteomic Classifier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90D05-AB8B-44B6-80D8-85A88A7DC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Patients with 8-30 mm nodules and a pre-test probability of malignancy ≥ 50%. Ultimately 16% had lung cancer.</a:t>
            </a:r>
          </a:p>
          <a:p>
            <a:r>
              <a:rPr lang="en-US" sz="2400" dirty="0"/>
              <a:t>Sensitivity of 97% and specificity of 44% with a post-test probability rate of 98%. This out-performs current  risk stratification models.</a:t>
            </a:r>
          </a:p>
          <a:p>
            <a:r>
              <a:rPr lang="en-US" sz="2400" dirty="0"/>
              <a:t>If used to make treatment decisions, there would be a substantial reduction invasive procedures, including surgery for those who had benign nodules.</a:t>
            </a:r>
          </a:p>
          <a:p>
            <a:pPr marL="0" indent="0">
              <a:buNone/>
            </a:pPr>
            <a:endParaRPr lang="en-US" sz="1200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sz="1200" dirty="0">
              <a:solidFill>
                <a:srgbClr val="FFC000"/>
              </a:solidFill>
            </a:endParaRPr>
          </a:p>
          <a:p>
            <a:pPr marL="400050" lvl="1" indent="0">
              <a:buNone/>
            </a:pPr>
            <a:r>
              <a:rPr lang="en-US" sz="1000" dirty="0">
                <a:solidFill>
                  <a:srgbClr val="FFC000"/>
                </a:solidFill>
              </a:rPr>
              <a:t>		</a:t>
            </a:r>
            <a:r>
              <a:rPr lang="en-US" sz="1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Silvestri G, </a:t>
            </a:r>
            <a:r>
              <a:rPr lang="en-US" sz="12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Vachani</a:t>
            </a:r>
            <a:r>
              <a:rPr lang="en-US" sz="1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A, Whitney D et al. Assessment pf proteomics biomarker’s ability to distinguish benign </a:t>
            </a:r>
          </a:p>
          <a:p>
            <a:pPr marL="400050" lvl="1" indent="0">
              <a:buNone/>
            </a:pPr>
            <a:r>
              <a:rPr lang="en-US" sz="1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from malignant lung nodules. </a:t>
            </a:r>
            <a:r>
              <a:rPr lang="en-US" sz="12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CHEST</a:t>
            </a:r>
            <a:r>
              <a:rPr lang="en-US" sz="1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2018; 154(3): 491-500</a:t>
            </a:r>
            <a:r>
              <a:rPr 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0526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2B81CE-34CF-4D0B-AF57-E45DD560EC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94735D-D32F-4BE9-BF33-E980CEDCE0E3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" r="1643"/>
          <a:stretch/>
        </p:blipFill>
        <p:spPr>
          <a:xfrm>
            <a:off x="1590674" y="133350"/>
            <a:ext cx="8191501" cy="1869622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A542E6B-9EF9-4615-B8FB-C313FF984692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4E048C4-0BEB-47A4-9498-637947BABA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" name="Picture Placeholder 20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A53F5FB5-0DBD-4EDA-87EF-379F41E3A785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7" b="11137"/>
          <a:stretch>
            <a:fillRect/>
          </a:stretch>
        </p:blipFill>
        <p:spPr>
          <a:xfrm>
            <a:off x="505097" y="2085975"/>
            <a:ext cx="11181805" cy="4383831"/>
          </a:xfrm>
        </p:spPr>
      </p:pic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97CAA89D-4BEA-4738-AE38-7D105C49B6B3}"/>
              </a:ext>
            </a:extLst>
          </p:cNvPr>
          <p:cNvSpPr txBox="1">
            <a:spLocks/>
          </p:cNvSpPr>
          <p:nvPr/>
        </p:nvSpPr>
        <p:spPr>
          <a:xfrm>
            <a:off x="3889375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sp>
      <p:sp>
        <p:nvSpPr>
          <p:cNvPr id="17" name="Picture Placeholder 12">
            <a:extLst>
              <a:ext uri="{FF2B5EF4-FFF2-40B4-BE49-F238E27FC236}">
                <a16:creationId xmlns:a16="http://schemas.microsoft.com/office/drawing/2014/main" id="{14CB8BB3-D090-447D-B4DD-38A94A3C85D2}"/>
              </a:ext>
            </a:extLst>
          </p:cNvPr>
          <p:cNvSpPr txBox="1">
            <a:spLocks/>
          </p:cNvSpPr>
          <p:nvPr/>
        </p:nvSpPr>
        <p:spPr>
          <a:xfrm>
            <a:off x="866775" y="2699701"/>
            <a:ext cx="9686925" cy="362489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67613AD7-7AED-480E-9DF2-F750C399C287}"/>
              </a:ext>
            </a:extLst>
          </p:cNvPr>
          <p:cNvSpPr/>
          <p:nvPr/>
        </p:nvSpPr>
        <p:spPr>
          <a:xfrm>
            <a:off x="11068050" y="2905125"/>
            <a:ext cx="798331" cy="5238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348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7E2D854C-07E5-40D1-A3C5-CFFF80068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1123949"/>
            <a:ext cx="10972800" cy="1190625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FFFF00"/>
                </a:solidFill>
              </a:rPr>
              <a:t>The Future for the “at risk” population is brighter!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9205834-6241-4ACD-B0C2-EFDA479B0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590800"/>
            <a:ext cx="9846421" cy="36004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If</a:t>
            </a:r>
            <a:r>
              <a:rPr lang="en-US" sz="2800" dirty="0"/>
              <a:t> we identify the right patients and screen them.</a:t>
            </a:r>
          </a:p>
          <a:p>
            <a:r>
              <a:rPr lang="en-US" sz="2800" dirty="0">
                <a:solidFill>
                  <a:srgbClr val="FFFF00"/>
                </a:solidFill>
              </a:rPr>
              <a:t>If</a:t>
            </a:r>
            <a:r>
              <a:rPr lang="en-US" sz="2800" dirty="0"/>
              <a:t> we organize into functioning teams for this purpose.</a:t>
            </a:r>
          </a:p>
          <a:p>
            <a:r>
              <a:rPr lang="en-US" sz="2800" dirty="0">
                <a:solidFill>
                  <a:srgbClr val="FFFF00"/>
                </a:solidFill>
              </a:rPr>
              <a:t>If</a:t>
            </a:r>
            <a:r>
              <a:rPr lang="en-US" sz="2800" dirty="0"/>
              <a:t> we commit the resources locally and nationally to advance this area of healthcare.</a:t>
            </a:r>
          </a:p>
          <a:p>
            <a:endParaRPr lang="en-US" sz="2800" dirty="0"/>
          </a:p>
          <a:p>
            <a:pPr algn="ctr"/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80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9E56D-8596-47F4-89AD-6FDEFE09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234C5-4A04-435B-9EAD-F7033B078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importance of early diagnosis</a:t>
            </a:r>
          </a:p>
          <a:p>
            <a:r>
              <a:rPr lang="en-US" dirty="0"/>
              <a:t>Understand the pitfalls and risks of screening</a:t>
            </a:r>
          </a:p>
          <a:p>
            <a:r>
              <a:rPr lang="en-US" dirty="0"/>
              <a:t>Understand the current methods in place to address the risks</a:t>
            </a:r>
          </a:p>
          <a:p>
            <a:r>
              <a:rPr lang="en-US" dirty="0"/>
              <a:t>Peak at future directions in this arena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i="1" dirty="0"/>
              <a:t>Dr. Kennedy has no disclosures of conflict of interest</a:t>
            </a:r>
          </a:p>
        </p:txBody>
      </p:sp>
    </p:spTree>
    <p:extLst>
      <p:ext uri="{BB962C8B-B14F-4D97-AF65-F5344CB8AC3E}">
        <p14:creationId xmlns:p14="http://schemas.microsoft.com/office/powerpoint/2010/main" val="164125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524000" y="152400"/>
            <a:ext cx="899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Font typeface="Wingdings" pitchFamily="2" charset="2"/>
              <a:buChar char="l"/>
              <a:defRPr sz="3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Char char="–"/>
              <a:defRPr sz="28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Font typeface="Wingdings" pitchFamily="2" charset="2"/>
              <a:buChar char="u"/>
              <a:defRPr sz="2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FF3399"/>
              </a:buClr>
              <a:buSzPct val="80000"/>
              <a:buChar char="–"/>
              <a:defRPr sz="2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ヒラギノ角ゴ Pro W3"/>
                <a:cs typeface="ヒラギノ角ゴ Pro W3"/>
              </a:rPr>
              <a:t>Survival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ヒラギノ角ゴ Pro W3"/>
                <a:cs typeface="ヒラギノ角ゴ Pro W3"/>
              </a:rPr>
              <a:t>byTNM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ヒラギノ角ゴ Pro W3"/>
                <a:cs typeface="ヒラギノ角ゴ Pro W3"/>
              </a:rPr>
              <a:t> Stage Category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819651" y="860425"/>
            <a:ext cx="2955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Font typeface="Wingdings" pitchFamily="2" charset="2"/>
              <a:buChar char="l"/>
              <a:defRPr sz="3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Char char="–"/>
              <a:defRPr sz="28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FF3300"/>
              </a:buClr>
              <a:buSzPct val="80000"/>
              <a:buFont typeface="Wingdings" pitchFamily="2" charset="2"/>
              <a:buChar char="u"/>
              <a:defRPr sz="2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spcAft>
                <a:spcPct val="30000"/>
              </a:spcAft>
              <a:buClr>
                <a:srgbClr val="FF3399"/>
              </a:buClr>
              <a:buSzPct val="80000"/>
              <a:buChar char="–"/>
              <a:defRPr sz="2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ヒラギノ角ゴ Pro W3"/>
                <a:cs typeface="ヒラギノ角ゴ Pro W3"/>
              </a:rPr>
              <a:t>Pathological Stage v. 7</a:t>
            </a:r>
          </a:p>
        </p:txBody>
      </p:sp>
      <p:pic>
        <p:nvPicPr>
          <p:cNvPr id="56324" name="Picture 8" descr="ptnm7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60476"/>
            <a:ext cx="8610600" cy="4530725"/>
          </a:xfrm>
          <a:prstGeom prst="rect">
            <a:avLst/>
          </a:prstGeom>
          <a:solidFill>
            <a:schemeClr val="bg2"/>
          </a:solidFill>
          <a:ln>
            <a:noFill/>
          </a:ln>
        </p:spPr>
      </p:pic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3365500" y="6021389"/>
            <a:ext cx="56515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From: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Goldstraw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 P, Crowley J,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Chansky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 K et al. The IASLC lung cancer project: proposals for the revision of the TNM stage groupings in the forthcoming (seventh) edition of the TNM classification of malignant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tumours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. J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Thorac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Narrow" pitchFamily="34" charset="0"/>
                <a:ea typeface="ヒラギノ角ゴ Pro W3" pitchFamily="1" charset="-128"/>
                <a:cs typeface="+mn-cs"/>
              </a:rPr>
              <a:t> Oncol 2007; 2: 706-714</a:t>
            </a:r>
          </a:p>
        </p:txBody>
      </p:sp>
      <p:sp>
        <p:nvSpPr>
          <p:cNvPr id="56326" name="Line 4"/>
          <p:cNvSpPr>
            <a:spLocks noChangeShapeType="1"/>
          </p:cNvSpPr>
          <p:nvPr/>
        </p:nvSpPr>
        <p:spPr bwMode="auto">
          <a:xfrm>
            <a:off x="2209800" y="685800"/>
            <a:ext cx="7848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153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6E6D9-49A2-4015-AD04-3A3DFD95D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412032" cy="699807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C000"/>
                </a:solidFill>
              </a:rPr>
              <a:t>Comparison Versions 7th and 8th Editions</a:t>
            </a:r>
          </a:p>
        </p:txBody>
      </p:sp>
      <p:pic>
        <p:nvPicPr>
          <p:cNvPr id="5" name="Content Placeholder 4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B93F617F-52B7-4F21-B832-F8094B1675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1152525"/>
            <a:ext cx="9656063" cy="4848225"/>
          </a:xfr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50E8F913-B8DE-49AA-A237-F39D8D8FA820}"/>
              </a:ext>
            </a:extLst>
          </p:cNvPr>
          <p:cNvSpPr/>
          <p:nvPr/>
        </p:nvSpPr>
        <p:spPr>
          <a:xfrm>
            <a:off x="10972801" y="3638551"/>
            <a:ext cx="963560" cy="10667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CE789-4203-414D-BDC7-63E171BD35C6}"/>
              </a:ext>
            </a:extLst>
          </p:cNvPr>
          <p:cNvSpPr txBox="1"/>
          <p:nvPr/>
        </p:nvSpPr>
        <p:spPr>
          <a:xfrm>
            <a:off x="2228850" y="6557682"/>
            <a:ext cx="6048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BFEE5-6FC8-497E-A8FF-FF066208621B}"/>
              </a:ext>
            </a:extLst>
          </p:cNvPr>
          <p:cNvSpPr txBox="1"/>
          <p:nvPr/>
        </p:nvSpPr>
        <p:spPr>
          <a:xfrm>
            <a:off x="2261181" y="6557682"/>
            <a:ext cx="6048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3A6000-DC84-4671-9EF6-3FC0AA28F4AC}"/>
              </a:ext>
            </a:extLst>
          </p:cNvPr>
          <p:cNvSpPr txBox="1"/>
          <p:nvPr/>
        </p:nvSpPr>
        <p:spPr>
          <a:xfrm>
            <a:off x="3057525" y="6219825"/>
            <a:ext cx="721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D59CCC-D33B-44BB-918F-531FA70C8FF8}"/>
              </a:ext>
            </a:extLst>
          </p:cNvPr>
          <p:cNvSpPr txBox="1"/>
          <p:nvPr/>
        </p:nvSpPr>
        <p:spPr>
          <a:xfrm>
            <a:off x="1285875" y="6220616"/>
            <a:ext cx="998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600" dirty="0">
                <a:solidFill>
                  <a:srgbClr val="FFC000"/>
                </a:solidFill>
              </a:rPr>
              <a:t>Smaller nodules </a:t>
            </a:r>
            <a:r>
              <a:rPr lang="en-US" sz="1600" dirty="0"/>
              <a:t>are a </a:t>
            </a:r>
            <a:r>
              <a:rPr lang="en-US" sz="1600" dirty="0">
                <a:solidFill>
                  <a:srgbClr val="FFC000"/>
                </a:solidFill>
              </a:rPr>
              <a:t>surrogate indicator </a:t>
            </a:r>
            <a:r>
              <a:rPr lang="en-US" sz="1600" dirty="0"/>
              <a:t>of these less advanced, less epigenetically complex, less aggressive, and more curable, when they are cancerous, </a:t>
            </a:r>
            <a:r>
              <a:rPr lang="en-US" sz="1600" dirty="0">
                <a:solidFill>
                  <a:srgbClr val="FFC000"/>
                </a:solidFill>
              </a:rPr>
              <a:t>but </a:t>
            </a:r>
            <a:r>
              <a:rPr lang="en-US" sz="1600" u="sng" dirty="0">
                <a:solidFill>
                  <a:srgbClr val="FFC000"/>
                </a:solidFill>
              </a:rPr>
              <a:t>size only</a:t>
            </a:r>
            <a:r>
              <a:rPr lang="en-US" sz="1600" dirty="0">
                <a:solidFill>
                  <a:srgbClr val="FFC000"/>
                </a:solidFill>
              </a:rPr>
              <a:t> is suboptimal</a:t>
            </a:r>
            <a:r>
              <a:rPr 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0023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E8E2-1199-4950-8F0A-340E8F792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505" y="452718"/>
            <a:ext cx="10997967" cy="1400530"/>
          </a:xfrm>
        </p:spPr>
        <p:txBody>
          <a:bodyPr/>
          <a:lstStyle/>
          <a:p>
            <a:pPr algn="ctr"/>
            <a:r>
              <a:rPr lang="en-US" sz="3600" dirty="0"/>
              <a:t>Early detection is better than late. </a:t>
            </a:r>
            <a:br>
              <a:rPr lang="en-US" sz="3600" dirty="0"/>
            </a:br>
            <a:r>
              <a:rPr lang="en-US" sz="3600" dirty="0"/>
              <a:t>But there are many challenges and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92D57-5966-4181-86B0-83D4B586D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173" y="1853249"/>
            <a:ext cx="10301681" cy="4161658"/>
          </a:xfrm>
        </p:spPr>
        <p:txBody>
          <a:bodyPr>
            <a:normAutofit fontScale="62500" lnSpcReduction="20000"/>
          </a:bodyPr>
          <a:lstStyle/>
          <a:p>
            <a:endParaRPr lang="en-US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</a:endParaRPr>
          </a:p>
          <a:p>
            <a:r>
              <a:rPr lang="en-US" sz="2600" dirty="0">
                <a:solidFill>
                  <a:srgbClr val="FFFF00"/>
                </a:solidFill>
              </a:rPr>
              <a:t>There is a legitimate concern for risks of excess testing and surgery, because in the NLST….</a:t>
            </a:r>
          </a:p>
          <a:p>
            <a:pPr lvl="1"/>
            <a:r>
              <a:rPr lang="en-US" sz="2600" i="1" dirty="0">
                <a:solidFill>
                  <a:srgbClr val="FFC000"/>
                </a:solidFill>
              </a:rPr>
              <a:t>26% of subjects had nodules 4 mm or greater and…</a:t>
            </a:r>
          </a:p>
          <a:p>
            <a:pPr lvl="1"/>
            <a:r>
              <a:rPr lang="en-US" sz="2600" i="1" dirty="0">
                <a:solidFill>
                  <a:srgbClr val="FFC000"/>
                </a:solidFill>
              </a:rPr>
              <a:t>Over 95% of discovered nodules were benign</a:t>
            </a:r>
            <a:r>
              <a:rPr lang="en-US" sz="2600" dirty="0">
                <a:solidFill>
                  <a:srgbClr val="FFC000"/>
                </a:solidFill>
              </a:rPr>
              <a:t>! </a:t>
            </a:r>
          </a:p>
          <a:p>
            <a:pPr lvl="1"/>
            <a:r>
              <a:rPr lang="en-US" sz="2600" dirty="0">
                <a:solidFill>
                  <a:srgbClr val="FFC000"/>
                </a:solidFill>
              </a:rPr>
              <a:t>LDCT is very sensitive but not very specific (10 –12% false-positives with LungRADS and a smaller number of false negatives using 6 mm nodule size cut-off)</a:t>
            </a:r>
          </a:p>
          <a:p>
            <a:pPr lvl="1"/>
            <a:r>
              <a:rPr lang="en-US" sz="2600" dirty="0"/>
              <a:t>Some small cancers are indolent, and some much more aggressive</a:t>
            </a:r>
          </a:p>
          <a:p>
            <a:r>
              <a:rPr lang="en-US" sz="2600" dirty="0"/>
              <a:t>Doing no harm </a:t>
            </a:r>
            <a:r>
              <a:rPr lang="en-US" sz="2600" dirty="0">
                <a:solidFill>
                  <a:srgbClr val="FFC000"/>
                </a:solidFill>
              </a:rPr>
              <a:t>(or doing everything possible to reduce risk of harm) </a:t>
            </a:r>
            <a:r>
              <a:rPr lang="en-US" sz="2600" dirty="0"/>
              <a:t>is critical to success of LDCT screening. </a:t>
            </a:r>
          </a:p>
          <a:p>
            <a:r>
              <a:rPr lang="en-US" sz="2600" b="1" u="sng" dirty="0">
                <a:solidFill>
                  <a:srgbClr val="FFC000"/>
                </a:solidFill>
              </a:rPr>
              <a:t>Harm occurs with invasive procedures as well as delayed diagnosis.</a:t>
            </a:r>
          </a:p>
          <a:p>
            <a:r>
              <a:rPr lang="en-US" sz="2600" dirty="0"/>
              <a:t>Increased detection of nodules in the face of inconsistent clinical evaluation presents significant challenges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34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D73F1-C4A0-47A7-AF72-A6158AA05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680737" cy="830798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Risks: The lungs are delicate and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B9183-D924-4082-B73A-51C02947F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93240"/>
            <a:ext cx="9517063" cy="4755159"/>
          </a:xfrm>
        </p:spPr>
        <p:txBody>
          <a:bodyPr>
            <a:norm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Hemoptysis with Bronchoscopy or CT guided transthoracic biopsy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Pneumothorax with Bronchoscopy or CT guided biopsy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Nondiagnostic biopsies lead to more invasive procedures or delays  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Risks from conscious sedation and general anesthesia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Pain from Thoracotomy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Disability from lung resection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Death from thoracotomy (≈1%)</a:t>
            </a:r>
          </a:p>
          <a:p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Invasive testing for lower risk nodules leads to unnecessary procedures</a:t>
            </a:r>
          </a:p>
          <a:p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Conversely, there is a potential to undermanage malignant nodules, potentially delaying diagnosis and definitive treatment.</a:t>
            </a:r>
          </a:p>
        </p:txBody>
      </p:sp>
    </p:spTree>
    <p:extLst>
      <p:ext uri="{BB962C8B-B14F-4D97-AF65-F5344CB8AC3E}">
        <p14:creationId xmlns:p14="http://schemas.microsoft.com/office/powerpoint/2010/main" val="12973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9B20-A59A-42F7-BBF1-97ACAFC80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05631"/>
          </a:xfrm>
        </p:spPr>
        <p:txBody>
          <a:bodyPr/>
          <a:lstStyle/>
          <a:p>
            <a:pPr algn="ctr"/>
            <a:r>
              <a:rPr lang="en-US" dirty="0"/>
              <a:t>Complications in the NLST study</a:t>
            </a:r>
            <a:br>
              <a:rPr lang="en-US" dirty="0"/>
            </a:br>
            <a:r>
              <a:rPr lang="en-US" sz="2400" dirty="0"/>
              <a:t>Generally low in high-end institutions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5B9B5D1-671D-4F33-90C6-01F4C8F48A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1160452"/>
              </p:ext>
            </p:extLst>
          </p:nvPr>
        </p:nvGraphicFramePr>
        <p:xfrm>
          <a:off x="536895" y="2052638"/>
          <a:ext cx="10964411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568">
                  <a:extLst>
                    <a:ext uri="{9D8B030D-6E8A-4147-A177-3AD203B41FA5}">
                      <a16:colId xmlns:a16="http://schemas.microsoft.com/office/drawing/2014/main" val="328267431"/>
                    </a:ext>
                  </a:extLst>
                </a:gridCol>
                <a:gridCol w="2429794">
                  <a:extLst>
                    <a:ext uri="{9D8B030D-6E8A-4147-A177-3AD203B41FA5}">
                      <a16:colId xmlns:a16="http://schemas.microsoft.com/office/drawing/2014/main" val="1594847134"/>
                    </a:ext>
                  </a:extLst>
                </a:gridCol>
                <a:gridCol w="1878994">
                  <a:extLst>
                    <a:ext uri="{9D8B030D-6E8A-4147-A177-3AD203B41FA5}">
                      <a16:colId xmlns:a16="http://schemas.microsoft.com/office/drawing/2014/main" val="3649356568"/>
                    </a:ext>
                  </a:extLst>
                </a:gridCol>
                <a:gridCol w="1358975">
                  <a:extLst>
                    <a:ext uri="{9D8B030D-6E8A-4147-A177-3AD203B41FA5}">
                      <a16:colId xmlns:a16="http://schemas.microsoft.com/office/drawing/2014/main" val="2182179013"/>
                    </a:ext>
                  </a:extLst>
                </a:gridCol>
                <a:gridCol w="1504920">
                  <a:extLst>
                    <a:ext uri="{9D8B030D-6E8A-4147-A177-3AD203B41FA5}">
                      <a16:colId xmlns:a16="http://schemas.microsoft.com/office/drawing/2014/main" val="3857327453"/>
                    </a:ext>
                  </a:extLst>
                </a:gridCol>
                <a:gridCol w="1666160">
                  <a:extLst>
                    <a:ext uri="{9D8B030D-6E8A-4147-A177-3AD203B41FA5}">
                      <a16:colId xmlns:a16="http://schemas.microsoft.com/office/drawing/2014/main" val="2731264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Thoracotomy, VATS, or Mediastinoscopy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Bronchoscopy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Needle Biopsy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 Procedure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286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 Complication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89.1%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Of</a:t>
                      </a:r>
                      <a:r>
                        <a:rPr lang="en-US" b="1" dirty="0"/>
                        <a:t> 16,992 </a:t>
                      </a:r>
                      <a:r>
                        <a:rPr lang="en-US" b="0" dirty="0"/>
                        <a:t>Screened</a:t>
                      </a:r>
                      <a:r>
                        <a:rPr lang="en-US" dirty="0"/>
                        <a:t> (99.6%)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54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 Least 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805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&gt;0.1%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098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Intermediate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926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Minor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&gt;0.1%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852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Death within 60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1832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422906B-E256-4D14-8727-D7EEFF157BCF}"/>
              </a:ext>
            </a:extLst>
          </p:cNvPr>
          <p:cNvSpPr txBox="1"/>
          <p:nvPr/>
        </p:nvSpPr>
        <p:spPr>
          <a:xfrm>
            <a:off x="5318620" y="6157519"/>
            <a:ext cx="6639959" cy="242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93000"/>
              </a:lnSpc>
              <a:buClr>
                <a:srgbClr val="FFFFFF"/>
              </a:buClr>
            </a:pPr>
            <a:r>
              <a:rPr lang="en-US" altLang="en-US" sz="1050" b="1" dirty="0">
                <a:solidFill>
                  <a:srgbClr val="FFFFFF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The National Lung Screening Trial Research Team. N </a:t>
            </a:r>
            <a:r>
              <a:rPr lang="en-US" altLang="en-US" sz="1050" b="1" dirty="0" err="1">
                <a:solidFill>
                  <a:srgbClr val="FFFFFF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Engl</a:t>
            </a:r>
            <a:r>
              <a:rPr lang="en-US" altLang="en-US" sz="1050" b="1" dirty="0">
                <a:solidFill>
                  <a:srgbClr val="FFFFFF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J Med 2011. DOI: 10.1056/NEJMoa1102873</a:t>
            </a:r>
          </a:p>
        </p:txBody>
      </p:sp>
    </p:spTree>
    <p:extLst>
      <p:ext uri="{BB962C8B-B14F-4D97-AF65-F5344CB8AC3E}">
        <p14:creationId xmlns:p14="http://schemas.microsoft.com/office/powerpoint/2010/main" val="191655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9125" y="257176"/>
            <a:ext cx="10983990" cy="1162050"/>
          </a:xfrm>
          <a:noFill/>
          <a:ln/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no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r>
              <a:rPr lang="en-US" sz="3200" dirty="0">
                <a:solidFill>
                  <a:srgbClr val="FFC000"/>
                </a:solidFill>
              </a:rPr>
              <a:t>Rate of Resection of </a:t>
            </a:r>
            <a:r>
              <a:rPr lang="en-US" sz="3200" u="sng" dirty="0">
                <a:solidFill>
                  <a:srgbClr val="FFC000"/>
                </a:solidFill>
              </a:rPr>
              <a:t>Non-Cancer</a:t>
            </a:r>
            <a:r>
              <a:rPr lang="en-US" sz="3200" dirty="0">
                <a:solidFill>
                  <a:srgbClr val="FFC000"/>
                </a:solidFill>
              </a:rPr>
              <a:t> in Trials</a:t>
            </a:r>
            <a:br>
              <a:rPr lang="en-US" sz="3200" dirty="0">
                <a:solidFill>
                  <a:srgbClr val="FFC000"/>
                </a:solidFill>
              </a:rPr>
            </a:br>
            <a:r>
              <a:rPr lang="en-US" sz="1800" dirty="0">
                <a:solidFill>
                  <a:srgbClr val="92D050"/>
                </a:solidFill>
              </a:rPr>
              <a:t>Good News! It wasn’t malignant!</a:t>
            </a:r>
            <a:br>
              <a:rPr lang="en-US" sz="1800" dirty="0">
                <a:solidFill>
                  <a:srgbClr val="92D050"/>
                </a:solidFill>
              </a:rPr>
            </a:b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1881091" name="Text Box 3"/>
          <p:cNvSpPr txBox="1">
            <a:spLocks noChangeArrowheads="1"/>
          </p:cNvSpPr>
          <p:nvPr/>
        </p:nvSpPr>
        <p:spPr bwMode="auto">
          <a:xfrm>
            <a:off x="1709694" y="1781176"/>
            <a:ext cx="8663031" cy="4475071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/>
              <a:t>Diederich 	22%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/>
              <a:t>Mayo 	18%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>
                <a:solidFill>
                  <a:srgbClr val="FFFF00"/>
                </a:solidFill>
              </a:rPr>
              <a:t>McWilliams 	20%</a:t>
            </a:r>
            <a:r>
              <a:rPr lang="en-US" sz="2400" dirty="0"/>
              <a:t> 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/>
              <a:t>Nawa 	29%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/>
              <a:t>NELSON 	27%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/>
              <a:t>Pittsburg 	30%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dirty="0">
                <a:solidFill>
                  <a:srgbClr val="FFFF00"/>
                </a:solidFill>
              </a:rPr>
              <a:t>NLST 	24%</a:t>
            </a:r>
          </a:p>
          <a:p>
            <a:pPr marL="808038" lvl="1" indent="-350838" algn="ctr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400" b="1" i="1" u="sng" dirty="0">
                <a:solidFill>
                  <a:srgbClr val="FFFF00"/>
                </a:solidFill>
              </a:rPr>
              <a:t>Community Pulmonary	</a:t>
            </a:r>
            <a:r>
              <a:rPr lang="en-US" sz="2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35%</a:t>
            </a:r>
          </a:p>
          <a:p>
            <a:pPr marL="350838" indent="-350838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0000"/>
              <a:tabLst>
                <a:tab pos="4632325" algn="ctr"/>
              </a:tabLst>
            </a:pPr>
            <a:r>
              <a:rPr lang="en-US" sz="2000" b="1" dirty="0">
                <a:solidFill>
                  <a:srgbClr val="FFC000"/>
                </a:solidFill>
              </a:rPr>
              <a:t>	Benign Nodule Resections have a mortality risk of about 1%</a:t>
            </a:r>
          </a:p>
        </p:txBody>
      </p:sp>
    </p:spTree>
    <p:extLst>
      <p:ext uri="{BB962C8B-B14F-4D97-AF65-F5344CB8AC3E}">
        <p14:creationId xmlns:p14="http://schemas.microsoft.com/office/powerpoint/2010/main" val="35655449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7992-B8B7-441B-B15C-E2DA91376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991129" cy="1400530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FFC000"/>
                </a:solidFill>
              </a:rPr>
              <a:t>Actual and perceived risks are a major problem likely reducing the use of screening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7F7F5D-D0E6-48C9-8686-1E86D908F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212" y="1704975"/>
            <a:ext cx="8946541" cy="4438649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b="1" dirty="0">
                <a:solidFill>
                  <a:srgbClr val="FFFF00"/>
                </a:solidFill>
              </a:rPr>
              <a:t>There have been many advances in risk reduction in the last decade.  Some have been implemented, some starting to be implemented and some not yet widely approved or validated.</a:t>
            </a:r>
          </a:p>
          <a:p>
            <a:endParaRPr lang="en-US" b="1" dirty="0">
              <a:solidFill>
                <a:srgbClr val="FFFF00"/>
              </a:solidFill>
            </a:endParaRPr>
          </a:p>
          <a:p>
            <a:r>
              <a:rPr lang="en-US" dirty="0"/>
              <a:t>Better selection of at-risk patients (Brock Univ, Bach, Tanner)</a:t>
            </a:r>
          </a:p>
          <a:p>
            <a:r>
              <a:rPr lang="en-US" dirty="0"/>
              <a:t>Careful evaluation of co-morbidities both prior to screening and especially prior to surgery or other invasive procedures</a:t>
            </a:r>
          </a:p>
          <a:p>
            <a:r>
              <a:rPr lang="en-US" dirty="0"/>
              <a:t>Nurse Navigators with organized follow-up procedures</a:t>
            </a:r>
          </a:p>
          <a:p>
            <a:r>
              <a:rPr lang="en-US" dirty="0"/>
              <a:t>Multidisciplinary panels to evaluate discovered nodules</a:t>
            </a:r>
          </a:p>
          <a:p>
            <a:r>
              <a:rPr lang="en-US" dirty="0"/>
              <a:t>Centers of Excellence organized</a:t>
            </a:r>
          </a:p>
          <a:p>
            <a:r>
              <a:rPr lang="en-US" dirty="0"/>
              <a:t>Management guidelines (ATS, ACCP, ACR </a:t>
            </a:r>
            <a:r>
              <a:rPr lang="en-US" dirty="0" err="1"/>
              <a:t>LungRads</a:t>
            </a:r>
            <a:r>
              <a:rPr lang="en-US" dirty="0"/>
              <a:t>)</a:t>
            </a:r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9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8434</TotalTime>
  <Words>1290</Words>
  <Application>Microsoft Office PowerPoint</Application>
  <PresentationFormat>Widescreen</PresentationFormat>
  <Paragraphs>159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Narrow</vt:lpstr>
      <vt:lpstr>Arial Unicode MS</vt:lpstr>
      <vt:lpstr>Calibri</vt:lpstr>
      <vt:lpstr>Calibri Light</vt:lpstr>
      <vt:lpstr>Century Gothic</vt:lpstr>
      <vt:lpstr>Franklin Gothic Book</vt:lpstr>
      <vt:lpstr>Wingdings 3</vt:lpstr>
      <vt:lpstr>ヒラギノ角ゴ Pro W3</vt:lpstr>
      <vt:lpstr>Ion</vt:lpstr>
      <vt:lpstr>Office Theme</vt:lpstr>
      <vt:lpstr>Pulmonary Perspective on LC Screening “Diagnosing late stage LC is discouraging and we are tired of it!”</vt:lpstr>
      <vt:lpstr>Objectives</vt:lpstr>
      <vt:lpstr>PowerPoint Presentation</vt:lpstr>
      <vt:lpstr>Comparison Versions 7th and 8th Editions</vt:lpstr>
      <vt:lpstr>Early detection is better than late.  But there are many challenges and concerns</vt:lpstr>
      <vt:lpstr>Risks: The lungs are delicate and important</vt:lpstr>
      <vt:lpstr>Complications in the NLST study Generally low in high-end institutions</vt:lpstr>
      <vt:lpstr> Rate of Resection of Non-Cancer in Trials Good News! It wasn’t malignant!  </vt:lpstr>
      <vt:lpstr>Actual and perceived risks are a major problem likely reducing the use of screening</vt:lpstr>
      <vt:lpstr>PowerPoint Presentation</vt:lpstr>
      <vt:lpstr>Management of Incidental SPNs Risks of malignancy are much lower and surgical risks and co-morbidities have been previously excluded, but…it needs to be re-assessed.</vt:lpstr>
      <vt:lpstr>Currently Available Risk-Reduction Strategies</vt:lpstr>
      <vt:lpstr>Growth cannot be ignored</vt:lpstr>
      <vt:lpstr>Promising technologies needing improvement  and validation before wider use</vt:lpstr>
      <vt:lpstr>AEGIS 1 &amp; 2 Bronchoscopy Biomarker Trials A bronchial airway genomic classifier</vt:lpstr>
      <vt:lpstr>PANOPTIC Proteomic Classifier Trial</vt:lpstr>
      <vt:lpstr>PowerPoint Presentation</vt:lpstr>
      <vt:lpstr>The Future for the “at risk” population is brighter!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Pulmonary Perspective on LC Screening</dc:title>
  <dc:creator>Tim Kennedy</dc:creator>
  <cp:lastModifiedBy>Dyer, Debra</cp:lastModifiedBy>
  <cp:revision>61</cp:revision>
  <cp:lastPrinted>2020-09-28T13:41:32Z</cp:lastPrinted>
  <dcterms:created xsi:type="dcterms:W3CDTF">2020-08-25T19:21:48Z</dcterms:created>
  <dcterms:modified xsi:type="dcterms:W3CDTF">2020-09-30T23:03:05Z</dcterms:modified>
</cp:coreProperties>
</file>