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8"/>
  </p:handoutMasterIdLst>
  <p:sldIdLst>
    <p:sldId id="272" r:id="rId2"/>
    <p:sldId id="273" r:id="rId3"/>
    <p:sldId id="274" r:id="rId4"/>
    <p:sldId id="275" r:id="rId5"/>
    <p:sldId id="259" r:id="rId6"/>
    <p:sldId id="260" r:id="rId7"/>
    <p:sldId id="262" r:id="rId8"/>
    <p:sldId id="279" r:id="rId9"/>
    <p:sldId id="266" r:id="rId10"/>
    <p:sldId id="283" r:id="rId11"/>
    <p:sldId id="269" r:id="rId12"/>
    <p:sldId id="277" r:id="rId13"/>
    <p:sldId id="267" r:id="rId14"/>
    <p:sldId id="285" r:id="rId15"/>
    <p:sldId id="286" r:id="rId16"/>
    <p:sldId id="287" r:id="rId17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39" autoAdjust="0"/>
    <p:restoredTop sz="94646" autoAdjust="0"/>
  </p:normalViewPr>
  <p:slideViewPr>
    <p:cSldViewPr snapToGrid="0">
      <p:cViewPr varScale="1">
        <p:scale>
          <a:sx n="78" d="100"/>
          <a:sy n="78" d="100"/>
        </p:scale>
        <p:origin x="114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466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800" dirty="0"/>
              <a:t>Staff who play a role in coordinating the day-to-day operations </a:t>
            </a:r>
            <a:r>
              <a:rPr lang="en-US" sz="1800" dirty="0" smtClean="0"/>
              <a:t>of </a:t>
            </a:r>
            <a:r>
              <a:rPr lang="en-US" sz="1800" dirty="0"/>
              <a:t>lung cancer screening programs (n=20)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'Q3'!$A$2:$A$10</c:f>
              <c:strCache>
                <c:ptCount val="9"/>
                <c:pt idx="0">
                  <c:v>Patient scheduler</c:v>
                </c:pt>
                <c:pt idx="1">
                  <c:v>LDCT program coordinator</c:v>
                </c:pt>
                <c:pt idx="2">
                  <c:v>Patient navigator</c:v>
                </c:pt>
                <c:pt idx="3">
                  <c:v>Nurse</c:v>
                </c:pt>
                <c:pt idx="4">
                  <c:v>Database manager</c:v>
                </c:pt>
                <c:pt idx="5">
                  <c:v>Other staff involved in coordination (CT techs, radiologists, pulmonologists, physicians)</c:v>
                </c:pt>
                <c:pt idx="6">
                  <c:v>Nurse Practitioner or Physician Assistant</c:v>
                </c:pt>
                <c:pt idx="7">
                  <c:v>LDCT program administrator</c:v>
                </c:pt>
                <c:pt idx="8">
                  <c:v>Other (preauth, scheduling system)</c:v>
                </c:pt>
              </c:strCache>
            </c:strRef>
          </c:cat>
          <c:val>
            <c:numRef>
              <c:f>'Q3'!$B$2:$B$10</c:f>
              <c:numCache>
                <c:formatCode>General</c:formatCode>
                <c:ptCount val="9"/>
                <c:pt idx="0">
                  <c:v>15</c:v>
                </c:pt>
                <c:pt idx="1">
                  <c:v>12</c:v>
                </c:pt>
                <c:pt idx="2">
                  <c:v>9</c:v>
                </c:pt>
                <c:pt idx="3">
                  <c:v>7</c:v>
                </c:pt>
                <c:pt idx="4">
                  <c:v>6</c:v>
                </c:pt>
                <c:pt idx="5">
                  <c:v>6</c:v>
                </c:pt>
                <c:pt idx="6">
                  <c:v>5</c:v>
                </c:pt>
                <c:pt idx="7">
                  <c:v>3</c:v>
                </c:pt>
                <c:pt idx="8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D7F-488A-B9EA-2E5AECD52C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425602232"/>
        <c:axId val="425598312"/>
      </c:barChart>
      <c:catAx>
        <c:axId val="425602232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25598312"/>
        <c:crosses val="autoZero"/>
        <c:auto val="1"/>
        <c:lblAlgn val="ctr"/>
        <c:lblOffset val="100"/>
        <c:noMultiLvlLbl val="0"/>
      </c:catAx>
      <c:valAx>
        <c:axId val="425598312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4256022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800" dirty="0"/>
              <a:t>Topics</a:t>
            </a:r>
            <a:r>
              <a:rPr lang="en-US" sz="1800" baseline="0" dirty="0"/>
              <a:t> that respondents would be interested in learning more about (n=17</a:t>
            </a:r>
            <a:r>
              <a:rPr lang="en-US" baseline="0" dirty="0"/>
              <a:t>)</a:t>
            </a:r>
            <a:endParaRPr lang="en-US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'Q23'!$A$2:$A$12</c:f>
              <c:strCache>
                <c:ptCount val="11"/>
                <c:pt idx="0">
                  <c:v>Educating PCPs</c:v>
                </c:pt>
                <c:pt idx="1">
                  <c:v>Managing incidental findings in lung cancer screening</c:v>
                </c:pt>
                <c:pt idx="2">
                  <c:v>Reporting findings to PCPs</c:v>
                </c:pt>
                <c:pt idx="3">
                  <c:v>Data gathering and reporting</c:v>
                </c:pt>
                <c:pt idx="4">
                  <c:v>Integrating Tobacco Cessation Treatment</c:v>
                </c:pt>
                <c:pt idx="5">
                  <c:v>Reporting findings to patients</c:v>
                </c:pt>
                <c:pt idx="6">
                  <c:v>Tracking patients who need follow-up</c:v>
                </c:pt>
                <c:pt idx="7">
                  <c:v>Nodule classification and management</c:v>
                </c:pt>
                <c:pt idx="8">
                  <c:v>Shared Deicison Making</c:v>
                </c:pt>
                <c:pt idx="9">
                  <c:v>Decisions about approach to biopsy</c:v>
                </c:pt>
                <c:pt idx="10">
                  <c:v>Other (please specify)</c:v>
                </c:pt>
              </c:strCache>
            </c:strRef>
          </c:cat>
          <c:val>
            <c:numRef>
              <c:f>'Q23'!$B$2:$B$12</c:f>
              <c:numCache>
                <c:formatCode>General</c:formatCode>
                <c:ptCount val="11"/>
                <c:pt idx="0">
                  <c:v>13</c:v>
                </c:pt>
                <c:pt idx="1">
                  <c:v>11</c:v>
                </c:pt>
                <c:pt idx="2">
                  <c:v>10</c:v>
                </c:pt>
                <c:pt idx="3">
                  <c:v>9</c:v>
                </c:pt>
                <c:pt idx="4">
                  <c:v>9</c:v>
                </c:pt>
                <c:pt idx="5">
                  <c:v>8</c:v>
                </c:pt>
                <c:pt idx="6">
                  <c:v>7</c:v>
                </c:pt>
                <c:pt idx="7">
                  <c:v>7</c:v>
                </c:pt>
                <c:pt idx="8">
                  <c:v>6</c:v>
                </c:pt>
                <c:pt idx="9">
                  <c:v>3</c:v>
                </c:pt>
                <c:pt idx="1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72D-445C-A5EF-D81D6F4A49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534222736"/>
        <c:axId val="534216072"/>
      </c:barChart>
      <c:catAx>
        <c:axId val="53422273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34216072"/>
        <c:crosses val="autoZero"/>
        <c:auto val="1"/>
        <c:lblAlgn val="ctr"/>
        <c:lblOffset val="100"/>
        <c:noMultiLvlLbl val="0"/>
      </c:catAx>
      <c:valAx>
        <c:axId val="534216072"/>
        <c:scaling>
          <c:orientation val="minMax"/>
          <c:max val="13"/>
        </c:scaling>
        <c:delete val="1"/>
        <c:axPos val="t"/>
        <c:numFmt formatCode="General" sourceLinked="1"/>
        <c:majorTickMark val="none"/>
        <c:minorTickMark val="none"/>
        <c:tickLblPos val="nextTo"/>
        <c:crossAx val="5342227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800" dirty="0"/>
              <a:t>Biggest challenges in</a:t>
            </a:r>
            <a:r>
              <a:rPr lang="en-US" sz="1800" baseline="0" dirty="0"/>
              <a:t> lung cancer screening faced by respondents (n=20)</a:t>
            </a:r>
            <a:endParaRPr lang="en-US" sz="1800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solidFill>
                  <a:schemeClr val="accent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681-4092-8561-59545984198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'Q24'!$A$2:$A$18</c:f>
              <c:strCache>
                <c:ptCount val="17"/>
                <c:pt idx="0">
                  <c:v>Educating PCPs on eligibility criteria &amp; documentation</c:v>
                </c:pt>
                <c:pt idx="1">
                  <c:v>Limited staff for workload</c:v>
                </c:pt>
                <c:pt idx="2">
                  <c:v>Coordinating follow-up scans with patients &amp; PCPs</c:v>
                </c:pt>
                <c:pt idx="3">
                  <c:v>Getting accurate documentation from PCPs</c:v>
                </c:pt>
                <c:pt idx="4">
                  <c:v>Getting patients to remain in the program and return for annual screening</c:v>
                </c:pt>
                <c:pt idx="5">
                  <c:v>Data management</c:v>
                </c:pt>
                <c:pt idx="6">
                  <c:v>Budget limitations</c:v>
                </c:pt>
                <c:pt idx="7">
                  <c:v>Providing follow-up resources &amp; education</c:v>
                </c:pt>
                <c:pt idx="8">
                  <c:v>Achieving success with smoking cessation</c:v>
                </c:pt>
                <c:pt idx="9">
                  <c:v>Managing incidental findings</c:v>
                </c:pt>
                <c:pt idx="10">
                  <c:v>Inputting data to the ACR</c:v>
                </c:pt>
                <c:pt idx="11">
                  <c:v>Establishing and maintaining process for 
multidisciplinary review of suspicious lung nodules</c:v>
                </c:pt>
                <c:pt idx="12">
                  <c:v>Other (time to enter scan results, notifying CT tech about 
qualifying patients, managing outside followup &lt;1 year)</c:v>
                </c:pt>
                <c:pt idx="13">
                  <c:v>Insurance reimbursement/denials</c:v>
                </c:pt>
                <c:pt idx="14">
                  <c:v>Obtaining prior insurance authorization</c:v>
                </c:pt>
                <c:pt idx="15">
                  <c:v>Obtaining accurate information from patients</c:v>
                </c:pt>
                <c:pt idx="16">
                  <c:v>Patient no-shows</c:v>
                </c:pt>
              </c:strCache>
            </c:strRef>
          </c:cat>
          <c:val>
            <c:numRef>
              <c:f>'Q24'!$B$2:$B$18</c:f>
              <c:numCache>
                <c:formatCode>General</c:formatCode>
                <c:ptCount val="17"/>
                <c:pt idx="0">
                  <c:v>14</c:v>
                </c:pt>
                <c:pt idx="1">
                  <c:v>10</c:v>
                </c:pt>
                <c:pt idx="2">
                  <c:v>9</c:v>
                </c:pt>
                <c:pt idx="3">
                  <c:v>9</c:v>
                </c:pt>
                <c:pt idx="4">
                  <c:v>8</c:v>
                </c:pt>
                <c:pt idx="5">
                  <c:v>6</c:v>
                </c:pt>
                <c:pt idx="6">
                  <c:v>4</c:v>
                </c:pt>
                <c:pt idx="7">
                  <c:v>4</c:v>
                </c:pt>
                <c:pt idx="8">
                  <c:v>4</c:v>
                </c:pt>
                <c:pt idx="9">
                  <c:v>4</c:v>
                </c:pt>
                <c:pt idx="10">
                  <c:v>3</c:v>
                </c:pt>
                <c:pt idx="11">
                  <c:v>3</c:v>
                </c:pt>
                <c:pt idx="12">
                  <c:v>3</c:v>
                </c:pt>
                <c:pt idx="13">
                  <c:v>2</c:v>
                </c:pt>
                <c:pt idx="14">
                  <c:v>2</c:v>
                </c:pt>
                <c:pt idx="15">
                  <c:v>2</c:v>
                </c:pt>
                <c:pt idx="16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681-4092-8561-5954598419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534221560"/>
        <c:axId val="534221952"/>
      </c:barChart>
      <c:catAx>
        <c:axId val="534221560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34221952"/>
        <c:crosses val="autoZero"/>
        <c:auto val="1"/>
        <c:lblAlgn val="ctr"/>
        <c:lblOffset val="100"/>
        <c:noMultiLvlLbl val="0"/>
      </c:catAx>
      <c:valAx>
        <c:axId val="534221952"/>
        <c:scaling>
          <c:orientation val="minMax"/>
          <c:max val="14"/>
        </c:scaling>
        <c:delete val="1"/>
        <c:axPos val="t"/>
        <c:numFmt formatCode="General" sourceLinked="1"/>
        <c:majorTickMark val="none"/>
        <c:minorTickMark val="none"/>
        <c:tickLblPos val="nextTo"/>
        <c:crossAx val="5342215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800" dirty="0"/>
              <a:t>Activities performed by staff involved in program coordination (n</a:t>
            </a:r>
            <a:r>
              <a:rPr lang="en-US" sz="1600" dirty="0"/>
              <a:t>=2</a:t>
            </a:r>
            <a:r>
              <a:rPr lang="en-US" dirty="0"/>
              <a:t>0)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 Q4 &amp; Q5'!$A$2:$A$11</c:f>
              <c:strCache>
                <c:ptCount val="10"/>
                <c:pt idx="0">
                  <c:v>Follow-up of abnormal scans</c:v>
                </c:pt>
                <c:pt idx="1">
                  <c:v>Gathering data on patients</c:v>
                </c:pt>
                <c:pt idx="2">
                  <c:v>Scheduling patients</c:v>
                </c:pt>
                <c:pt idx="3">
                  <c:v>Entering data on patients into database</c:v>
                </c:pt>
                <c:pt idx="4">
                  <c:v>Reporting LDCT findings to patients</c:v>
                </c:pt>
                <c:pt idx="5">
                  <c:v>Tracking and reporting on quality meausres</c:v>
                </c:pt>
                <c:pt idx="6">
                  <c:v>Referring patients for smoking cessation</c:v>
                </c:pt>
                <c:pt idx="7">
                  <c:v>Patient education about benefits and harms of LDCT screening</c:v>
                </c:pt>
                <c:pt idx="8">
                  <c:v>Shared decision making with patients about LDCT screening</c:v>
                </c:pt>
                <c:pt idx="9">
                  <c:v>Other activities (multidisciplinary thoracic cancer committee activities)</c:v>
                </c:pt>
              </c:strCache>
            </c:strRef>
          </c:cat>
          <c:val>
            <c:numRef>
              <c:f>' Q4 &amp; Q5'!$B$2:$B$11</c:f>
              <c:numCache>
                <c:formatCode>General</c:formatCode>
                <c:ptCount val="10"/>
                <c:pt idx="0">
                  <c:v>17</c:v>
                </c:pt>
                <c:pt idx="1">
                  <c:v>17</c:v>
                </c:pt>
                <c:pt idx="2">
                  <c:v>16</c:v>
                </c:pt>
                <c:pt idx="3">
                  <c:v>16</c:v>
                </c:pt>
                <c:pt idx="4">
                  <c:v>14</c:v>
                </c:pt>
                <c:pt idx="5">
                  <c:v>13</c:v>
                </c:pt>
                <c:pt idx="6">
                  <c:v>11</c:v>
                </c:pt>
                <c:pt idx="7">
                  <c:v>8</c:v>
                </c:pt>
                <c:pt idx="8">
                  <c:v>8</c:v>
                </c:pt>
                <c:pt idx="9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B7-473B-AF3A-D84F33C0681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425595176"/>
        <c:axId val="425601840"/>
      </c:barChart>
      <c:catAx>
        <c:axId val="42559517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25601840"/>
        <c:crosses val="autoZero"/>
        <c:auto val="1"/>
        <c:lblAlgn val="ctr"/>
        <c:lblOffset val="100"/>
        <c:noMultiLvlLbl val="0"/>
      </c:catAx>
      <c:valAx>
        <c:axId val="425601840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4255951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800" dirty="0"/>
              <a:t>Number</a:t>
            </a:r>
            <a:r>
              <a:rPr lang="en-US" sz="1800" baseline="0" dirty="0"/>
              <a:t> of patients screened monthly at respondent facility (n=20</a:t>
            </a:r>
            <a:r>
              <a:rPr lang="en-US" baseline="0" dirty="0"/>
              <a:t>)</a:t>
            </a:r>
            <a:endParaRPr lang="en-US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B8CA-404C-9120-AEC91A9590C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'Q6 &amp; Q7'!$A$2:$A$9</c:f>
              <c:strCache>
                <c:ptCount val="8"/>
                <c:pt idx="0">
                  <c:v>1 to 10</c:v>
                </c:pt>
                <c:pt idx="1">
                  <c:v>11 to 30</c:v>
                </c:pt>
                <c:pt idx="2">
                  <c:v>31 to 50</c:v>
                </c:pt>
                <c:pt idx="3">
                  <c:v>51 to 100</c:v>
                </c:pt>
                <c:pt idx="4">
                  <c:v>101 to 200</c:v>
                </c:pt>
                <c:pt idx="5">
                  <c:v>201 to 300</c:v>
                </c:pt>
                <c:pt idx="6">
                  <c:v>300 or more</c:v>
                </c:pt>
                <c:pt idx="7">
                  <c:v>Don't know</c:v>
                </c:pt>
              </c:strCache>
            </c:strRef>
          </c:cat>
          <c:val>
            <c:numRef>
              <c:f>'Q6 &amp; Q7'!$B$2:$B$9</c:f>
              <c:numCache>
                <c:formatCode>General</c:formatCode>
                <c:ptCount val="8"/>
                <c:pt idx="0">
                  <c:v>6</c:v>
                </c:pt>
                <c:pt idx="1">
                  <c:v>5</c:v>
                </c:pt>
                <c:pt idx="2">
                  <c:v>3</c:v>
                </c:pt>
                <c:pt idx="3">
                  <c:v>3</c:v>
                </c:pt>
                <c:pt idx="4">
                  <c:v>0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8CA-404C-9120-AEC91A9590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424497312"/>
        <c:axId val="424500840"/>
      </c:barChart>
      <c:catAx>
        <c:axId val="424497312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24500840"/>
        <c:crosses val="autoZero"/>
        <c:auto val="1"/>
        <c:lblAlgn val="ctr"/>
        <c:lblOffset val="100"/>
        <c:noMultiLvlLbl val="0"/>
      </c:catAx>
      <c:valAx>
        <c:axId val="424500840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4244973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800" dirty="0"/>
              <a:t>Staff</a:t>
            </a:r>
            <a:r>
              <a:rPr lang="en-US" sz="1800" baseline="0" dirty="0"/>
              <a:t> who conducts shared decision making discussion for patients with insurance (e.g., Medicare) that require a shared decision making visit (n=20)</a:t>
            </a:r>
            <a:endParaRPr lang="en-US" sz="1800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'Q17-Q20'!$A$2:$A$5</c:f>
              <c:strCache>
                <c:ptCount val="4"/>
                <c:pt idx="0">
                  <c:v>Referring providers (PCPs, NPs, PAs, and Clinical Nurse Specialists)</c:v>
                </c:pt>
                <c:pt idx="1">
                  <c:v>NPs, PAs, clinical nurse specialists within centralized program</c:v>
                </c:pt>
                <c:pt idx="2">
                  <c:v>Don't know</c:v>
                </c:pt>
                <c:pt idx="3">
                  <c:v>Others (lung health clinic MD)</c:v>
                </c:pt>
              </c:strCache>
            </c:strRef>
          </c:cat>
          <c:val>
            <c:numRef>
              <c:f>'Q17-Q20'!$B$2:$B$5</c:f>
              <c:numCache>
                <c:formatCode>General</c:formatCode>
                <c:ptCount val="4"/>
                <c:pt idx="0">
                  <c:v>16</c:v>
                </c:pt>
                <c:pt idx="1">
                  <c:v>6</c:v>
                </c:pt>
                <c:pt idx="2">
                  <c:v>2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F5A-4DF3-B5FD-56F32CBB04C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532867552"/>
        <c:axId val="532870296"/>
      </c:barChart>
      <c:catAx>
        <c:axId val="532867552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32870296"/>
        <c:crosses val="autoZero"/>
        <c:auto val="1"/>
        <c:lblAlgn val="ctr"/>
        <c:lblOffset val="100"/>
        <c:noMultiLvlLbl val="0"/>
      </c:catAx>
      <c:valAx>
        <c:axId val="532870296"/>
        <c:scaling>
          <c:orientation val="minMax"/>
          <c:max val="16"/>
        </c:scaling>
        <c:delete val="1"/>
        <c:axPos val="t"/>
        <c:numFmt formatCode="General" sourceLinked="1"/>
        <c:majorTickMark val="none"/>
        <c:minorTickMark val="none"/>
        <c:tickLblPos val="nextTo"/>
        <c:crossAx val="5328675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800" dirty="0"/>
              <a:t>Percent</a:t>
            </a:r>
            <a:r>
              <a:rPr lang="en-US" sz="1800" baseline="0" dirty="0"/>
              <a:t> o</a:t>
            </a:r>
            <a:r>
              <a:rPr lang="en-US" sz="1800" dirty="0"/>
              <a:t>f eligible patients enrolled in the LDCT program for longer than a year that received their annual repeat scan (n=20)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'Q9'!$A$2:$A$7</c:f>
              <c:strCache>
                <c:ptCount val="6"/>
                <c:pt idx="0">
                  <c:v>75% to 100%</c:v>
                </c:pt>
                <c:pt idx="1">
                  <c:v>50% to 74%</c:v>
                </c:pt>
                <c:pt idx="2">
                  <c:v>25% to 49%</c:v>
                </c:pt>
                <c:pt idx="3">
                  <c:v>Fewer than 25%</c:v>
                </c:pt>
                <c:pt idx="4">
                  <c:v>Don't know</c:v>
                </c:pt>
                <c:pt idx="5">
                  <c:v>Our program is less than a year old</c:v>
                </c:pt>
              </c:strCache>
            </c:strRef>
          </c:cat>
          <c:val>
            <c:numRef>
              <c:f>'Q9'!$B$2:$B$7</c:f>
              <c:numCache>
                <c:formatCode>General</c:formatCode>
                <c:ptCount val="6"/>
                <c:pt idx="0">
                  <c:v>3</c:v>
                </c:pt>
                <c:pt idx="1">
                  <c:v>7</c:v>
                </c:pt>
                <c:pt idx="2">
                  <c:v>3</c:v>
                </c:pt>
                <c:pt idx="3">
                  <c:v>1</c:v>
                </c:pt>
                <c:pt idx="4">
                  <c:v>4</c:v>
                </c:pt>
                <c:pt idx="5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C34-47BF-A688-054E98E5F8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100"/>
        <c:axId val="532874216"/>
        <c:axId val="532869512"/>
      </c:barChart>
      <c:catAx>
        <c:axId val="53287421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32869512"/>
        <c:crosses val="autoZero"/>
        <c:auto val="1"/>
        <c:lblAlgn val="ctr"/>
        <c:lblOffset val="100"/>
        <c:noMultiLvlLbl val="0"/>
      </c:catAx>
      <c:valAx>
        <c:axId val="532869512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532874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800" dirty="0"/>
              <a:t>Methods</a:t>
            </a:r>
            <a:r>
              <a:rPr lang="en-US" sz="1800" baseline="0" dirty="0"/>
              <a:t> used by program staff to address smoking cessation for patients (n=20)</a:t>
            </a:r>
            <a:endParaRPr lang="en-US" sz="1800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'Q21'!$A$2:$A$13</c:f>
              <c:strCache>
                <c:ptCount val="12"/>
                <c:pt idx="0">
                  <c:v>Refer patients to their PCP for smoking cessation advice</c:v>
                </c:pt>
                <c:pt idx="1">
                  <c:v>Provide information on smoking cessation resources</c:v>
                </c:pt>
                <c:pt idx="2">
                  <c:v>Refer patients to the Quit Line</c:v>
                </c:pt>
                <c:pt idx="3">
                  <c:v>Staff asks smoking status and offers smoking cessation advice at most/all interactions</c:v>
                </c:pt>
                <c:pt idx="4">
                  <c:v>Refer patients to a smoking cessation program offered by your parent institution</c:v>
                </c:pt>
                <c:pt idx="5">
                  <c:v>Counseling is provided by program staff</c:v>
                </c:pt>
                <c:pt idx="6">
                  <c:v>Counseling is provided by program staff who are certified as tobacco treatment specialists</c:v>
                </c:pt>
                <c:pt idx="7">
                  <c:v>Provider with prescriptive authority writes Rx's for smoking cessation medications</c:v>
                </c:pt>
                <c:pt idx="8">
                  <c:v>Staff offers treatment for tobacco users at most/all patient interactions</c:v>
                </c:pt>
                <c:pt idx="9">
                  <c:v>Refer patients to local smoking cessation counseling resources</c:v>
                </c:pt>
                <c:pt idx="10">
                  <c:v>Don't know</c:v>
                </c:pt>
                <c:pt idx="11">
                  <c:v>Other (e.g., handout given to patient)</c:v>
                </c:pt>
              </c:strCache>
            </c:strRef>
          </c:cat>
          <c:val>
            <c:numRef>
              <c:f>'Q21'!$B$2:$B$13</c:f>
              <c:numCache>
                <c:formatCode>General</c:formatCode>
                <c:ptCount val="12"/>
                <c:pt idx="0">
                  <c:v>12</c:v>
                </c:pt>
                <c:pt idx="1">
                  <c:v>11</c:v>
                </c:pt>
                <c:pt idx="2">
                  <c:v>10</c:v>
                </c:pt>
                <c:pt idx="3">
                  <c:v>5</c:v>
                </c:pt>
                <c:pt idx="4">
                  <c:v>5</c:v>
                </c:pt>
                <c:pt idx="5">
                  <c:v>3</c:v>
                </c:pt>
                <c:pt idx="6">
                  <c:v>3</c:v>
                </c:pt>
                <c:pt idx="7">
                  <c:v>3</c:v>
                </c:pt>
                <c:pt idx="8">
                  <c:v>2</c:v>
                </c:pt>
                <c:pt idx="9">
                  <c:v>2</c:v>
                </c:pt>
                <c:pt idx="10">
                  <c:v>2</c:v>
                </c:pt>
                <c:pt idx="1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B9C-4AC7-9D08-C4AA316D119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425599488"/>
        <c:axId val="425599880"/>
      </c:barChart>
      <c:catAx>
        <c:axId val="425599488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25599880"/>
        <c:crosses val="autoZero"/>
        <c:auto val="1"/>
        <c:lblAlgn val="ctr"/>
        <c:lblOffset val="100"/>
        <c:noMultiLvlLbl val="0"/>
      </c:catAx>
      <c:valAx>
        <c:axId val="425599880"/>
        <c:scaling>
          <c:orientation val="minMax"/>
          <c:max val="12"/>
        </c:scaling>
        <c:delete val="1"/>
        <c:axPos val="t"/>
        <c:numFmt formatCode="General" sourceLinked="1"/>
        <c:majorTickMark val="none"/>
        <c:minorTickMark val="none"/>
        <c:tickLblPos val="nextTo"/>
        <c:crossAx val="4255994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800" dirty="0"/>
              <a:t>Frequency</a:t>
            </a:r>
            <a:r>
              <a:rPr lang="en-US" sz="1800" baseline="0" dirty="0"/>
              <a:t> of program contact with current smokers who have had LDCT scans after receiving results to capitalize on the teachable moment and reassess their smoking status (n=20)</a:t>
            </a:r>
            <a:endParaRPr lang="en-US" sz="1800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'Q12'!$A$2:$A$6</c:f>
              <c:strCache>
                <c:ptCount val="5"/>
                <c:pt idx="0">
                  <c:v>Most of the time</c:v>
                </c:pt>
                <c:pt idx="1">
                  <c:v>Sometimes</c:v>
                </c:pt>
                <c:pt idx="2">
                  <c:v>Rarely</c:v>
                </c:pt>
                <c:pt idx="3">
                  <c:v>Never</c:v>
                </c:pt>
                <c:pt idx="4">
                  <c:v>Don't know</c:v>
                </c:pt>
              </c:strCache>
            </c:strRef>
          </c:cat>
          <c:val>
            <c:numRef>
              <c:f>'Q12'!$B$2:$B$6</c:f>
              <c:numCache>
                <c:formatCode>General</c:formatCode>
                <c:ptCount val="5"/>
                <c:pt idx="0">
                  <c:v>4</c:v>
                </c:pt>
                <c:pt idx="1">
                  <c:v>1</c:v>
                </c:pt>
                <c:pt idx="2">
                  <c:v>3</c:v>
                </c:pt>
                <c:pt idx="3">
                  <c:v>7</c:v>
                </c:pt>
                <c:pt idx="4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944-486C-B36D-B06F5D41E36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532875392"/>
        <c:axId val="532873432"/>
      </c:barChart>
      <c:catAx>
        <c:axId val="532875392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32873432"/>
        <c:crosses val="autoZero"/>
        <c:auto val="1"/>
        <c:lblAlgn val="ctr"/>
        <c:lblOffset val="100"/>
        <c:noMultiLvlLbl val="0"/>
      </c:catAx>
      <c:valAx>
        <c:axId val="532873432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5328753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800" b="0" i="0" baseline="0" dirty="0">
                <a:effectLst/>
              </a:rPr>
              <a:t>Approaches used by radiologists in classifying abnormalities found on LDCT scans for lung cancer screening (n=20)</a:t>
            </a:r>
            <a:endParaRPr lang="en-US" sz="1800" dirty="0"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60E-4459-B14E-3A8EBF8AF38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60E-4459-B14E-3A8EBF8AF38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'Q15'!$A$2:$A$3</c:f>
              <c:strCache>
                <c:ptCount val="2"/>
                <c:pt idx="0">
                  <c:v>Lung-RADS</c:v>
                </c:pt>
                <c:pt idx="1">
                  <c:v>Fleischner</c:v>
                </c:pt>
              </c:strCache>
            </c:strRef>
          </c:cat>
          <c:val>
            <c:numRef>
              <c:f>'Q15'!$B$2:$B$3</c:f>
              <c:numCache>
                <c:formatCode>General</c:formatCode>
                <c:ptCount val="2"/>
                <c:pt idx="0">
                  <c:v>18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60E-4459-B14E-3A8EBF8AF3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800" dirty="0"/>
              <a:t>Number of respondents reporting the existence of a multidisciplinary group for their program (n=20)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'Q10 &amp; Q11'!$A$2:$A$4</c:f>
              <c:strCache>
                <c:ptCount val="3"/>
                <c:pt idx="0">
                  <c:v>Yes</c:v>
                </c:pt>
                <c:pt idx="1">
                  <c:v>No</c:v>
                </c:pt>
                <c:pt idx="2">
                  <c:v>Don't know</c:v>
                </c:pt>
              </c:strCache>
            </c:strRef>
          </c:cat>
          <c:val>
            <c:numRef>
              <c:f>'Q10 &amp; Q11'!$B$2:$B$4</c:f>
              <c:numCache>
                <c:formatCode>General</c:formatCode>
                <c:ptCount val="3"/>
                <c:pt idx="0">
                  <c:v>12</c:v>
                </c:pt>
                <c:pt idx="1">
                  <c:v>7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566-42D4-9AF7-8E7154EB93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538725184"/>
        <c:axId val="538725576"/>
      </c:barChart>
      <c:catAx>
        <c:axId val="538725184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38725576"/>
        <c:crosses val="autoZero"/>
        <c:auto val="1"/>
        <c:lblAlgn val="ctr"/>
        <c:lblOffset val="100"/>
        <c:noMultiLvlLbl val="0"/>
      </c:catAx>
      <c:valAx>
        <c:axId val="538725576"/>
        <c:scaling>
          <c:orientation val="minMax"/>
          <c:max val="12"/>
        </c:scaling>
        <c:delete val="1"/>
        <c:axPos val="t"/>
        <c:numFmt formatCode="General" sourceLinked="1"/>
        <c:majorTickMark val="none"/>
        <c:minorTickMark val="none"/>
        <c:tickLblPos val="nextTo"/>
        <c:crossAx val="5387251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EF4F3459-F542-4ECB-B0A3-480C920F12D1}" type="datetimeFigureOut">
              <a:rPr lang="en-US" smtClean="0"/>
              <a:t>9/30/2020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7AFBE4BB-D157-4C6A-A346-58B3CD1C52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0473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7C420-A33A-4CC8-A0BA-32D82BAB530A}" type="datetimeFigureOut">
              <a:rPr lang="en-US" smtClean="0"/>
              <a:t>9/30/2020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6240-D120-4F6E-B652-D2B53D148D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0235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7C420-A33A-4CC8-A0BA-32D82BAB530A}" type="datetimeFigureOut">
              <a:rPr lang="en-US" smtClean="0"/>
              <a:t>9/30/2020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6240-D120-4F6E-B652-D2B53D148D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238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7C420-A33A-4CC8-A0BA-32D82BAB530A}" type="datetimeFigureOut">
              <a:rPr lang="en-US" smtClean="0"/>
              <a:t>9/30/2020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6240-D120-4F6E-B652-D2B53D148D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474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7C420-A33A-4CC8-A0BA-32D82BAB530A}" type="datetimeFigureOut">
              <a:rPr lang="en-US" smtClean="0"/>
              <a:t>9/30/2020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6240-D120-4F6E-B652-D2B53D148D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424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7C420-A33A-4CC8-A0BA-32D82BAB530A}" type="datetimeFigureOut">
              <a:rPr lang="en-US" smtClean="0"/>
              <a:t>9/30/2020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6240-D120-4F6E-B652-D2B53D148D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5399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7C420-A33A-4CC8-A0BA-32D82BAB530A}" type="datetimeFigureOut">
              <a:rPr lang="en-US" smtClean="0"/>
              <a:t>9/30/2020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6240-D120-4F6E-B652-D2B53D148D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510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7C420-A33A-4CC8-A0BA-32D82BAB530A}" type="datetimeFigureOut">
              <a:rPr lang="en-US" smtClean="0"/>
              <a:t>9/30/2020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6240-D120-4F6E-B652-D2B53D148D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9815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7C420-A33A-4CC8-A0BA-32D82BAB530A}" type="datetimeFigureOut">
              <a:rPr lang="en-US" smtClean="0"/>
              <a:t>9/30/2020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6240-D120-4F6E-B652-D2B53D148D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7585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7C420-A33A-4CC8-A0BA-32D82BAB530A}" type="datetimeFigureOut">
              <a:rPr lang="en-US" smtClean="0"/>
              <a:t>9/30/2020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6240-D120-4F6E-B652-D2B53D148D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3240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7C420-A33A-4CC8-A0BA-32D82BAB530A}" type="datetimeFigureOut">
              <a:rPr lang="en-US" smtClean="0"/>
              <a:t>9/30/2020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6240-D120-4F6E-B652-D2B53D148D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314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7C420-A33A-4CC8-A0BA-32D82BAB530A}" type="datetimeFigureOut">
              <a:rPr lang="en-US" smtClean="0"/>
              <a:t>9/30/2020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6240-D120-4F6E-B652-D2B53D148D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105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C7C420-A33A-4CC8-A0BA-32D82BAB530A}" type="datetimeFigureOut">
              <a:rPr lang="en-US" smtClean="0"/>
              <a:t>9/30/2020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766240-D120-4F6E-B652-D2B53D148D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421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Survey of Colorado </a:t>
            </a:r>
            <a:br>
              <a:rPr lang="en-US" dirty="0" smtClean="0"/>
            </a:br>
            <a:r>
              <a:rPr lang="en-US" dirty="0" smtClean="0"/>
              <a:t>Lung Cancer Screening Facilities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en-US" dirty="0" smtClean="0"/>
          </a:p>
          <a:p>
            <a:r>
              <a:rPr lang="en-US" dirty="0" smtClean="0"/>
              <a:t>Debra S. Dyer MD FACR</a:t>
            </a:r>
          </a:p>
          <a:p>
            <a:r>
              <a:rPr lang="en-US" dirty="0" smtClean="0"/>
              <a:t>Cardiothoracic Radiologist</a:t>
            </a:r>
          </a:p>
          <a:p>
            <a:r>
              <a:rPr lang="en-US" dirty="0" smtClean="0"/>
              <a:t>National Jewish Health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61773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33381710"/>
              </p:ext>
            </p:extLst>
          </p:nvPr>
        </p:nvGraphicFramePr>
        <p:xfrm>
          <a:off x="397731" y="734645"/>
          <a:ext cx="11464756" cy="52707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176876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55383081"/>
              </p:ext>
            </p:extLst>
          </p:nvPr>
        </p:nvGraphicFramePr>
        <p:xfrm>
          <a:off x="844916" y="609421"/>
          <a:ext cx="10646868" cy="59890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925441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89043891"/>
              </p:ext>
            </p:extLst>
          </p:nvPr>
        </p:nvGraphicFramePr>
        <p:xfrm>
          <a:off x="1669448" y="466146"/>
          <a:ext cx="8611373" cy="61447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955126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51887505"/>
              </p:ext>
            </p:extLst>
          </p:nvPr>
        </p:nvGraphicFramePr>
        <p:xfrm>
          <a:off x="925143" y="839901"/>
          <a:ext cx="10517214" cy="55485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295335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82430644"/>
              </p:ext>
            </p:extLst>
          </p:nvPr>
        </p:nvGraphicFramePr>
        <p:xfrm>
          <a:off x="677175" y="678270"/>
          <a:ext cx="10209128" cy="59820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183671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60010667"/>
              </p:ext>
            </p:extLst>
          </p:nvPr>
        </p:nvGraphicFramePr>
        <p:xfrm>
          <a:off x="1566861" y="140493"/>
          <a:ext cx="9058277" cy="65770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567768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Nearly all LCS programs utilize a navigator or program coordinator</a:t>
            </a:r>
          </a:p>
          <a:p>
            <a:r>
              <a:rPr lang="en-US" dirty="0" smtClean="0"/>
              <a:t>A wide variety of tasks are performed by the LCS Program staff</a:t>
            </a:r>
          </a:p>
          <a:p>
            <a:r>
              <a:rPr lang="en-US" dirty="0" smtClean="0"/>
              <a:t>Most programs screen between 1 – 30 patients per month; one program screened more than 300 per month</a:t>
            </a:r>
          </a:p>
          <a:p>
            <a:r>
              <a:rPr lang="en-US" dirty="0" smtClean="0"/>
              <a:t>Shared Decision Making is provided by the referring provider in 80% of programs and by advanced practice providers (NPs, PAs) in 20% of programs</a:t>
            </a:r>
          </a:p>
          <a:p>
            <a:r>
              <a:rPr lang="en-US" dirty="0" smtClean="0"/>
              <a:t>25% of programs report capitalizing on LDCT results as a Teachable Moment for Smoking Cessation</a:t>
            </a:r>
          </a:p>
          <a:p>
            <a:r>
              <a:rPr lang="en-US" dirty="0" smtClean="0"/>
              <a:t>12 of 20 programs report using a multidisciplinary group to review suspicious nodules</a:t>
            </a:r>
          </a:p>
          <a:p>
            <a:r>
              <a:rPr lang="en-US" dirty="0" smtClean="0"/>
              <a:t>The identified needs and challenges guided the content for this Symposium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24490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Provide overview of survey process and highlights of results</a:t>
            </a:r>
          </a:p>
          <a:p>
            <a:r>
              <a:rPr lang="en-US" dirty="0" smtClean="0"/>
              <a:t>Review needs </a:t>
            </a:r>
            <a:r>
              <a:rPr lang="en-US" dirty="0"/>
              <a:t>a</a:t>
            </a:r>
            <a:r>
              <a:rPr lang="en-US" dirty="0" smtClean="0"/>
              <a:t>nd challenges of LCS facilities identified through the survey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33159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 Disclosures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64610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Survey process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Joint effort of the Lung Cancer Task Force of the Colorado Cancer Coalition, the Colorado Radiological Society, and the American College of Radiology</a:t>
            </a:r>
          </a:p>
          <a:p>
            <a:r>
              <a:rPr lang="en-US" dirty="0" smtClean="0"/>
              <a:t>Survey modeled after survey done by the Massachusetts Learning Collaborative on Lung Cancer Screening</a:t>
            </a:r>
          </a:p>
          <a:p>
            <a:r>
              <a:rPr lang="en-US" dirty="0" smtClean="0"/>
              <a:t>Survey sent to Colorado facilities participating in the ACR LCS Registry</a:t>
            </a:r>
          </a:p>
          <a:p>
            <a:r>
              <a:rPr lang="en-US" dirty="0" smtClean="0"/>
              <a:t>20 respondents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71961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38761482"/>
              </p:ext>
            </p:extLst>
          </p:nvPr>
        </p:nvGraphicFramePr>
        <p:xfrm>
          <a:off x="1244629" y="357629"/>
          <a:ext cx="9579890" cy="62903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355307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64974896"/>
              </p:ext>
            </p:extLst>
          </p:nvPr>
        </p:nvGraphicFramePr>
        <p:xfrm>
          <a:off x="654012" y="408848"/>
          <a:ext cx="11047837" cy="60290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477994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82922129"/>
              </p:ext>
            </p:extLst>
          </p:nvPr>
        </p:nvGraphicFramePr>
        <p:xfrm>
          <a:off x="879121" y="510388"/>
          <a:ext cx="10662090" cy="59892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077456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15294207"/>
              </p:ext>
            </p:extLst>
          </p:nvPr>
        </p:nvGraphicFramePr>
        <p:xfrm>
          <a:off x="559529" y="739152"/>
          <a:ext cx="11228817" cy="50685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182318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60140648"/>
              </p:ext>
            </p:extLst>
          </p:nvPr>
        </p:nvGraphicFramePr>
        <p:xfrm>
          <a:off x="558025" y="457558"/>
          <a:ext cx="11082040" cy="57826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067416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399</Words>
  <Application>Microsoft Office PowerPoint</Application>
  <PresentationFormat>Widescreen</PresentationFormat>
  <Paragraphs>34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Office Theme</vt:lpstr>
      <vt:lpstr>Survey of Colorado  Lung Cancer Screening Facilities</vt:lpstr>
      <vt:lpstr>Objectives</vt:lpstr>
      <vt:lpstr>No Disclosures</vt:lpstr>
      <vt:lpstr>Survey process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Conclusions</vt:lpstr>
    </vt:vector>
  </TitlesOfParts>
  <Company>National Jewish Health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Dyer, Debra</dc:creator>
  <cp:lastModifiedBy>Dyer, Debra</cp:lastModifiedBy>
  <cp:revision>13</cp:revision>
  <cp:lastPrinted>2020-09-30T23:16:00Z</cp:lastPrinted>
  <dcterms:created xsi:type="dcterms:W3CDTF">2020-09-29T20:00:18Z</dcterms:created>
  <dcterms:modified xsi:type="dcterms:W3CDTF">2020-09-30T23:16:30Z</dcterms:modified>
</cp:coreProperties>
</file>