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921" r:id="rId1"/>
  </p:sldMasterIdLst>
  <p:notesMasterIdLst>
    <p:notesMasterId r:id="rId34"/>
  </p:notesMasterIdLst>
  <p:sldIdLst>
    <p:sldId id="256" r:id="rId2"/>
    <p:sldId id="286" r:id="rId3"/>
    <p:sldId id="257" r:id="rId4"/>
    <p:sldId id="285" r:id="rId5"/>
    <p:sldId id="287" r:id="rId6"/>
    <p:sldId id="288" r:id="rId7"/>
    <p:sldId id="289" r:id="rId8"/>
    <p:sldId id="290" r:id="rId9"/>
    <p:sldId id="291" r:id="rId10"/>
    <p:sldId id="292" r:id="rId11"/>
    <p:sldId id="282" r:id="rId12"/>
    <p:sldId id="271" r:id="rId13"/>
    <p:sldId id="261" r:id="rId14"/>
    <p:sldId id="270" r:id="rId15"/>
    <p:sldId id="262" r:id="rId16"/>
    <p:sldId id="283" r:id="rId17"/>
    <p:sldId id="275" r:id="rId18"/>
    <p:sldId id="284" r:id="rId19"/>
    <p:sldId id="266" r:id="rId20"/>
    <p:sldId id="293" r:id="rId21"/>
    <p:sldId id="267" r:id="rId22"/>
    <p:sldId id="268" r:id="rId23"/>
    <p:sldId id="277" r:id="rId24"/>
    <p:sldId id="296" r:id="rId25"/>
    <p:sldId id="295" r:id="rId26"/>
    <p:sldId id="294" r:id="rId27"/>
    <p:sldId id="298" r:id="rId28"/>
    <p:sldId id="299" r:id="rId29"/>
    <p:sldId id="300" r:id="rId30"/>
    <p:sldId id="263" r:id="rId31"/>
    <p:sldId id="281" r:id="rId32"/>
    <p:sldId id="297" r:id="rId33"/>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0" d="100"/>
          <a:sy n="80" d="100"/>
        </p:scale>
        <p:origin x="888"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Workbook2" TargetMode="Externa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Sheet1!$B$1</c:f>
              <c:strCache>
                <c:ptCount val="1"/>
                <c:pt idx="0">
                  <c:v>Knowledge</c:v>
                </c:pt>
              </c:strCache>
            </c:strRef>
          </c:tx>
          <c:spPr>
            <a:solidFill>
              <a:schemeClr val="accent1"/>
            </a:solidFill>
            <a:ln w="25400" cap="flat" cmpd="sng" algn="ctr">
              <a:solidFill>
                <a:schemeClr val="accent1">
                  <a:shade val="50000"/>
                </a:schemeClr>
              </a:solidFill>
              <a:prstDash val="solid"/>
            </a:ln>
            <a:effectLst/>
          </c:spPr>
          <c:invertIfNegative val="0"/>
          <c:cat>
            <c:strRef>
              <c:f>Sheet1!$A$2:$A$4</c:f>
              <c:strCache>
                <c:ptCount val="3"/>
                <c:pt idx="0">
                  <c:v>chest x-ray</c:v>
                </c:pt>
                <c:pt idx="1">
                  <c:v>sputum cytology</c:v>
                </c:pt>
                <c:pt idx="2">
                  <c:v>low-dose CT</c:v>
                </c:pt>
              </c:strCache>
            </c:strRef>
          </c:cat>
          <c:val>
            <c:numRef>
              <c:f>Sheet1!$B$2:$B$4</c:f>
              <c:numCache>
                <c:formatCode>General</c:formatCode>
                <c:ptCount val="3"/>
                <c:pt idx="0">
                  <c:v>14</c:v>
                </c:pt>
                <c:pt idx="1">
                  <c:v>3</c:v>
                </c:pt>
                <c:pt idx="2">
                  <c:v>79</c:v>
                </c:pt>
              </c:numCache>
            </c:numRef>
          </c:val>
          <c:extLst>
            <c:ext xmlns:c16="http://schemas.microsoft.com/office/drawing/2014/chart" uri="{C3380CC4-5D6E-409C-BE32-E72D297353CC}">
              <c16:uniqueId val="{00000000-C09C-4773-8803-73586DCC48FC}"/>
            </c:ext>
          </c:extLst>
        </c:ser>
        <c:ser>
          <c:idx val="1"/>
          <c:order val="1"/>
          <c:tx>
            <c:strRef>
              <c:f>Sheet1!$C$1</c:f>
              <c:strCache>
                <c:ptCount val="1"/>
                <c:pt idx="0">
                  <c:v>Lack of Knowledge</c:v>
                </c:pt>
              </c:strCache>
            </c:strRef>
          </c:tx>
          <c:spPr>
            <a:solidFill>
              <a:schemeClr val="accent2"/>
            </a:solidFill>
            <a:ln w="25400" cap="flat" cmpd="sng" algn="ctr">
              <a:solidFill>
                <a:schemeClr val="accent2">
                  <a:shade val="50000"/>
                </a:schemeClr>
              </a:solidFill>
              <a:prstDash val="solid"/>
            </a:ln>
            <a:effectLst/>
          </c:spPr>
          <c:invertIfNegative val="0"/>
          <c:cat>
            <c:strRef>
              <c:f>Sheet1!$A$2:$A$4</c:f>
              <c:strCache>
                <c:ptCount val="3"/>
                <c:pt idx="0">
                  <c:v>chest x-ray</c:v>
                </c:pt>
                <c:pt idx="1">
                  <c:v>sputum cytology</c:v>
                </c:pt>
                <c:pt idx="2">
                  <c:v>low-dose CT</c:v>
                </c:pt>
              </c:strCache>
            </c:strRef>
          </c:cat>
          <c:val>
            <c:numRef>
              <c:f>Sheet1!$C$2:$C$4</c:f>
              <c:numCache>
                <c:formatCode>General</c:formatCode>
                <c:ptCount val="3"/>
                <c:pt idx="0">
                  <c:v>23</c:v>
                </c:pt>
                <c:pt idx="1">
                  <c:v>3</c:v>
                </c:pt>
                <c:pt idx="2">
                  <c:v>47</c:v>
                </c:pt>
              </c:numCache>
            </c:numRef>
          </c:val>
          <c:extLst>
            <c:ext xmlns:c16="http://schemas.microsoft.com/office/drawing/2014/chart" uri="{C3380CC4-5D6E-409C-BE32-E72D297353CC}">
              <c16:uniqueId val="{00000001-C09C-4773-8803-73586DCC48FC}"/>
            </c:ext>
          </c:extLst>
        </c:ser>
        <c:dLbls>
          <c:showLegendKey val="0"/>
          <c:showVal val="0"/>
          <c:showCatName val="0"/>
          <c:showSerName val="0"/>
          <c:showPercent val="0"/>
          <c:showBubbleSize val="0"/>
        </c:dLbls>
        <c:gapWidth val="150"/>
        <c:axId val="-2112406680"/>
        <c:axId val="-2111850024"/>
      </c:barChart>
      <c:catAx>
        <c:axId val="-2112406680"/>
        <c:scaling>
          <c:orientation val="minMax"/>
        </c:scaling>
        <c:delete val="0"/>
        <c:axPos val="b"/>
        <c:numFmt formatCode="General" sourceLinked="0"/>
        <c:majorTickMark val="out"/>
        <c:minorTickMark val="none"/>
        <c:tickLblPos val="nextTo"/>
        <c:txPr>
          <a:bodyPr/>
          <a:lstStyle/>
          <a:p>
            <a:pPr>
              <a:defRPr sz="2400"/>
            </a:pPr>
            <a:endParaRPr lang="en-US"/>
          </a:p>
        </c:txPr>
        <c:crossAx val="-2111850024"/>
        <c:crosses val="autoZero"/>
        <c:auto val="1"/>
        <c:lblAlgn val="ctr"/>
        <c:lblOffset val="100"/>
        <c:noMultiLvlLbl val="0"/>
      </c:catAx>
      <c:valAx>
        <c:axId val="-2111850024"/>
        <c:scaling>
          <c:orientation val="minMax"/>
        </c:scaling>
        <c:delete val="0"/>
        <c:axPos val="l"/>
        <c:title>
          <c:tx>
            <c:rich>
              <a:bodyPr rot="-5400000" vert="horz"/>
              <a:lstStyle/>
              <a:p>
                <a:pPr>
                  <a:defRPr sz="2000"/>
                </a:pPr>
                <a:r>
                  <a:rPr lang="en-US" sz="2000" dirty="0"/>
                  <a:t>%</a:t>
                </a:r>
                <a:r>
                  <a:rPr lang="en-US" sz="2000" baseline="0" dirty="0"/>
                  <a:t> </a:t>
                </a:r>
                <a:r>
                  <a:rPr lang="en-US" sz="2000" dirty="0"/>
                  <a:t>Respondents</a:t>
                </a:r>
              </a:p>
            </c:rich>
          </c:tx>
          <c:layout>
            <c:manualLayout>
              <c:xMode val="edge"/>
              <c:yMode val="edge"/>
              <c:x val="1.03110205091881E-2"/>
              <c:y val="0.34552432170424302"/>
            </c:manualLayout>
          </c:layout>
          <c:overlay val="0"/>
        </c:title>
        <c:numFmt formatCode="General" sourceLinked="1"/>
        <c:majorTickMark val="out"/>
        <c:minorTickMark val="none"/>
        <c:tickLblPos val="nextTo"/>
        <c:txPr>
          <a:bodyPr/>
          <a:lstStyle/>
          <a:p>
            <a:pPr>
              <a:defRPr sz="1800"/>
            </a:pPr>
            <a:endParaRPr lang="en-US"/>
          </a:p>
        </c:txPr>
        <c:crossAx val="-2112406680"/>
        <c:crosses val="autoZero"/>
        <c:crossBetween val="between"/>
      </c:valAx>
    </c:plotArea>
    <c:legend>
      <c:legendPos val="t"/>
      <c:overlay val="0"/>
      <c:txPr>
        <a:bodyPr/>
        <a:lstStyle/>
        <a:p>
          <a:pPr>
            <a:defRPr sz="2400"/>
          </a:pPr>
          <a:endParaRPr lang="en-US"/>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2400" dirty="0"/>
              <a:t>2017 U.S.</a:t>
            </a:r>
            <a:r>
              <a:rPr lang="en-US" sz="2400" baseline="0" dirty="0"/>
              <a:t> Cancer Mortality By Cancer Type</a:t>
            </a:r>
            <a:r>
              <a:rPr lang="en-US" sz="2400" baseline="30000" dirty="0"/>
              <a:t>1</a:t>
            </a:r>
            <a:endParaRPr lang="en-US" sz="2400" dirty="0"/>
          </a:p>
        </c:rich>
      </c:tx>
      <c:overlay val="0"/>
      <c:spPr>
        <a:noFill/>
        <a:ln>
          <a:noFill/>
        </a:ln>
        <a:effectLst/>
      </c:spPr>
    </c:title>
    <c:autoTitleDeleted val="0"/>
    <c:plotArea>
      <c:layout/>
      <c:barChart>
        <c:barDir val="col"/>
        <c:grouping val="stacked"/>
        <c:varyColors val="0"/>
        <c:ser>
          <c:idx val="0"/>
          <c:order val="0"/>
          <c:tx>
            <c:strRef>
              <c:f>Sheet1!$B$1</c:f>
              <c:strCache>
                <c:ptCount val="1"/>
                <c:pt idx="0">
                  <c:v>Prostate</c:v>
                </c:pt>
              </c:strCache>
            </c:strRef>
          </c:tx>
          <c:spPr>
            <a:gradFill rotWithShape="1">
              <a:gsLst>
                <a:gs pos="0">
                  <a:schemeClr val="accent1">
                    <a:tint val="97000"/>
                    <a:satMod val="100000"/>
                    <a:lumMod val="102000"/>
                  </a:schemeClr>
                </a:gs>
                <a:gs pos="50000">
                  <a:schemeClr val="accent1">
                    <a:shade val="100000"/>
                    <a:satMod val="100000"/>
                    <a:lumMod val="100000"/>
                  </a:schemeClr>
                </a:gs>
                <a:gs pos="100000">
                  <a:schemeClr val="accent1">
                    <a:shade val="80000"/>
                    <a:satMod val="100000"/>
                    <a:lumMod val="99000"/>
                  </a:schemeClr>
                </a:gs>
              </a:gsLst>
              <a:lin ang="2700000" scaled="0"/>
            </a:gradFill>
            <a:ln>
              <a:noFill/>
            </a:ln>
            <a:effectLst>
              <a:outerShdw blurRad="57150" dist="19050" dir="5400000" algn="ctr" rotWithShape="0">
                <a:srgbClr val="000000">
                  <a:alpha val="63000"/>
                </a:srgbClr>
              </a:outerShdw>
            </a:effectLst>
          </c:spPr>
          <c:invertIfNegative val="0"/>
          <c:dPt>
            <c:idx val="1"/>
            <c:invertIfNegative val="0"/>
            <c:bubble3D val="0"/>
            <c:extLst>
              <c:ext xmlns:c16="http://schemas.microsoft.com/office/drawing/2014/chart" uri="{C3380CC4-5D6E-409C-BE32-E72D297353CC}">
                <c16:uniqueId val="{00000000-0D8D-4682-994D-12E5DAB40656}"/>
              </c:ext>
            </c:extLst>
          </c:dPt>
          <c:cat>
            <c:strRef>
              <c:f>Sheet1!$A$2:$A$3</c:f>
              <c:strCache>
                <c:ptCount val="2"/>
                <c:pt idx="0">
                  <c:v>Other Cancers</c:v>
                </c:pt>
                <c:pt idx="1">
                  <c:v>Lung</c:v>
                </c:pt>
              </c:strCache>
            </c:strRef>
          </c:cat>
          <c:val>
            <c:numRef>
              <c:f>Sheet1!$B$2:$B$3</c:f>
              <c:numCache>
                <c:formatCode>#,##0</c:formatCode>
                <c:ptCount val="2"/>
                <c:pt idx="0">
                  <c:v>50260</c:v>
                </c:pt>
                <c:pt idx="1">
                  <c:v>155870</c:v>
                </c:pt>
              </c:numCache>
            </c:numRef>
          </c:val>
          <c:extLst>
            <c:ext xmlns:c16="http://schemas.microsoft.com/office/drawing/2014/chart" uri="{C3380CC4-5D6E-409C-BE32-E72D297353CC}">
              <c16:uniqueId val="{00000001-0D8D-4682-994D-12E5DAB40656}"/>
            </c:ext>
          </c:extLst>
        </c:ser>
        <c:ser>
          <c:idx val="1"/>
          <c:order val="1"/>
          <c:tx>
            <c:strRef>
              <c:f>Sheet1!$C$1</c:f>
              <c:strCache>
                <c:ptCount val="1"/>
                <c:pt idx="0">
                  <c:v>Breast</c:v>
                </c:pt>
              </c:strCache>
            </c:strRef>
          </c:tx>
          <c:spPr>
            <a:gradFill rotWithShape="1">
              <a:gsLst>
                <a:gs pos="0">
                  <a:schemeClr val="accent2">
                    <a:tint val="97000"/>
                    <a:satMod val="100000"/>
                    <a:lumMod val="102000"/>
                  </a:schemeClr>
                </a:gs>
                <a:gs pos="50000">
                  <a:schemeClr val="accent2">
                    <a:shade val="100000"/>
                    <a:satMod val="100000"/>
                    <a:lumMod val="100000"/>
                  </a:schemeClr>
                </a:gs>
                <a:gs pos="100000">
                  <a:schemeClr val="accent2">
                    <a:shade val="80000"/>
                    <a:satMod val="100000"/>
                    <a:lumMod val="99000"/>
                  </a:schemeClr>
                </a:gs>
              </a:gsLst>
              <a:lin ang="2700000" scaled="0"/>
            </a:gradFill>
            <a:ln>
              <a:noFill/>
            </a:ln>
            <a:effectLst>
              <a:outerShdw blurRad="57150" dist="19050" dir="5400000" algn="ctr" rotWithShape="0">
                <a:srgbClr val="000000">
                  <a:alpha val="63000"/>
                </a:srgbClr>
              </a:outerShdw>
            </a:effectLst>
          </c:spPr>
          <c:invertIfNegative val="0"/>
          <c:cat>
            <c:strRef>
              <c:f>Sheet1!$A$2:$A$3</c:f>
              <c:strCache>
                <c:ptCount val="2"/>
                <c:pt idx="0">
                  <c:v>Other Cancers</c:v>
                </c:pt>
                <c:pt idx="1">
                  <c:v>Lung</c:v>
                </c:pt>
              </c:strCache>
            </c:strRef>
          </c:cat>
          <c:val>
            <c:numRef>
              <c:f>Sheet1!$C$2:$C$3</c:f>
              <c:numCache>
                <c:formatCode>General</c:formatCode>
                <c:ptCount val="2"/>
                <c:pt idx="0">
                  <c:v>40610</c:v>
                </c:pt>
              </c:numCache>
            </c:numRef>
          </c:val>
          <c:extLst>
            <c:ext xmlns:c16="http://schemas.microsoft.com/office/drawing/2014/chart" uri="{C3380CC4-5D6E-409C-BE32-E72D297353CC}">
              <c16:uniqueId val="{00000002-0D8D-4682-994D-12E5DAB40656}"/>
            </c:ext>
          </c:extLst>
        </c:ser>
        <c:ser>
          <c:idx val="2"/>
          <c:order val="2"/>
          <c:tx>
            <c:strRef>
              <c:f>Sheet1!$D$1</c:f>
              <c:strCache>
                <c:ptCount val="1"/>
                <c:pt idx="0">
                  <c:v>Colorectal</c:v>
                </c:pt>
              </c:strCache>
            </c:strRef>
          </c:tx>
          <c:spPr>
            <a:gradFill rotWithShape="1">
              <a:gsLst>
                <a:gs pos="0">
                  <a:schemeClr val="accent3">
                    <a:tint val="97000"/>
                    <a:satMod val="100000"/>
                    <a:lumMod val="102000"/>
                  </a:schemeClr>
                </a:gs>
                <a:gs pos="50000">
                  <a:schemeClr val="accent3">
                    <a:shade val="100000"/>
                    <a:satMod val="100000"/>
                    <a:lumMod val="100000"/>
                  </a:schemeClr>
                </a:gs>
                <a:gs pos="100000">
                  <a:schemeClr val="accent3">
                    <a:shade val="80000"/>
                    <a:satMod val="100000"/>
                    <a:lumMod val="99000"/>
                  </a:schemeClr>
                </a:gs>
              </a:gsLst>
              <a:lin ang="2700000" scaled="0"/>
            </a:gradFill>
            <a:ln>
              <a:noFill/>
            </a:ln>
            <a:effectLst>
              <a:outerShdw blurRad="57150" dist="19050" dir="5400000" algn="ctr" rotWithShape="0">
                <a:srgbClr val="000000">
                  <a:alpha val="63000"/>
                </a:srgbClr>
              </a:outerShdw>
            </a:effectLst>
          </c:spPr>
          <c:invertIfNegative val="0"/>
          <c:cat>
            <c:strRef>
              <c:f>Sheet1!$A$2:$A$3</c:f>
              <c:strCache>
                <c:ptCount val="2"/>
                <c:pt idx="0">
                  <c:v>Other Cancers</c:v>
                </c:pt>
                <c:pt idx="1">
                  <c:v>Lung</c:v>
                </c:pt>
              </c:strCache>
            </c:strRef>
          </c:cat>
          <c:val>
            <c:numRef>
              <c:f>Sheet1!$D$2:$D$3</c:f>
              <c:numCache>
                <c:formatCode>General</c:formatCode>
                <c:ptCount val="2"/>
                <c:pt idx="0" formatCode="#,##0">
                  <c:v>26730</c:v>
                </c:pt>
              </c:numCache>
            </c:numRef>
          </c:val>
          <c:extLst>
            <c:ext xmlns:c16="http://schemas.microsoft.com/office/drawing/2014/chart" uri="{C3380CC4-5D6E-409C-BE32-E72D297353CC}">
              <c16:uniqueId val="{00000003-0D8D-4682-994D-12E5DAB40656}"/>
            </c:ext>
          </c:extLst>
        </c:ser>
        <c:dLbls>
          <c:showLegendKey val="0"/>
          <c:showVal val="0"/>
          <c:showCatName val="0"/>
          <c:showSerName val="0"/>
          <c:showPercent val="0"/>
          <c:showBubbleSize val="0"/>
        </c:dLbls>
        <c:gapWidth val="150"/>
        <c:overlap val="100"/>
        <c:axId val="-2112003208"/>
        <c:axId val="2053531768"/>
      </c:barChart>
      <c:catAx>
        <c:axId val="-2112003208"/>
        <c:scaling>
          <c:orientation val="minMax"/>
        </c:scaling>
        <c:delete val="0"/>
        <c:axPos val="b"/>
        <c:numFmt formatCode="General" sourceLinked="0"/>
        <c:majorTickMark val="none"/>
        <c:minorTickMark val="none"/>
        <c:tickLblPos val="none"/>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2053531768"/>
        <c:crosses val="autoZero"/>
        <c:auto val="1"/>
        <c:lblAlgn val="ctr"/>
        <c:lblOffset val="100"/>
        <c:noMultiLvlLbl val="0"/>
      </c:catAx>
      <c:valAx>
        <c:axId val="2053531768"/>
        <c:scaling>
          <c:orientation val="minMax"/>
        </c:scaling>
        <c:delete val="0"/>
        <c:axPos val="l"/>
        <c:majorGridlines>
          <c:spPr>
            <a:ln w="9525" cap="flat" cmpd="sng" algn="ctr">
              <a:solidFill>
                <a:schemeClr val="lt1">
                  <a:lumMod val="95000"/>
                  <a:alpha val="10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2112003208"/>
        <c:crosses val="autoZero"/>
        <c:crossBetween val="between"/>
      </c:val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2B9C1B-22ED-EA4C-A776-D29D5155A51E}" type="datetimeFigureOut">
              <a:rPr lang="en-US" smtClean="0"/>
              <a:t>9/30/2020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7AF22E-4F96-8D4C-93F2-5CAC773E6566}" type="slidenum">
              <a:rPr lang="en-US" smtClean="0"/>
              <a:t>‹#›</a:t>
            </a:fld>
            <a:endParaRPr lang="en-US"/>
          </a:p>
        </p:txBody>
      </p:sp>
    </p:spTree>
    <p:extLst>
      <p:ext uri="{BB962C8B-B14F-4D97-AF65-F5344CB8AC3E}">
        <p14:creationId xmlns:p14="http://schemas.microsoft.com/office/powerpoint/2010/main" val="252332867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Figure 1: Referring Clinician Activities in Lung Cancer Screening</a:t>
            </a:r>
          </a:p>
          <a:p>
            <a:endParaRPr lang="en-US" dirty="0"/>
          </a:p>
          <a:p>
            <a:endParaRPr lang="en-US" dirty="0"/>
          </a:p>
          <a:p>
            <a:r>
              <a:rPr lang="en-US" dirty="0">
                <a:solidFill>
                  <a:srgbClr val="FF0000"/>
                </a:solidFill>
              </a:rPr>
              <a:t>So we need to</a:t>
            </a:r>
            <a:r>
              <a:rPr lang="en-US" baseline="0" dirty="0">
                <a:solidFill>
                  <a:srgbClr val="FF0000"/>
                </a:solidFill>
              </a:rPr>
              <a:t> make another graphic to satisfy a co-author, but Jenny doesn’t like the idea. The problem with the above is that it appears as a linear process and it will not be so in all settings (institutions). The heading for the above is the figure legend but maybe include the word “Ideal”.</a:t>
            </a:r>
          </a:p>
          <a:p>
            <a:endParaRPr lang="en-US" baseline="0" dirty="0">
              <a:solidFill>
                <a:srgbClr val="FF0000"/>
              </a:solidFill>
            </a:endParaRPr>
          </a:p>
          <a:p>
            <a:r>
              <a:rPr lang="en-US" baseline="0" dirty="0">
                <a:solidFill>
                  <a:srgbClr val="FF0000"/>
                </a:solidFill>
              </a:rPr>
              <a:t>For the  3 prong: </a:t>
            </a:r>
          </a:p>
          <a:p>
            <a:pPr lvl="0"/>
            <a:r>
              <a:rPr lang="en-US" sz="1200" kern="1200" dirty="0">
                <a:solidFill>
                  <a:schemeClr val="tx1"/>
                </a:solidFill>
                <a:effectLst/>
                <a:latin typeface="+mn-lt"/>
                <a:ea typeface="+mn-ea"/>
                <a:cs typeface="+mn-cs"/>
              </a:rPr>
              <a:t>Patient declines/defers. Identify barriers, arrange for follow up. PCP provides tobacco </a:t>
            </a:r>
            <a:r>
              <a:rPr lang="en-US" sz="1200" kern="1200" dirty="0" err="1">
                <a:solidFill>
                  <a:schemeClr val="tx1"/>
                </a:solidFill>
                <a:effectLst/>
                <a:latin typeface="+mn-lt"/>
                <a:ea typeface="+mn-ea"/>
                <a:cs typeface="+mn-cs"/>
              </a:rPr>
              <a:t>tx</a:t>
            </a:r>
            <a:r>
              <a:rPr lang="en-US" sz="1200" kern="1200" dirty="0">
                <a:solidFill>
                  <a:schemeClr val="tx1"/>
                </a:solidFill>
                <a:effectLst/>
                <a:latin typeface="+mn-lt"/>
                <a:ea typeface="+mn-ea"/>
                <a:cs typeface="+mn-cs"/>
              </a:rPr>
              <a:t>.</a:t>
            </a:r>
          </a:p>
          <a:p>
            <a:pPr lvl="0"/>
            <a:r>
              <a:rPr lang="en-US" sz="1200" kern="1200" dirty="0">
                <a:solidFill>
                  <a:schemeClr val="tx1"/>
                </a:solidFill>
                <a:effectLst/>
                <a:latin typeface="+mn-lt"/>
                <a:ea typeface="+mn-ea"/>
                <a:cs typeface="+mn-cs"/>
              </a:rPr>
              <a:t>Progression as described in the figure - primary care clinician provides SDM, tobacco </a:t>
            </a:r>
            <a:r>
              <a:rPr lang="en-US" sz="1200" kern="1200" dirty="0" err="1">
                <a:solidFill>
                  <a:schemeClr val="tx1"/>
                </a:solidFill>
                <a:effectLst/>
                <a:latin typeface="+mn-lt"/>
                <a:ea typeface="+mn-ea"/>
                <a:cs typeface="+mn-cs"/>
              </a:rPr>
              <a:t>tx</a:t>
            </a:r>
            <a:r>
              <a:rPr lang="en-US" sz="1200" kern="1200" dirty="0">
                <a:solidFill>
                  <a:schemeClr val="tx1"/>
                </a:solidFill>
                <a:effectLst/>
                <a:latin typeface="+mn-lt"/>
                <a:ea typeface="+mn-ea"/>
                <a:cs typeface="+mn-cs"/>
              </a:rPr>
              <a:t>, order exam, f/u, coordination</a:t>
            </a:r>
          </a:p>
          <a:p>
            <a:pPr lvl="0"/>
            <a:r>
              <a:rPr lang="en-US" sz="1200" kern="1200" dirty="0">
                <a:solidFill>
                  <a:schemeClr val="tx1"/>
                </a:solidFill>
                <a:effectLst/>
                <a:latin typeface="+mn-lt"/>
                <a:ea typeface="+mn-ea"/>
                <a:cs typeface="+mn-cs"/>
              </a:rPr>
              <a:t>Primary care clinician refers directly to comprehensive LCS program,  provides tobacco </a:t>
            </a:r>
            <a:r>
              <a:rPr lang="en-US" sz="1200" kern="1200" dirty="0" err="1">
                <a:solidFill>
                  <a:schemeClr val="tx1"/>
                </a:solidFill>
                <a:effectLst/>
                <a:latin typeface="+mn-lt"/>
                <a:ea typeface="+mn-ea"/>
                <a:cs typeface="+mn-cs"/>
              </a:rPr>
              <a:t>tx</a:t>
            </a:r>
            <a:r>
              <a:rPr lang="en-US" sz="1200" kern="1200" dirty="0">
                <a:solidFill>
                  <a:schemeClr val="tx1"/>
                </a:solidFill>
                <a:effectLst/>
                <a:latin typeface="+mn-lt"/>
                <a:ea typeface="+mn-ea"/>
                <a:cs typeface="+mn-cs"/>
              </a:rPr>
              <a:t>.</a:t>
            </a:r>
          </a:p>
          <a:p>
            <a:r>
              <a:rPr lang="en-US" dirty="0">
                <a:solidFill>
                  <a:srgbClr val="FF0000"/>
                </a:solidFill>
              </a:rPr>
              <a:t>PCP = primary care physician; </a:t>
            </a:r>
            <a:r>
              <a:rPr lang="en-US" dirty="0" err="1">
                <a:solidFill>
                  <a:srgbClr val="FF0000"/>
                </a:solidFill>
              </a:rPr>
              <a:t>Tx</a:t>
            </a:r>
            <a:r>
              <a:rPr lang="en-US" dirty="0">
                <a:solidFill>
                  <a:srgbClr val="FF0000"/>
                </a:solidFill>
              </a:rPr>
              <a:t> = therapy; SDM = shared decision-making; LCS</a:t>
            </a:r>
            <a:r>
              <a:rPr lang="en-US" baseline="0" dirty="0">
                <a:solidFill>
                  <a:srgbClr val="FF0000"/>
                </a:solidFill>
              </a:rPr>
              <a:t> = lung cancer screening.</a:t>
            </a:r>
          </a:p>
          <a:p>
            <a:endParaRPr lang="en-US" baseline="0" dirty="0">
              <a:solidFill>
                <a:srgbClr val="FF0000"/>
              </a:solidFill>
            </a:endParaRPr>
          </a:p>
          <a:p>
            <a:r>
              <a:rPr lang="en-US" baseline="0" dirty="0">
                <a:solidFill>
                  <a:srgbClr val="FF0000"/>
                </a:solidFill>
              </a:rPr>
              <a:t>Honestly the two versions seem incongruous to me.</a:t>
            </a:r>
            <a:endParaRPr lang="en-US" dirty="0">
              <a:solidFill>
                <a:srgbClr val="FF0000"/>
              </a:solidFill>
            </a:endParaRPr>
          </a:p>
        </p:txBody>
      </p:sp>
      <p:sp>
        <p:nvSpPr>
          <p:cNvPr id="4" name="Slide Number Placeholder 3"/>
          <p:cNvSpPr>
            <a:spLocks noGrp="1"/>
          </p:cNvSpPr>
          <p:nvPr>
            <p:ph type="sldNum" sz="quarter" idx="5"/>
          </p:nvPr>
        </p:nvSpPr>
        <p:spPr/>
        <p:txBody>
          <a:bodyPr/>
          <a:lstStyle/>
          <a:p>
            <a:fld id="{C9D96A70-938F-4B8C-B1D2-3B9ADBDD7E25}" type="slidenum">
              <a:rPr lang="en-US" smtClean="0"/>
              <a:t>5</a:t>
            </a:fld>
            <a:endParaRPr lang="en-US"/>
          </a:p>
        </p:txBody>
      </p:sp>
    </p:spTree>
    <p:extLst>
      <p:ext uri="{BB962C8B-B14F-4D97-AF65-F5344CB8AC3E}">
        <p14:creationId xmlns:p14="http://schemas.microsoft.com/office/powerpoint/2010/main" val="2006427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defined as correctly identifying</a:t>
            </a:r>
            <a:r>
              <a:rPr lang="en-US" baseline="0" dirty="0"/>
              <a:t> </a:t>
            </a:r>
            <a:r>
              <a:rPr lang="en-US" dirty="0"/>
              <a:t>all 3 of the following: (1</a:t>
            </a:r>
            <a:r>
              <a:rPr lang="en-US"/>
              <a:t>) eligible </a:t>
            </a:r>
            <a:r>
              <a:rPr lang="en-US" dirty="0"/>
              <a:t>start</a:t>
            </a:r>
            <a:r>
              <a:rPr lang="en-US" baseline="0" dirty="0"/>
              <a:t> age as 55</a:t>
            </a:r>
            <a:r>
              <a:rPr lang="en-US" baseline="0"/>
              <a:t>, (2) smoking </a:t>
            </a:r>
            <a:r>
              <a:rPr lang="en-US" baseline="0" dirty="0"/>
              <a:t>status as current or former smokers, </a:t>
            </a:r>
            <a:r>
              <a:rPr lang="en-US" baseline="0"/>
              <a:t>and (3) smoking </a:t>
            </a:r>
            <a:r>
              <a:rPr lang="en-US" baseline="0" dirty="0"/>
              <a:t>history as 30 pack years</a:t>
            </a:r>
            <a:endParaRPr lang="en-US" dirty="0"/>
          </a:p>
        </p:txBody>
      </p:sp>
      <p:sp>
        <p:nvSpPr>
          <p:cNvPr id="4" name="Slide Number Placeholder 3"/>
          <p:cNvSpPr>
            <a:spLocks noGrp="1"/>
          </p:cNvSpPr>
          <p:nvPr>
            <p:ph type="sldNum" sz="quarter" idx="10"/>
          </p:nvPr>
        </p:nvSpPr>
        <p:spPr/>
        <p:txBody>
          <a:bodyPr/>
          <a:lstStyle/>
          <a:p>
            <a:fld id="{C6354862-B574-914C-8903-403A87351141}" type="slidenum">
              <a:rPr lang="en-US" smtClean="0"/>
              <a:t>14</a:t>
            </a:fld>
            <a:endParaRPr lang="en-US"/>
          </a:p>
        </p:txBody>
      </p:sp>
    </p:spTree>
    <p:extLst>
      <p:ext uri="{BB962C8B-B14F-4D97-AF65-F5344CB8AC3E}">
        <p14:creationId xmlns:p14="http://schemas.microsoft.com/office/powerpoint/2010/main" val="3259145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a:t>
            </a:r>
            <a:r>
              <a:rPr lang="en-US" baseline="0" dirty="0"/>
              <a:t> OF INFO TO CONVEY SENSE OF URGENCY</a:t>
            </a:r>
            <a:endParaRPr lang="en-US" dirty="0"/>
          </a:p>
        </p:txBody>
      </p:sp>
      <p:sp>
        <p:nvSpPr>
          <p:cNvPr id="4" name="Slide Number Placeholder 3"/>
          <p:cNvSpPr>
            <a:spLocks noGrp="1"/>
          </p:cNvSpPr>
          <p:nvPr>
            <p:ph type="sldNum" sz="quarter" idx="10"/>
          </p:nvPr>
        </p:nvSpPr>
        <p:spPr/>
        <p:txBody>
          <a:bodyPr/>
          <a:lstStyle/>
          <a:p>
            <a:fld id="{B1C442B8-1532-4F45-BAE2-0273B622D474}" type="slidenum">
              <a:rPr lang="en-US" smtClean="0"/>
              <a:t>23</a:t>
            </a:fld>
            <a:endParaRPr lang="en-US"/>
          </a:p>
        </p:txBody>
      </p:sp>
    </p:spTree>
    <p:extLst>
      <p:ext uri="{BB962C8B-B14F-4D97-AF65-F5344CB8AC3E}">
        <p14:creationId xmlns:p14="http://schemas.microsoft.com/office/powerpoint/2010/main" val="16961177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A5FEF0-00E7-9443-B02F-4A22F9E2149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109E7B-C49B-E043-BD22-C050C05B554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FFEA1C-290B-3E48-A57D-64A578FA5C4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117C54-C28F-0B4A-BD27-0DEFC8BBCF4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4DE610-633F-2E4F-A57E-B3496E56CCF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40B113-30D5-954A-8C22-8189D59C314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72F4BB-320D-E744-9496-C022E25031A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129D58-379B-1F4E-9BAA-0F6D89A9E14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E0F8C4-06A6-D84F-80CB-E80B4E67D6F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CBD1F8-C503-3647-871D-14037D3464F4}"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p>
        </p:txBody>
      </p:sp>
      <p:sp>
        <p:nvSpPr>
          <p:cNvPr id="9" name="Slide Number Placeholder 8"/>
          <p:cNvSpPr>
            <a:spLocks noGrp="1"/>
          </p:cNvSpPr>
          <p:nvPr>
            <p:ph type="sldNum" sz="quarter" idx="11"/>
          </p:nvPr>
        </p:nvSpPr>
        <p:spPr/>
        <p:txBody>
          <a:bodyPr/>
          <a:lstStyle/>
          <a:p>
            <a:fld id="{1BF7E600-0C4C-2149-83A6-6F308F85EBE3}"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9AF165BE-4B5F-0C48-AF20-0A7F519186D8}"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922" r:id="rId1"/>
    <p:sldLayoutId id="2147483923" r:id="rId2"/>
    <p:sldLayoutId id="2147483924" r:id="rId3"/>
    <p:sldLayoutId id="2147483925" r:id="rId4"/>
    <p:sldLayoutId id="2147483926" r:id="rId5"/>
    <p:sldLayoutId id="2147483927" r:id="rId6"/>
    <p:sldLayoutId id="2147483928" r:id="rId7"/>
    <p:sldLayoutId id="2147483929" r:id="rId8"/>
    <p:sldLayoutId id="2147483930" r:id="rId9"/>
    <p:sldLayoutId id="2147483931" r:id="rId10"/>
    <p:sldLayoutId id="2147483932" r:id="rId11"/>
  </p:sldLayoutIdLst>
  <p:hf sldNum="0" hdr="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chart" Target="../charts/char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5757" y="173873"/>
            <a:ext cx="8013843" cy="1542797"/>
          </a:xfrm>
        </p:spPr>
        <p:txBody>
          <a:bodyPr/>
          <a:lstStyle/>
          <a:p>
            <a:r>
              <a:rPr lang="en-US" sz="4400" dirty="0"/>
              <a:t>Provider Outreach &amp; Engagement in Lung Cancer Screening</a:t>
            </a:r>
          </a:p>
        </p:txBody>
      </p:sp>
      <p:sp>
        <p:nvSpPr>
          <p:cNvPr id="3" name="Subtitle 2"/>
          <p:cNvSpPr>
            <a:spLocks noGrp="1"/>
          </p:cNvSpPr>
          <p:nvPr>
            <p:ph type="subTitle" idx="1"/>
          </p:nvPr>
        </p:nvSpPr>
        <p:spPr>
          <a:xfrm>
            <a:off x="215757" y="1911649"/>
            <a:ext cx="4405223" cy="2388478"/>
          </a:xfrm>
        </p:spPr>
        <p:txBody>
          <a:bodyPr>
            <a:noAutofit/>
          </a:bodyPr>
          <a:lstStyle/>
          <a:p>
            <a:r>
              <a:rPr lang="en-US" sz="2400" dirty="0">
                <a:solidFill>
                  <a:schemeClr val="tx1"/>
                </a:solidFill>
              </a:rPr>
              <a:t>Colorado Learning Collaborative on Lung Cancer Screening</a:t>
            </a:r>
          </a:p>
          <a:p>
            <a:r>
              <a:rPr lang="en-US" dirty="0">
                <a:solidFill>
                  <a:schemeClr val="tx1"/>
                </a:solidFill>
              </a:rPr>
              <a:t>October 2, 2020</a:t>
            </a:r>
          </a:p>
          <a:p>
            <a:endParaRPr lang="en-US" sz="2400" dirty="0" smtClean="0">
              <a:solidFill>
                <a:schemeClr val="tx1"/>
              </a:solidFill>
            </a:endParaRPr>
          </a:p>
          <a:p>
            <a:endParaRPr lang="en-US" sz="2400" dirty="0">
              <a:solidFill>
                <a:schemeClr val="tx1"/>
              </a:solidFill>
            </a:endParaRPr>
          </a:p>
          <a:p>
            <a:r>
              <a:rPr lang="en-US" sz="2400" dirty="0">
                <a:solidFill>
                  <a:schemeClr val="tx1"/>
                </a:solidFill>
              </a:rPr>
              <a:t>Jennifer Lewis, MD MS MPH</a:t>
            </a:r>
          </a:p>
          <a:p>
            <a:r>
              <a:rPr lang="en-US" sz="2400" dirty="0">
                <a:solidFill>
                  <a:schemeClr val="tx1"/>
                </a:solidFill>
              </a:rPr>
              <a:t>VA Tennessee Valley Healthcare System</a:t>
            </a:r>
          </a:p>
          <a:p>
            <a:r>
              <a:rPr lang="en-US" sz="2400" dirty="0">
                <a:solidFill>
                  <a:schemeClr val="tx1"/>
                </a:solidFill>
              </a:rPr>
              <a:t>Vanderbilt University Medical Center</a:t>
            </a:r>
          </a:p>
          <a:p>
            <a:endParaRPr lang="en-US" sz="2400" dirty="0"/>
          </a:p>
        </p:txBody>
      </p:sp>
      <p:pic>
        <p:nvPicPr>
          <p:cNvPr id="6" name="Picture 5"/>
          <p:cNvPicPr>
            <a:picLocks noChangeAspect="1"/>
          </p:cNvPicPr>
          <p:nvPr/>
        </p:nvPicPr>
        <p:blipFill>
          <a:blip r:embed="rId2"/>
          <a:stretch>
            <a:fillRect/>
          </a:stretch>
        </p:blipFill>
        <p:spPr>
          <a:xfrm>
            <a:off x="4763933" y="2234761"/>
            <a:ext cx="3581378" cy="3581378"/>
          </a:xfrm>
          <a:prstGeom prst="rect">
            <a:avLst/>
          </a:prstGeom>
        </p:spPr>
      </p:pic>
    </p:spTree>
    <p:extLst>
      <p:ext uri="{BB962C8B-B14F-4D97-AF65-F5344CB8AC3E}">
        <p14:creationId xmlns:p14="http://schemas.microsoft.com/office/powerpoint/2010/main" val="3226731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8D98DBE-1D7B-491E-9A6F-C391BAE2E48C}"/>
              </a:ext>
            </a:extLst>
          </p:cNvPr>
          <p:cNvPicPr>
            <a:picLocks noChangeAspect="1"/>
          </p:cNvPicPr>
          <p:nvPr/>
        </p:nvPicPr>
        <p:blipFill>
          <a:blip r:embed="rId2"/>
          <a:stretch>
            <a:fillRect/>
          </a:stretch>
        </p:blipFill>
        <p:spPr>
          <a:xfrm>
            <a:off x="2222889" y="51751"/>
            <a:ext cx="6109478" cy="3377250"/>
          </a:xfrm>
          <a:prstGeom prst="rect">
            <a:avLst/>
          </a:prstGeom>
        </p:spPr>
      </p:pic>
      <p:pic>
        <p:nvPicPr>
          <p:cNvPr id="10" name="Picture 9">
            <a:extLst>
              <a:ext uri="{FF2B5EF4-FFF2-40B4-BE49-F238E27FC236}">
                <a16:creationId xmlns:a16="http://schemas.microsoft.com/office/drawing/2014/main" id="{ACC7183F-1661-46EE-93EE-D4CA042954E8}"/>
              </a:ext>
            </a:extLst>
          </p:cNvPr>
          <p:cNvPicPr>
            <a:picLocks noChangeAspect="1"/>
          </p:cNvPicPr>
          <p:nvPr/>
        </p:nvPicPr>
        <p:blipFill>
          <a:blip r:embed="rId3"/>
          <a:stretch>
            <a:fillRect/>
          </a:stretch>
        </p:blipFill>
        <p:spPr>
          <a:xfrm>
            <a:off x="2308268" y="3429000"/>
            <a:ext cx="6109478" cy="3282858"/>
          </a:xfrm>
          <a:prstGeom prst="rect">
            <a:avLst/>
          </a:prstGeom>
        </p:spPr>
      </p:pic>
      <p:sp>
        <p:nvSpPr>
          <p:cNvPr id="11" name="TextBox 10">
            <a:extLst>
              <a:ext uri="{FF2B5EF4-FFF2-40B4-BE49-F238E27FC236}">
                <a16:creationId xmlns:a16="http://schemas.microsoft.com/office/drawing/2014/main" id="{299744CE-35B8-4F75-B323-474E1412D94D}"/>
              </a:ext>
            </a:extLst>
          </p:cNvPr>
          <p:cNvSpPr txBox="1"/>
          <p:nvPr/>
        </p:nvSpPr>
        <p:spPr>
          <a:xfrm>
            <a:off x="232135" y="2167467"/>
            <a:ext cx="2076133" cy="2308324"/>
          </a:xfrm>
          <a:prstGeom prst="rect">
            <a:avLst/>
          </a:prstGeom>
          <a:noFill/>
        </p:spPr>
        <p:txBody>
          <a:bodyPr wrap="square" rtlCol="0">
            <a:spAutoFit/>
          </a:bodyPr>
          <a:lstStyle/>
          <a:p>
            <a:r>
              <a:rPr lang="en-US" dirty="0">
                <a:solidFill>
                  <a:schemeClr val="tx2"/>
                </a:solidFill>
              </a:rPr>
              <a:t>Utilization in Medicare Population</a:t>
            </a:r>
          </a:p>
          <a:p>
            <a:endParaRPr lang="en-US" dirty="0">
              <a:solidFill>
                <a:schemeClr val="tx2"/>
              </a:solidFill>
            </a:endParaRPr>
          </a:p>
          <a:p>
            <a:r>
              <a:rPr lang="en-US" dirty="0">
                <a:solidFill>
                  <a:schemeClr val="tx2"/>
                </a:solidFill>
              </a:rPr>
              <a:t>(per 1,000 beneficiaries)</a:t>
            </a:r>
          </a:p>
        </p:txBody>
      </p:sp>
      <p:sp>
        <p:nvSpPr>
          <p:cNvPr id="12" name="TextBox 11">
            <a:extLst>
              <a:ext uri="{FF2B5EF4-FFF2-40B4-BE49-F238E27FC236}">
                <a16:creationId xmlns:a16="http://schemas.microsoft.com/office/drawing/2014/main" id="{438769CC-B066-4C85-9BBB-4CA193A4E392}"/>
              </a:ext>
            </a:extLst>
          </p:cNvPr>
          <p:cNvSpPr txBox="1"/>
          <p:nvPr/>
        </p:nvSpPr>
        <p:spPr>
          <a:xfrm>
            <a:off x="6807200" y="6429473"/>
            <a:ext cx="1569156" cy="307777"/>
          </a:xfrm>
          <a:prstGeom prst="rect">
            <a:avLst/>
          </a:prstGeom>
          <a:noFill/>
        </p:spPr>
        <p:txBody>
          <a:bodyPr wrap="square" rtlCol="0">
            <a:spAutoFit/>
          </a:bodyPr>
          <a:lstStyle/>
          <a:p>
            <a:r>
              <a:rPr lang="en-US" sz="1400" dirty="0"/>
              <a:t>Liu et al. 2020</a:t>
            </a:r>
          </a:p>
        </p:txBody>
      </p:sp>
    </p:spTree>
    <p:extLst>
      <p:ext uri="{BB962C8B-B14F-4D97-AF65-F5344CB8AC3E}">
        <p14:creationId xmlns:p14="http://schemas.microsoft.com/office/powerpoint/2010/main" val="21441208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50" y="33338"/>
            <a:ext cx="8255000" cy="1477962"/>
          </a:xfrm>
        </p:spPr>
        <p:txBody>
          <a:bodyPr/>
          <a:lstStyle/>
          <a:p>
            <a:r>
              <a:rPr lang="en-US" sz="3600" dirty="0"/>
              <a:t>Barriers to Provider Guideline Adherence in Relation to  Behavior Change</a:t>
            </a:r>
          </a:p>
        </p:txBody>
      </p:sp>
      <p:grpSp>
        <p:nvGrpSpPr>
          <p:cNvPr id="106" name="Group 105"/>
          <p:cNvGrpSpPr/>
          <p:nvPr/>
        </p:nvGrpSpPr>
        <p:grpSpPr>
          <a:xfrm>
            <a:off x="220662" y="1641564"/>
            <a:ext cx="7699375" cy="4762500"/>
            <a:chOff x="304800" y="2070100"/>
            <a:chExt cx="7699375" cy="4762500"/>
          </a:xfrm>
        </p:grpSpPr>
        <p:grpSp>
          <p:nvGrpSpPr>
            <p:cNvPr id="38" name="Group 37"/>
            <p:cNvGrpSpPr/>
            <p:nvPr/>
          </p:nvGrpSpPr>
          <p:grpSpPr>
            <a:xfrm>
              <a:off x="457200" y="2070100"/>
              <a:ext cx="7340600" cy="512465"/>
              <a:chOff x="457200" y="2540000"/>
              <a:chExt cx="7340600" cy="512465"/>
            </a:xfrm>
          </p:grpSpPr>
          <p:sp>
            <p:nvSpPr>
              <p:cNvPr id="7" name="Rounded Rectangle 6"/>
              <p:cNvSpPr/>
              <p:nvPr/>
            </p:nvSpPr>
            <p:spPr>
              <a:xfrm>
                <a:off x="457200" y="2540000"/>
                <a:ext cx="1714500" cy="4953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69900" y="2540000"/>
                <a:ext cx="1714500" cy="461665"/>
              </a:xfrm>
              <a:prstGeom prst="rect">
                <a:avLst/>
              </a:prstGeom>
              <a:noFill/>
            </p:spPr>
            <p:txBody>
              <a:bodyPr wrap="square" rtlCol="0">
                <a:spAutoFit/>
              </a:bodyPr>
              <a:lstStyle/>
              <a:p>
                <a:r>
                  <a:rPr lang="en-US" dirty="0">
                    <a:solidFill>
                      <a:srgbClr val="FFFFFF"/>
                    </a:solidFill>
                  </a:rPr>
                  <a:t>Knowledge</a:t>
                </a:r>
              </a:p>
            </p:txBody>
          </p:sp>
          <p:sp>
            <p:nvSpPr>
              <p:cNvPr id="9" name="Rounded Rectangle 8"/>
              <p:cNvSpPr/>
              <p:nvPr/>
            </p:nvSpPr>
            <p:spPr>
              <a:xfrm>
                <a:off x="3238500" y="2540000"/>
                <a:ext cx="1714500" cy="4953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TextBox 9"/>
              <p:cNvSpPr txBox="1"/>
              <p:nvPr/>
            </p:nvSpPr>
            <p:spPr>
              <a:xfrm>
                <a:off x="3238500" y="2557165"/>
                <a:ext cx="1714500" cy="461665"/>
              </a:xfrm>
              <a:prstGeom prst="rect">
                <a:avLst/>
              </a:prstGeom>
              <a:noFill/>
            </p:spPr>
            <p:txBody>
              <a:bodyPr wrap="square" rtlCol="0">
                <a:spAutoFit/>
              </a:bodyPr>
              <a:lstStyle/>
              <a:p>
                <a:pPr algn="ctr"/>
                <a:r>
                  <a:rPr lang="en-US" dirty="0">
                    <a:solidFill>
                      <a:srgbClr val="FFFFFF"/>
                    </a:solidFill>
                  </a:rPr>
                  <a:t>Attitudes</a:t>
                </a:r>
              </a:p>
            </p:txBody>
          </p:sp>
          <p:grpSp>
            <p:nvGrpSpPr>
              <p:cNvPr id="16" name="Group 15"/>
              <p:cNvGrpSpPr/>
              <p:nvPr/>
            </p:nvGrpSpPr>
            <p:grpSpPr>
              <a:xfrm>
                <a:off x="6083300" y="2557165"/>
                <a:ext cx="1714500" cy="495300"/>
                <a:chOff x="6248400" y="2557165"/>
                <a:chExt cx="1714500" cy="495300"/>
              </a:xfrm>
            </p:grpSpPr>
            <p:sp>
              <p:nvSpPr>
                <p:cNvPr id="12" name="Rounded Rectangle 11"/>
                <p:cNvSpPr/>
                <p:nvPr/>
              </p:nvSpPr>
              <p:spPr>
                <a:xfrm>
                  <a:off x="6248400" y="2557165"/>
                  <a:ext cx="1714500" cy="4953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4" name="TextBox 13"/>
                <p:cNvSpPr txBox="1"/>
                <p:nvPr/>
              </p:nvSpPr>
              <p:spPr>
                <a:xfrm>
                  <a:off x="6248400" y="2569865"/>
                  <a:ext cx="1714500" cy="461665"/>
                </a:xfrm>
                <a:prstGeom prst="rect">
                  <a:avLst/>
                </a:prstGeom>
                <a:noFill/>
              </p:spPr>
              <p:txBody>
                <a:bodyPr wrap="square" rtlCol="0">
                  <a:spAutoFit/>
                </a:bodyPr>
                <a:lstStyle/>
                <a:p>
                  <a:pPr algn="ctr"/>
                  <a:r>
                    <a:rPr lang="en-US" dirty="0">
                      <a:solidFill>
                        <a:srgbClr val="FFFFFF"/>
                      </a:solidFill>
                    </a:rPr>
                    <a:t>Behavior</a:t>
                  </a:r>
                </a:p>
              </p:txBody>
            </p:sp>
          </p:grpSp>
          <p:cxnSp>
            <p:nvCxnSpPr>
              <p:cNvPr id="18" name="Straight Arrow Connector 17"/>
              <p:cNvCxnSpPr/>
              <p:nvPr/>
            </p:nvCxnSpPr>
            <p:spPr>
              <a:xfrm flipV="1">
                <a:off x="2222500" y="2781300"/>
                <a:ext cx="965200" cy="635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9" name="Straight Arrow Connector 18"/>
              <p:cNvCxnSpPr/>
              <p:nvPr/>
            </p:nvCxnSpPr>
            <p:spPr>
              <a:xfrm flipV="1">
                <a:off x="5029200" y="2781300"/>
                <a:ext cx="965200" cy="635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grpSp>
          <p:nvGrpSpPr>
            <p:cNvPr id="39" name="Group 38"/>
            <p:cNvGrpSpPr/>
            <p:nvPr/>
          </p:nvGrpSpPr>
          <p:grpSpPr>
            <a:xfrm>
              <a:off x="304800" y="2857500"/>
              <a:ext cx="1714500" cy="2108200"/>
              <a:chOff x="508000" y="3759200"/>
              <a:chExt cx="1714500" cy="2108200"/>
            </a:xfrm>
          </p:grpSpPr>
          <p:sp>
            <p:nvSpPr>
              <p:cNvPr id="20" name="Rounded Rectangle 19"/>
              <p:cNvSpPr/>
              <p:nvPr/>
            </p:nvSpPr>
            <p:spPr>
              <a:xfrm>
                <a:off x="508000" y="3810000"/>
                <a:ext cx="1676400" cy="7747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1" name="Rounded Rectangle 20"/>
              <p:cNvSpPr/>
              <p:nvPr/>
            </p:nvSpPr>
            <p:spPr>
              <a:xfrm>
                <a:off x="508000" y="5022850"/>
                <a:ext cx="1714500" cy="84455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6" name="TextBox 25"/>
              <p:cNvSpPr txBox="1"/>
              <p:nvPr/>
            </p:nvSpPr>
            <p:spPr>
              <a:xfrm>
                <a:off x="508000" y="3759200"/>
                <a:ext cx="1663700" cy="830997"/>
              </a:xfrm>
              <a:prstGeom prst="rect">
                <a:avLst/>
              </a:prstGeom>
              <a:noFill/>
            </p:spPr>
            <p:txBody>
              <a:bodyPr wrap="square" rtlCol="0">
                <a:spAutoFit/>
              </a:bodyPr>
              <a:lstStyle/>
              <a:p>
                <a:pPr algn="ctr"/>
                <a:r>
                  <a:rPr lang="en-US" dirty="0">
                    <a:solidFill>
                      <a:srgbClr val="FFFFFF"/>
                    </a:solidFill>
                  </a:rPr>
                  <a:t>Lack of Familiarity</a:t>
                </a:r>
              </a:p>
            </p:txBody>
          </p:sp>
          <p:sp>
            <p:nvSpPr>
              <p:cNvPr id="27" name="TextBox 26"/>
              <p:cNvSpPr txBox="1"/>
              <p:nvPr/>
            </p:nvSpPr>
            <p:spPr>
              <a:xfrm>
                <a:off x="508000" y="5022850"/>
                <a:ext cx="1714500" cy="830997"/>
              </a:xfrm>
              <a:prstGeom prst="rect">
                <a:avLst/>
              </a:prstGeom>
              <a:noFill/>
            </p:spPr>
            <p:txBody>
              <a:bodyPr wrap="square" rtlCol="0">
                <a:spAutoFit/>
              </a:bodyPr>
              <a:lstStyle/>
              <a:p>
                <a:pPr algn="ctr"/>
                <a:r>
                  <a:rPr lang="en-US" dirty="0">
                    <a:solidFill>
                      <a:srgbClr val="FFFFFF"/>
                    </a:solidFill>
                  </a:rPr>
                  <a:t>Lack of Awareness</a:t>
                </a:r>
              </a:p>
            </p:txBody>
          </p:sp>
        </p:grpSp>
        <p:grpSp>
          <p:nvGrpSpPr>
            <p:cNvPr id="32" name="Group 31"/>
            <p:cNvGrpSpPr/>
            <p:nvPr/>
          </p:nvGrpSpPr>
          <p:grpSpPr>
            <a:xfrm>
              <a:off x="2222500" y="2901950"/>
              <a:ext cx="1714500" cy="2722106"/>
              <a:chOff x="2527300" y="3727450"/>
              <a:chExt cx="1714500" cy="2722106"/>
            </a:xfrm>
          </p:grpSpPr>
          <p:sp>
            <p:nvSpPr>
              <p:cNvPr id="23" name="Rounded Rectangle 22"/>
              <p:cNvSpPr/>
              <p:nvPr/>
            </p:nvSpPr>
            <p:spPr>
              <a:xfrm>
                <a:off x="2527300" y="3727450"/>
                <a:ext cx="1714500" cy="272210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8" name="TextBox 27"/>
              <p:cNvSpPr txBox="1"/>
              <p:nvPr/>
            </p:nvSpPr>
            <p:spPr>
              <a:xfrm>
                <a:off x="2527300" y="3759200"/>
                <a:ext cx="1714500" cy="2677656"/>
              </a:xfrm>
              <a:prstGeom prst="rect">
                <a:avLst/>
              </a:prstGeom>
              <a:noFill/>
            </p:spPr>
            <p:txBody>
              <a:bodyPr wrap="square" rtlCol="0">
                <a:spAutoFit/>
              </a:bodyPr>
              <a:lstStyle/>
              <a:p>
                <a:pPr algn="ctr"/>
                <a:r>
                  <a:rPr lang="en-US" dirty="0">
                    <a:solidFill>
                      <a:srgbClr val="FFFFFF"/>
                    </a:solidFill>
                  </a:rPr>
                  <a:t>Lack of Agreement Among Guidelines or with Guidelines in General</a:t>
                </a:r>
              </a:p>
            </p:txBody>
          </p:sp>
        </p:grpSp>
        <p:grpSp>
          <p:nvGrpSpPr>
            <p:cNvPr id="40" name="Group 39"/>
            <p:cNvGrpSpPr/>
            <p:nvPr/>
          </p:nvGrpSpPr>
          <p:grpSpPr>
            <a:xfrm>
              <a:off x="4121150" y="2873464"/>
              <a:ext cx="1835150" cy="3790950"/>
              <a:chOff x="4413250" y="3308350"/>
              <a:chExt cx="1835150" cy="3790950"/>
            </a:xfrm>
          </p:grpSpPr>
          <p:grpSp>
            <p:nvGrpSpPr>
              <p:cNvPr id="33" name="Group 32"/>
              <p:cNvGrpSpPr/>
              <p:nvPr/>
            </p:nvGrpSpPr>
            <p:grpSpPr>
              <a:xfrm>
                <a:off x="4432300" y="3308350"/>
                <a:ext cx="1816100" cy="1035050"/>
                <a:chOff x="4432300" y="3702050"/>
                <a:chExt cx="1816100" cy="1035050"/>
              </a:xfrm>
            </p:grpSpPr>
            <p:sp>
              <p:nvSpPr>
                <p:cNvPr id="24" name="Rounded Rectangle 23"/>
                <p:cNvSpPr/>
                <p:nvPr/>
              </p:nvSpPr>
              <p:spPr>
                <a:xfrm>
                  <a:off x="4470400" y="3702050"/>
                  <a:ext cx="1714500" cy="103505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9" name="TextBox 28"/>
                <p:cNvSpPr txBox="1"/>
                <p:nvPr/>
              </p:nvSpPr>
              <p:spPr>
                <a:xfrm>
                  <a:off x="4432300" y="3784600"/>
                  <a:ext cx="1816100" cy="830997"/>
                </a:xfrm>
                <a:prstGeom prst="rect">
                  <a:avLst/>
                </a:prstGeom>
                <a:noFill/>
              </p:spPr>
              <p:txBody>
                <a:bodyPr wrap="square" rtlCol="0">
                  <a:spAutoFit/>
                </a:bodyPr>
                <a:lstStyle/>
                <a:p>
                  <a:pPr algn="ctr"/>
                  <a:r>
                    <a:rPr lang="en-US" dirty="0">
                      <a:solidFill>
                        <a:srgbClr val="FFFFFF"/>
                      </a:solidFill>
                    </a:rPr>
                    <a:t>Lack of Self Efficacy</a:t>
                  </a:r>
                </a:p>
              </p:txBody>
            </p:sp>
          </p:grpSp>
          <p:grpSp>
            <p:nvGrpSpPr>
              <p:cNvPr id="34" name="Group 33"/>
              <p:cNvGrpSpPr/>
              <p:nvPr/>
            </p:nvGrpSpPr>
            <p:grpSpPr>
              <a:xfrm>
                <a:off x="4413250" y="4425950"/>
                <a:ext cx="1816100" cy="1289228"/>
                <a:chOff x="4413250" y="4959350"/>
                <a:chExt cx="1816100" cy="1289228"/>
              </a:xfrm>
            </p:grpSpPr>
            <p:sp>
              <p:nvSpPr>
                <p:cNvPr id="30" name="Rounded Rectangle 29"/>
                <p:cNvSpPr/>
                <p:nvPr/>
              </p:nvSpPr>
              <p:spPr>
                <a:xfrm>
                  <a:off x="4470400" y="4959350"/>
                  <a:ext cx="1714500" cy="128922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1" name="TextBox 30"/>
                <p:cNvSpPr txBox="1"/>
                <p:nvPr/>
              </p:nvSpPr>
              <p:spPr>
                <a:xfrm>
                  <a:off x="4413250" y="4972050"/>
                  <a:ext cx="1816100" cy="1200328"/>
                </a:xfrm>
                <a:prstGeom prst="rect">
                  <a:avLst/>
                </a:prstGeom>
                <a:noFill/>
              </p:spPr>
              <p:txBody>
                <a:bodyPr wrap="square" rtlCol="0">
                  <a:spAutoFit/>
                </a:bodyPr>
                <a:lstStyle/>
                <a:p>
                  <a:pPr algn="ctr"/>
                  <a:r>
                    <a:rPr lang="en-US" dirty="0">
                      <a:solidFill>
                        <a:srgbClr val="FFFFFF"/>
                      </a:solidFill>
                    </a:rPr>
                    <a:t>Lack of Outcome Expectancy</a:t>
                  </a:r>
                </a:p>
              </p:txBody>
            </p:sp>
          </p:grpSp>
          <p:grpSp>
            <p:nvGrpSpPr>
              <p:cNvPr id="35" name="Group 34"/>
              <p:cNvGrpSpPr/>
              <p:nvPr/>
            </p:nvGrpSpPr>
            <p:grpSpPr>
              <a:xfrm>
                <a:off x="4470400" y="5797550"/>
                <a:ext cx="1714500" cy="1301750"/>
                <a:chOff x="4470400" y="3765550"/>
                <a:chExt cx="1714500" cy="1301750"/>
              </a:xfrm>
            </p:grpSpPr>
            <p:sp>
              <p:nvSpPr>
                <p:cNvPr id="36" name="Rounded Rectangle 35"/>
                <p:cNvSpPr/>
                <p:nvPr/>
              </p:nvSpPr>
              <p:spPr>
                <a:xfrm>
                  <a:off x="4470400" y="3765550"/>
                  <a:ext cx="1714500" cy="130175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7" name="TextBox 36"/>
                <p:cNvSpPr txBox="1"/>
                <p:nvPr/>
              </p:nvSpPr>
              <p:spPr>
                <a:xfrm>
                  <a:off x="4514850" y="3866972"/>
                  <a:ext cx="1612900" cy="1200328"/>
                </a:xfrm>
                <a:prstGeom prst="rect">
                  <a:avLst/>
                </a:prstGeom>
                <a:noFill/>
              </p:spPr>
              <p:txBody>
                <a:bodyPr wrap="square" rtlCol="0">
                  <a:spAutoFit/>
                </a:bodyPr>
                <a:lstStyle/>
                <a:p>
                  <a:pPr algn="ctr"/>
                  <a:r>
                    <a:rPr lang="en-US" dirty="0">
                      <a:solidFill>
                        <a:srgbClr val="FFFFFF"/>
                      </a:solidFill>
                    </a:rPr>
                    <a:t>Lack of Motivation&amp; Inertia</a:t>
                  </a:r>
                </a:p>
              </p:txBody>
            </p:sp>
          </p:grpSp>
        </p:grpSp>
        <p:grpSp>
          <p:nvGrpSpPr>
            <p:cNvPr id="42" name="Group 41"/>
            <p:cNvGrpSpPr/>
            <p:nvPr/>
          </p:nvGrpSpPr>
          <p:grpSpPr>
            <a:xfrm>
              <a:off x="6162675" y="2870200"/>
              <a:ext cx="1841500" cy="3479800"/>
              <a:chOff x="6438900" y="2921000"/>
              <a:chExt cx="1841500" cy="2836188"/>
            </a:xfrm>
          </p:grpSpPr>
          <p:sp>
            <p:nvSpPr>
              <p:cNvPr id="25" name="Rounded Rectangle 24"/>
              <p:cNvSpPr/>
              <p:nvPr/>
            </p:nvSpPr>
            <p:spPr>
              <a:xfrm>
                <a:off x="6438900" y="2933700"/>
                <a:ext cx="1841500" cy="28234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1" name="TextBox 40"/>
              <p:cNvSpPr txBox="1"/>
              <p:nvPr/>
            </p:nvSpPr>
            <p:spPr>
              <a:xfrm>
                <a:off x="6438900" y="2921000"/>
                <a:ext cx="1841500" cy="2198351"/>
              </a:xfrm>
              <a:prstGeom prst="rect">
                <a:avLst/>
              </a:prstGeom>
              <a:noFill/>
            </p:spPr>
            <p:txBody>
              <a:bodyPr wrap="square" rtlCol="0">
                <a:spAutoFit/>
              </a:bodyPr>
              <a:lstStyle/>
              <a:p>
                <a:pPr algn="ctr"/>
                <a:endParaRPr lang="en-US" dirty="0">
                  <a:solidFill>
                    <a:srgbClr val="FFFFFF"/>
                  </a:solidFill>
                </a:endParaRPr>
              </a:p>
              <a:p>
                <a:pPr algn="ctr"/>
                <a:r>
                  <a:rPr lang="en-US" dirty="0">
                    <a:solidFill>
                      <a:srgbClr val="FFFFFF"/>
                    </a:solidFill>
                  </a:rPr>
                  <a:t>External Factors</a:t>
                </a:r>
              </a:p>
              <a:p>
                <a:pPr algn="ctr"/>
                <a:endParaRPr lang="en-US" sz="2000" dirty="0">
                  <a:solidFill>
                    <a:srgbClr val="FFFFFF"/>
                  </a:solidFill>
                </a:endParaRPr>
              </a:p>
              <a:p>
                <a:pPr algn="ctr"/>
                <a:r>
                  <a:rPr lang="en-US" sz="2000" dirty="0">
                    <a:solidFill>
                      <a:srgbClr val="FFFFFF"/>
                    </a:solidFill>
                  </a:rPr>
                  <a:t>Patient</a:t>
                </a:r>
              </a:p>
              <a:p>
                <a:pPr algn="ctr"/>
                <a:r>
                  <a:rPr lang="en-US" sz="2000" dirty="0">
                    <a:solidFill>
                      <a:srgbClr val="FFFFFF"/>
                    </a:solidFill>
                  </a:rPr>
                  <a:t>Guideline</a:t>
                </a:r>
              </a:p>
              <a:p>
                <a:pPr algn="ctr"/>
                <a:r>
                  <a:rPr lang="en-US" sz="2000" dirty="0">
                    <a:solidFill>
                      <a:srgbClr val="FFFFFF"/>
                    </a:solidFill>
                  </a:rPr>
                  <a:t>Environmental</a:t>
                </a:r>
              </a:p>
            </p:txBody>
          </p:sp>
        </p:grpSp>
        <p:cxnSp>
          <p:nvCxnSpPr>
            <p:cNvPr id="44" name="Straight Arrow Connector 43"/>
            <p:cNvCxnSpPr/>
            <p:nvPr/>
          </p:nvCxnSpPr>
          <p:spPr>
            <a:xfrm flipH="1" flipV="1">
              <a:off x="6934200" y="2582565"/>
              <a:ext cx="6350" cy="290899"/>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5" name="Straight Arrow Connector 44"/>
            <p:cNvCxnSpPr/>
            <p:nvPr/>
          </p:nvCxnSpPr>
          <p:spPr>
            <a:xfrm flipV="1">
              <a:off x="4057650" y="2611052"/>
              <a:ext cx="0" cy="352304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8" name="Straight Connector 47"/>
            <p:cNvCxnSpPr/>
            <p:nvPr/>
          </p:nvCxnSpPr>
          <p:spPr>
            <a:xfrm flipV="1">
              <a:off x="4057650" y="6134099"/>
              <a:ext cx="120650" cy="1"/>
            </a:xfrm>
            <a:prstGeom prst="line">
              <a:avLst/>
            </a:prstGeom>
          </p:spPr>
          <p:style>
            <a:lnRef idx="2">
              <a:schemeClr val="dk1"/>
            </a:lnRef>
            <a:fillRef idx="0">
              <a:schemeClr val="dk1"/>
            </a:fillRef>
            <a:effectRef idx="1">
              <a:schemeClr val="dk1"/>
            </a:effectRef>
            <a:fontRef idx="minor">
              <a:schemeClr val="tx1"/>
            </a:fontRef>
          </p:style>
        </p:cxnSp>
        <p:cxnSp>
          <p:nvCxnSpPr>
            <p:cNvPr id="53" name="Straight Connector 52"/>
            <p:cNvCxnSpPr/>
            <p:nvPr/>
          </p:nvCxnSpPr>
          <p:spPr>
            <a:xfrm flipV="1">
              <a:off x="4070350" y="4622799"/>
              <a:ext cx="120650" cy="1"/>
            </a:xfrm>
            <a:prstGeom prst="line">
              <a:avLst/>
            </a:prstGeom>
          </p:spPr>
          <p:style>
            <a:lnRef idx="2">
              <a:schemeClr val="dk1"/>
            </a:lnRef>
            <a:fillRef idx="0">
              <a:schemeClr val="dk1"/>
            </a:fillRef>
            <a:effectRef idx="1">
              <a:schemeClr val="dk1"/>
            </a:effectRef>
            <a:fontRef idx="minor">
              <a:schemeClr val="tx1"/>
            </a:fontRef>
          </p:style>
        </p:cxnSp>
        <p:cxnSp>
          <p:nvCxnSpPr>
            <p:cNvPr id="54" name="Straight Connector 53"/>
            <p:cNvCxnSpPr/>
            <p:nvPr/>
          </p:nvCxnSpPr>
          <p:spPr>
            <a:xfrm flipV="1">
              <a:off x="3930650" y="4076699"/>
              <a:ext cx="120650" cy="1"/>
            </a:xfrm>
            <a:prstGeom prst="line">
              <a:avLst/>
            </a:prstGeom>
          </p:spPr>
          <p:style>
            <a:lnRef idx="2">
              <a:schemeClr val="dk1"/>
            </a:lnRef>
            <a:fillRef idx="0">
              <a:schemeClr val="dk1"/>
            </a:fillRef>
            <a:effectRef idx="1">
              <a:schemeClr val="dk1"/>
            </a:effectRef>
            <a:fontRef idx="minor">
              <a:schemeClr val="tx1"/>
            </a:fontRef>
          </p:style>
        </p:cxnSp>
        <p:cxnSp>
          <p:nvCxnSpPr>
            <p:cNvPr id="61" name="Straight Arrow Connector 60"/>
            <p:cNvCxnSpPr/>
            <p:nvPr/>
          </p:nvCxnSpPr>
          <p:spPr>
            <a:xfrm flipH="1">
              <a:off x="5873750" y="3390899"/>
              <a:ext cx="273050"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63" name="Straight Arrow Connector 62"/>
            <p:cNvCxnSpPr/>
            <p:nvPr/>
          </p:nvCxnSpPr>
          <p:spPr>
            <a:xfrm flipH="1">
              <a:off x="5873750" y="5916156"/>
              <a:ext cx="273050"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64" name="Straight Arrow Connector 63"/>
            <p:cNvCxnSpPr/>
            <p:nvPr/>
          </p:nvCxnSpPr>
          <p:spPr>
            <a:xfrm flipH="1">
              <a:off x="5889625" y="4521199"/>
              <a:ext cx="273050"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85" name="Straight Connector 84"/>
            <p:cNvCxnSpPr/>
            <p:nvPr/>
          </p:nvCxnSpPr>
          <p:spPr>
            <a:xfrm>
              <a:off x="7156450" y="6350000"/>
              <a:ext cx="0" cy="482600"/>
            </a:xfrm>
            <a:prstGeom prst="line">
              <a:avLst/>
            </a:prstGeom>
          </p:spPr>
          <p:style>
            <a:lnRef idx="2">
              <a:schemeClr val="dk1"/>
            </a:lnRef>
            <a:fillRef idx="0">
              <a:schemeClr val="dk1"/>
            </a:fillRef>
            <a:effectRef idx="1">
              <a:schemeClr val="dk1"/>
            </a:effectRef>
            <a:fontRef idx="minor">
              <a:schemeClr val="tx1"/>
            </a:fontRef>
          </p:style>
        </p:cxnSp>
        <p:cxnSp>
          <p:nvCxnSpPr>
            <p:cNvPr id="89" name="Straight Connector 88"/>
            <p:cNvCxnSpPr/>
            <p:nvPr/>
          </p:nvCxnSpPr>
          <p:spPr>
            <a:xfrm flipH="1">
              <a:off x="1155700" y="6832600"/>
              <a:ext cx="6000750" cy="0"/>
            </a:xfrm>
            <a:prstGeom prst="line">
              <a:avLst/>
            </a:prstGeom>
          </p:spPr>
          <p:style>
            <a:lnRef idx="2">
              <a:schemeClr val="dk1"/>
            </a:lnRef>
            <a:fillRef idx="0">
              <a:schemeClr val="dk1"/>
            </a:fillRef>
            <a:effectRef idx="1">
              <a:schemeClr val="dk1"/>
            </a:effectRef>
            <a:fontRef idx="minor">
              <a:schemeClr val="tx1"/>
            </a:fontRef>
          </p:style>
        </p:cxnSp>
        <p:cxnSp>
          <p:nvCxnSpPr>
            <p:cNvPr id="92" name="Straight Arrow Connector 91"/>
            <p:cNvCxnSpPr>
              <a:endCxn id="21" idx="2"/>
            </p:cNvCxnSpPr>
            <p:nvPr/>
          </p:nvCxnSpPr>
          <p:spPr>
            <a:xfrm flipV="1">
              <a:off x="1155700" y="4965700"/>
              <a:ext cx="6350" cy="18669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2" name="Straight Arrow Connector 101"/>
            <p:cNvCxnSpPr/>
            <p:nvPr/>
          </p:nvCxnSpPr>
          <p:spPr>
            <a:xfrm flipV="1">
              <a:off x="1155700" y="3688497"/>
              <a:ext cx="0" cy="41996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3" name="Straight Arrow Connector 102"/>
            <p:cNvCxnSpPr/>
            <p:nvPr/>
          </p:nvCxnSpPr>
          <p:spPr>
            <a:xfrm flipV="1">
              <a:off x="1143000" y="2572952"/>
              <a:ext cx="0" cy="34067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sp>
        <p:nvSpPr>
          <p:cNvPr id="3" name="TextBox 2"/>
          <p:cNvSpPr txBox="1"/>
          <p:nvPr/>
        </p:nvSpPr>
        <p:spPr>
          <a:xfrm>
            <a:off x="5081587" y="6506308"/>
            <a:ext cx="3835400" cy="307777"/>
          </a:xfrm>
          <a:prstGeom prst="rect">
            <a:avLst/>
          </a:prstGeom>
          <a:noFill/>
        </p:spPr>
        <p:txBody>
          <a:bodyPr wrap="square" rtlCol="0">
            <a:spAutoFit/>
          </a:bodyPr>
          <a:lstStyle/>
          <a:p>
            <a:r>
              <a:rPr lang="en-US" sz="1400" dirty="0"/>
              <a:t>Cabana et al. </a:t>
            </a:r>
            <a:r>
              <a:rPr lang="en-US" sz="1400" i="1" dirty="0"/>
              <a:t>JAMA</a:t>
            </a:r>
            <a:r>
              <a:rPr lang="en-US" sz="1400" dirty="0"/>
              <a:t>. 1999, 282(15):1458.</a:t>
            </a:r>
          </a:p>
        </p:txBody>
      </p:sp>
      <p:cxnSp>
        <p:nvCxnSpPr>
          <p:cNvPr id="49" name="Straight Connector 48"/>
          <p:cNvCxnSpPr/>
          <p:nvPr/>
        </p:nvCxnSpPr>
        <p:spPr>
          <a:xfrm flipV="1">
            <a:off x="3973512" y="2911563"/>
            <a:ext cx="120650" cy="1"/>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58435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Provider Awareness</a:t>
            </a:r>
          </a:p>
        </p:txBody>
      </p:sp>
      <p:sp>
        <p:nvSpPr>
          <p:cNvPr id="3" name="Content Placeholder 2"/>
          <p:cNvSpPr>
            <a:spLocks noGrp="1"/>
          </p:cNvSpPr>
          <p:nvPr>
            <p:ph idx="1"/>
          </p:nvPr>
        </p:nvSpPr>
        <p:spPr>
          <a:xfrm>
            <a:off x="457200" y="1277938"/>
            <a:ext cx="7620000" cy="4170362"/>
          </a:xfrm>
        </p:spPr>
        <p:txBody>
          <a:bodyPr>
            <a:normAutofit/>
          </a:bodyPr>
          <a:lstStyle/>
          <a:p>
            <a:r>
              <a:rPr lang="en-US" sz="2400" dirty="0"/>
              <a:t>Family Medicine respondents in South Carolina generally incorrect or unaware of organizations’ recommendation (CMS coverage, USPSTF, ACS, NCCN, ACR, AAFP) </a:t>
            </a:r>
            <a:r>
              <a:rPr lang="en-US" sz="1800" dirty="0"/>
              <a:t>(</a:t>
            </a:r>
            <a:r>
              <a:rPr lang="en-US" sz="1800" dirty="0" err="1"/>
              <a:t>Ersek</a:t>
            </a:r>
            <a:r>
              <a:rPr lang="en-US" sz="1800" dirty="0"/>
              <a:t> et al. 2016)</a:t>
            </a:r>
          </a:p>
          <a:p>
            <a:pPr marL="114300" indent="0">
              <a:buNone/>
            </a:pPr>
            <a:endParaRPr lang="en-US" sz="1800" dirty="0"/>
          </a:p>
          <a:p>
            <a:r>
              <a:rPr lang="en-US" sz="2400" dirty="0"/>
              <a:t>56% national sample aware of USPSTF recommendation in 2016-2017 </a:t>
            </a:r>
            <a:r>
              <a:rPr lang="en-US" sz="1800" dirty="0"/>
              <a:t>(Eberth et al. 2018)</a:t>
            </a:r>
          </a:p>
          <a:p>
            <a:pPr marL="114300" indent="0">
              <a:buNone/>
            </a:pPr>
            <a:endParaRPr lang="en-US" sz="2400" dirty="0"/>
          </a:p>
          <a:p>
            <a:r>
              <a:rPr lang="en-US" sz="2400" dirty="0"/>
              <a:t>Almost all VA pulmonology respondents familiar with NLST and guidelines in 2013-2014 </a:t>
            </a:r>
            <a:r>
              <a:rPr lang="en-US" sz="1800" dirty="0"/>
              <a:t>(</a:t>
            </a:r>
            <a:r>
              <a:rPr lang="en-US" sz="1800" dirty="0" err="1"/>
              <a:t>Iaccarino</a:t>
            </a:r>
            <a:r>
              <a:rPr lang="en-US" sz="1800" dirty="0"/>
              <a:t> et al. 2015)</a:t>
            </a:r>
          </a:p>
          <a:p>
            <a:pPr marL="114300" indent="0">
              <a:buNone/>
            </a:pPr>
            <a:endParaRPr lang="en-US" dirty="0"/>
          </a:p>
        </p:txBody>
      </p:sp>
      <p:sp>
        <p:nvSpPr>
          <p:cNvPr id="6" name="Oval Callout 5"/>
          <p:cNvSpPr/>
          <p:nvPr/>
        </p:nvSpPr>
        <p:spPr>
          <a:xfrm>
            <a:off x="152400" y="5321300"/>
            <a:ext cx="8128000" cy="1295400"/>
          </a:xfrm>
          <a:prstGeom prst="wedgeEllipse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“I actually had no idea the USPSTF even like recommended this. I knew nothing about it.” </a:t>
            </a:r>
            <a:r>
              <a:rPr lang="en-US" sz="1600" dirty="0"/>
              <a:t>(Hoffman et al. 2015)</a:t>
            </a:r>
          </a:p>
        </p:txBody>
      </p:sp>
    </p:spTree>
    <p:extLst>
      <p:ext uri="{BB962C8B-B14F-4D97-AF65-F5344CB8AC3E}">
        <p14:creationId xmlns:p14="http://schemas.microsoft.com/office/powerpoint/2010/main" val="3671012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Provider Knowledge</a:t>
            </a:r>
          </a:p>
        </p:txBody>
      </p:sp>
      <p:sp>
        <p:nvSpPr>
          <p:cNvPr id="3" name="Content Placeholder 2"/>
          <p:cNvSpPr>
            <a:spLocks noGrp="1"/>
          </p:cNvSpPr>
          <p:nvPr>
            <p:ph idx="1"/>
          </p:nvPr>
        </p:nvSpPr>
        <p:spPr>
          <a:xfrm>
            <a:off x="241300" y="1325562"/>
            <a:ext cx="7620000" cy="5257800"/>
          </a:xfrm>
        </p:spPr>
        <p:txBody>
          <a:bodyPr>
            <a:normAutofit fontScale="85000" lnSpcReduction="10000"/>
          </a:bodyPr>
          <a:lstStyle/>
          <a:p>
            <a:pPr lvl="1"/>
            <a:r>
              <a:rPr lang="en-US" b="1" dirty="0"/>
              <a:t>47%</a:t>
            </a:r>
            <a:r>
              <a:rPr lang="en-US" dirty="0"/>
              <a:t> PCP respondents knew ≥ 3 guideline components (NCCN, AATS, ALA, ACS, ASCO) in Nov-Dec 2013 </a:t>
            </a:r>
            <a:r>
              <a:rPr lang="en-US" sz="1400" dirty="0"/>
              <a:t>(Lewis et al. 2015)</a:t>
            </a:r>
          </a:p>
          <a:p>
            <a:pPr marL="411480" lvl="1" indent="0">
              <a:buNone/>
            </a:pPr>
            <a:endParaRPr lang="en-US" sz="1400" dirty="0"/>
          </a:p>
          <a:p>
            <a:pPr lvl="1"/>
            <a:r>
              <a:rPr lang="en-US" b="1" dirty="0"/>
              <a:t>36% </a:t>
            </a:r>
            <a:r>
              <a:rPr lang="en-US" dirty="0"/>
              <a:t>Family Medicine respondents knew screening interval </a:t>
            </a:r>
            <a:r>
              <a:rPr lang="en-US" sz="1400" dirty="0"/>
              <a:t>(</a:t>
            </a:r>
            <a:r>
              <a:rPr lang="en-US" sz="1400" dirty="0" err="1"/>
              <a:t>Ersek</a:t>
            </a:r>
            <a:r>
              <a:rPr lang="en-US" sz="1400" dirty="0"/>
              <a:t> et al. 2016)</a:t>
            </a:r>
          </a:p>
          <a:p>
            <a:pPr marL="411480" lvl="1" indent="0">
              <a:buNone/>
            </a:pPr>
            <a:endParaRPr lang="en-US" dirty="0"/>
          </a:p>
          <a:p>
            <a:pPr lvl="1"/>
            <a:r>
              <a:rPr lang="en-US" b="1" dirty="0"/>
              <a:t>31-39%</a:t>
            </a:r>
            <a:r>
              <a:rPr lang="en-US" dirty="0"/>
              <a:t> providers knew eligible start age, smoking status, and smoking history </a:t>
            </a:r>
            <a:r>
              <a:rPr lang="en-US" sz="1400" dirty="0"/>
              <a:t>(Lewis et al. 2019, Duong et al. 2017)</a:t>
            </a:r>
          </a:p>
          <a:p>
            <a:pPr marL="411480" lvl="1" indent="0">
              <a:buNone/>
            </a:pPr>
            <a:endParaRPr lang="en-US" sz="1400" dirty="0"/>
          </a:p>
          <a:p>
            <a:pPr lvl="1"/>
            <a:r>
              <a:rPr lang="en-US" b="1" dirty="0"/>
              <a:t>Most PCP </a:t>
            </a:r>
            <a:r>
              <a:rPr lang="en-US" dirty="0"/>
              <a:t>participants in in-depth interviews unable to recall eligibility criteria </a:t>
            </a:r>
            <a:r>
              <a:rPr lang="en-US" sz="1400" dirty="0"/>
              <a:t>(</a:t>
            </a:r>
            <a:r>
              <a:rPr lang="en-US" sz="1400" dirty="0" err="1"/>
              <a:t>Kanodra</a:t>
            </a:r>
            <a:r>
              <a:rPr lang="en-US" sz="1400" dirty="0"/>
              <a:t> et al. 2016, Simmons et al. 2017)</a:t>
            </a:r>
            <a:endParaRPr lang="en-US" sz="2200" dirty="0"/>
          </a:p>
          <a:p>
            <a:pPr marL="411480" lvl="1" indent="0">
              <a:buNone/>
            </a:pPr>
            <a:endParaRPr lang="en-US" sz="1400" dirty="0"/>
          </a:p>
          <a:p>
            <a:pPr lvl="1"/>
            <a:r>
              <a:rPr lang="en-US" b="1" dirty="0"/>
              <a:t>10% </a:t>
            </a:r>
            <a:r>
              <a:rPr lang="en-US" dirty="0"/>
              <a:t>identified all criteria for CMS documentation; 90% 5 out of 7 elements </a:t>
            </a:r>
            <a:r>
              <a:rPr lang="en-US" sz="1400" dirty="0"/>
              <a:t>(</a:t>
            </a:r>
            <a:r>
              <a:rPr lang="en-US" sz="1400" dirty="0" err="1"/>
              <a:t>Triplette</a:t>
            </a:r>
            <a:r>
              <a:rPr lang="en-US" sz="1400" dirty="0"/>
              <a:t> et al. 2018)</a:t>
            </a:r>
            <a:endParaRPr lang="en-US" dirty="0"/>
          </a:p>
          <a:p>
            <a:pPr marL="411480" lvl="1" indent="0">
              <a:buNone/>
            </a:pPr>
            <a:endParaRPr lang="en-US" dirty="0"/>
          </a:p>
          <a:p>
            <a:pPr lvl="1"/>
            <a:r>
              <a:rPr lang="en-US" b="1" dirty="0"/>
              <a:t>70-80% </a:t>
            </a:r>
            <a:r>
              <a:rPr lang="en-US" dirty="0"/>
              <a:t>recognized NLST/USPSTF/CMS high-risk criteria in clinical vignettes but </a:t>
            </a:r>
            <a:r>
              <a:rPr lang="en-US" b="1" dirty="0"/>
              <a:t>34-48%</a:t>
            </a:r>
            <a:r>
              <a:rPr lang="en-US" dirty="0"/>
              <a:t> recommended screening CXR or LDCT in vignette outside of </a:t>
            </a:r>
            <a:r>
              <a:rPr lang="en-US" dirty="0" err="1"/>
              <a:t>egibility</a:t>
            </a:r>
            <a:r>
              <a:rPr lang="en-US" dirty="0"/>
              <a:t> criteria </a:t>
            </a:r>
            <a:r>
              <a:rPr lang="en-US" sz="1400" dirty="0"/>
              <a:t>(</a:t>
            </a:r>
            <a:r>
              <a:rPr lang="en-US" sz="1400" dirty="0" err="1"/>
              <a:t>Iaccarino</a:t>
            </a:r>
            <a:r>
              <a:rPr lang="en-US" sz="1400" dirty="0"/>
              <a:t> et al. 2015, </a:t>
            </a:r>
            <a:r>
              <a:rPr lang="en-US" sz="1400" dirty="0" err="1"/>
              <a:t>Ersek</a:t>
            </a:r>
            <a:r>
              <a:rPr lang="en-US" sz="1400" dirty="0"/>
              <a:t> et al. 2016, Eberth 2018)</a:t>
            </a:r>
          </a:p>
          <a:p>
            <a:pPr marL="411480" lvl="1" indent="0">
              <a:buNone/>
            </a:pPr>
            <a:endParaRPr lang="en-US" sz="1400" dirty="0"/>
          </a:p>
          <a:p>
            <a:pPr lvl="1"/>
            <a:r>
              <a:rPr lang="en-US" b="1" dirty="0"/>
              <a:t>52.4% </a:t>
            </a:r>
            <a:r>
              <a:rPr lang="en-US" dirty="0"/>
              <a:t>VA pulmonologists had propensity for guideline-concordant LCS practices in 2013-2014 </a:t>
            </a:r>
            <a:r>
              <a:rPr lang="en-US" sz="1400" dirty="0"/>
              <a:t>(</a:t>
            </a:r>
            <a:r>
              <a:rPr lang="en-US" sz="1400" dirty="0" err="1"/>
              <a:t>Iaccarino</a:t>
            </a:r>
            <a:r>
              <a:rPr lang="en-US" sz="1400" dirty="0"/>
              <a:t> et al. 2015)</a:t>
            </a:r>
          </a:p>
          <a:p>
            <a:pPr lvl="1"/>
            <a:endParaRPr lang="en-US" dirty="0"/>
          </a:p>
          <a:p>
            <a:endParaRPr lang="en-US" dirty="0"/>
          </a:p>
          <a:p>
            <a:endParaRPr lang="en-US" dirty="0"/>
          </a:p>
          <a:p>
            <a:endParaRPr lang="en-US" dirty="0"/>
          </a:p>
        </p:txBody>
      </p:sp>
    </p:spTree>
    <p:extLst>
      <p:ext uri="{BB962C8B-B14F-4D97-AF65-F5344CB8AC3E}">
        <p14:creationId xmlns:p14="http://schemas.microsoft.com/office/powerpoint/2010/main" val="24637383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a:t>Lung Cancer Screening Practices By Guideline Knowledge</a:t>
            </a:r>
          </a:p>
        </p:txBody>
      </p:sp>
      <p:sp>
        <p:nvSpPr>
          <p:cNvPr id="8" name="TextBox 7"/>
          <p:cNvSpPr txBox="1"/>
          <p:nvPr/>
        </p:nvSpPr>
        <p:spPr>
          <a:xfrm>
            <a:off x="6909618" y="2137505"/>
            <a:ext cx="1787863" cy="461665"/>
          </a:xfrm>
          <a:prstGeom prst="rect">
            <a:avLst/>
          </a:prstGeom>
          <a:noFill/>
        </p:spPr>
        <p:txBody>
          <a:bodyPr wrap="square" rtlCol="0">
            <a:spAutoFit/>
          </a:bodyPr>
          <a:lstStyle/>
          <a:p>
            <a:r>
              <a:rPr lang="en-US" dirty="0"/>
              <a:t>p = 0.001</a:t>
            </a:r>
          </a:p>
        </p:txBody>
      </p:sp>
      <p:sp>
        <p:nvSpPr>
          <p:cNvPr id="9" name="TextBox 8"/>
          <p:cNvSpPr txBox="1"/>
          <p:nvPr/>
        </p:nvSpPr>
        <p:spPr>
          <a:xfrm>
            <a:off x="1405575" y="4307450"/>
            <a:ext cx="1787863" cy="461665"/>
          </a:xfrm>
          <a:prstGeom prst="rect">
            <a:avLst/>
          </a:prstGeom>
          <a:noFill/>
        </p:spPr>
        <p:txBody>
          <a:bodyPr wrap="square" rtlCol="0">
            <a:spAutoFit/>
          </a:bodyPr>
          <a:lstStyle/>
          <a:p>
            <a:r>
              <a:rPr lang="en-US" dirty="0"/>
              <a:t>p = 0.025</a:t>
            </a:r>
          </a:p>
        </p:txBody>
      </p:sp>
      <p:graphicFrame>
        <p:nvGraphicFramePr>
          <p:cNvPr id="10" name="Chart 9"/>
          <p:cNvGraphicFramePr>
            <a:graphicFrameLocks/>
          </p:cNvGraphicFramePr>
          <p:nvPr>
            <p:extLst>
              <p:ext uri="{D42A27DB-BD31-4B8C-83A1-F6EECF244321}">
                <p14:modId xmlns:p14="http://schemas.microsoft.com/office/powerpoint/2010/main" val="552792975"/>
              </p:ext>
            </p:extLst>
          </p:nvPr>
        </p:nvGraphicFramePr>
        <p:xfrm>
          <a:off x="177238" y="1575937"/>
          <a:ext cx="8621843" cy="4996751"/>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2700" y="6512123"/>
            <a:ext cx="2247900" cy="307777"/>
          </a:xfrm>
          <a:prstGeom prst="rect">
            <a:avLst/>
          </a:prstGeom>
          <a:noFill/>
        </p:spPr>
        <p:txBody>
          <a:bodyPr wrap="square" rtlCol="0">
            <a:spAutoFit/>
          </a:bodyPr>
          <a:lstStyle/>
          <a:p>
            <a:r>
              <a:rPr lang="en-US" sz="1400" dirty="0"/>
              <a:t> Lewis et al. JNCCN 2019</a:t>
            </a:r>
          </a:p>
        </p:txBody>
      </p:sp>
    </p:spTree>
    <p:extLst>
      <p:ext uri="{BB962C8B-B14F-4D97-AF65-F5344CB8AC3E}">
        <p14:creationId xmlns:p14="http://schemas.microsoft.com/office/powerpoint/2010/main" val="3622424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Provider Attitudes</a:t>
            </a:r>
          </a:p>
        </p:txBody>
      </p:sp>
      <p:sp>
        <p:nvSpPr>
          <p:cNvPr id="3" name="Content Placeholder 2"/>
          <p:cNvSpPr>
            <a:spLocks noGrp="1"/>
          </p:cNvSpPr>
          <p:nvPr>
            <p:ph idx="1"/>
          </p:nvPr>
        </p:nvSpPr>
        <p:spPr>
          <a:xfrm>
            <a:off x="457200" y="1409700"/>
            <a:ext cx="7620000" cy="4800600"/>
          </a:xfrm>
        </p:spPr>
        <p:txBody>
          <a:bodyPr>
            <a:normAutofit fontScale="92500" lnSpcReduction="20000"/>
          </a:bodyPr>
          <a:lstStyle/>
          <a:p>
            <a:pPr marL="114300" indent="0">
              <a:buNone/>
            </a:pPr>
            <a:r>
              <a:rPr lang="en-US" sz="2400" dirty="0"/>
              <a:t>Perceived Effectiveness</a:t>
            </a:r>
          </a:p>
          <a:p>
            <a:r>
              <a:rPr lang="en-US" dirty="0"/>
              <a:t>41% Family Medicine respondents believed LDCT screening reduces lung cancer-mortality </a:t>
            </a:r>
            <a:r>
              <a:rPr lang="en-US" sz="1400" dirty="0"/>
              <a:t>(</a:t>
            </a:r>
            <a:r>
              <a:rPr lang="en-US" sz="1400" dirty="0" err="1"/>
              <a:t>Ersek</a:t>
            </a:r>
            <a:r>
              <a:rPr lang="en-US" sz="1400" dirty="0"/>
              <a:t> et al. 2016)</a:t>
            </a:r>
          </a:p>
          <a:p>
            <a:pPr marL="114300" indent="0">
              <a:buNone/>
            </a:pPr>
            <a:endParaRPr lang="en-US" dirty="0"/>
          </a:p>
          <a:p>
            <a:r>
              <a:rPr lang="en-US" dirty="0"/>
              <a:t>Fewer PCP respondents thought LDCT is effective at reducing cancer-specific mortality compared to mammography, colonoscopy, pap smear </a:t>
            </a:r>
            <a:r>
              <a:rPr lang="en-US" sz="1400" dirty="0"/>
              <a:t>(Lewis et al. 2015)</a:t>
            </a:r>
          </a:p>
          <a:p>
            <a:pPr marL="114300" indent="0">
              <a:buNone/>
            </a:pPr>
            <a:endParaRPr lang="en-US" sz="1500" dirty="0"/>
          </a:p>
          <a:p>
            <a:r>
              <a:rPr lang="en-US" dirty="0"/>
              <a:t>Majority providers (64-88%) think LDCT is effective at reducing lung cancer-specific mortality</a:t>
            </a:r>
            <a:r>
              <a:rPr lang="en-US" sz="2000" dirty="0"/>
              <a:t> </a:t>
            </a:r>
            <a:r>
              <a:rPr lang="en-US" sz="1400" dirty="0"/>
              <a:t>(</a:t>
            </a:r>
            <a:r>
              <a:rPr lang="en-US" sz="1400" dirty="0" err="1"/>
              <a:t>Raz</a:t>
            </a:r>
            <a:r>
              <a:rPr lang="en-US" sz="1400" dirty="0"/>
              <a:t> et al. 2016, Duong et al. 2017, </a:t>
            </a:r>
            <a:r>
              <a:rPr lang="en-US" sz="1400" dirty="0" err="1"/>
              <a:t>Triplette</a:t>
            </a:r>
            <a:r>
              <a:rPr lang="en-US" sz="1400" dirty="0"/>
              <a:t> et al. 2018)</a:t>
            </a:r>
          </a:p>
          <a:p>
            <a:pPr marL="114300" indent="0">
              <a:buNone/>
            </a:pPr>
            <a:endParaRPr lang="en-US" sz="1500" dirty="0"/>
          </a:p>
          <a:p>
            <a:r>
              <a:rPr lang="en-US" dirty="0"/>
              <a:t>PCPs thought CXR (60%) or sputum cytology (30%) effective; 40% that LDCT effective in never smokers </a:t>
            </a:r>
            <a:r>
              <a:rPr lang="en-US" sz="1400" dirty="0"/>
              <a:t>(</a:t>
            </a:r>
            <a:r>
              <a:rPr lang="en-US" sz="1400" dirty="0" err="1"/>
              <a:t>Raz</a:t>
            </a:r>
            <a:r>
              <a:rPr lang="en-US" sz="1400" dirty="0"/>
              <a:t> et al. 2016)</a:t>
            </a:r>
          </a:p>
          <a:p>
            <a:endParaRPr lang="en-US" dirty="0"/>
          </a:p>
          <a:p>
            <a:r>
              <a:rPr lang="en-US" b="1" dirty="0"/>
              <a:t>49% in 2016-17 national survey </a:t>
            </a:r>
            <a:r>
              <a:rPr lang="en-US" dirty="0"/>
              <a:t>thought there was substantial evidence from clinical trials that screening reduces lung cancer mortality; 79% benefits outweigh risks </a:t>
            </a:r>
            <a:r>
              <a:rPr lang="en-US" sz="1400" dirty="0"/>
              <a:t>(Eberth et al. 2018)</a:t>
            </a:r>
          </a:p>
          <a:p>
            <a:endParaRPr lang="en-US" sz="1500" dirty="0"/>
          </a:p>
          <a:p>
            <a:pPr marL="114300" indent="0">
              <a:buNone/>
            </a:pPr>
            <a:endParaRPr lang="en-US" sz="2000" dirty="0"/>
          </a:p>
        </p:txBody>
      </p:sp>
    </p:spTree>
    <p:extLst>
      <p:ext uri="{BB962C8B-B14F-4D97-AF65-F5344CB8AC3E}">
        <p14:creationId xmlns:p14="http://schemas.microsoft.com/office/powerpoint/2010/main" val="9624060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Provider Attitudes</a:t>
            </a:r>
          </a:p>
        </p:txBody>
      </p:sp>
      <p:sp>
        <p:nvSpPr>
          <p:cNvPr id="3" name="Content Placeholder 2"/>
          <p:cNvSpPr>
            <a:spLocks noGrp="1"/>
          </p:cNvSpPr>
          <p:nvPr>
            <p:ph idx="1"/>
          </p:nvPr>
        </p:nvSpPr>
        <p:spPr>
          <a:xfrm>
            <a:off x="457200" y="1341438"/>
            <a:ext cx="7620000" cy="5326062"/>
          </a:xfrm>
        </p:spPr>
        <p:txBody>
          <a:bodyPr>
            <a:normAutofit fontScale="92500" lnSpcReduction="20000"/>
          </a:bodyPr>
          <a:lstStyle/>
          <a:p>
            <a:pPr marL="114300" indent="0">
              <a:buNone/>
            </a:pPr>
            <a:r>
              <a:rPr lang="en-US" sz="2400" dirty="0"/>
              <a:t>Clinical Practice</a:t>
            </a:r>
          </a:p>
          <a:p>
            <a:r>
              <a:rPr lang="en-US" dirty="0"/>
              <a:t>Evolving changes to breast and prostate cancer screening led to increased scrutiny of all screening tests </a:t>
            </a:r>
            <a:r>
              <a:rPr lang="en-US" sz="1500" dirty="0"/>
              <a:t>(Hoffman et al. 2015)</a:t>
            </a:r>
          </a:p>
          <a:p>
            <a:pPr marL="114300" indent="0">
              <a:buNone/>
            </a:pPr>
            <a:endParaRPr lang="en-US" sz="1500" dirty="0"/>
          </a:p>
          <a:p>
            <a:r>
              <a:rPr lang="en-US" dirty="0"/>
              <a:t>Providers prefer to take a “wait and see” approach, but would do it if became a performance measure; concerned about legal implications </a:t>
            </a:r>
            <a:r>
              <a:rPr lang="en-US" sz="1600" dirty="0"/>
              <a:t>(Hoffman et al. 2015)</a:t>
            </a:r>
          </a:p>
          <a:p>
            <a:pPr marL="114300" indent="0">
              <a:buNone/>
            </a:pPr>
            <a:endParaRPr lang="en-US" sz="1600" dirty="0"/>
          </a:p>
          <a:p>
            <a:r>
              <a:rPr lang="en-US" dirty="0"/>
              <a:t>70% Family Medicine respondents would recommend screening if cost not an issue </a:t>
            </a:r>
            <a:r>
              <a:rPr lang="en-US" sz="1600" dirty="0"/>
              <a:t>(</a:t>
            </a:r>
            <a:r>
              <a:rPr lang="en-US" sz="1600" dirty="0" err="1"/>
              <a:t>Ersek</a:t>
            </a:r>
            <a:r>
              <a:rPr lang="en-US" sz="1600" dirty="0"/>
              <a:t> et al. 2016)</a:t>
            </a:r>
          </a:p>
          <a:p>
            <a:pPr marL="114300" indent="0">
              <a:buNone/>
            </a:pPr>
            <a:endParaRPr lang="en-US" dirty="0"/>
          </a:p>
          <a:p>
            <a:r>
              <a:rPr lang="en-US" dirty="0"/>
              <a:t>Providers uncomfortable with counseling patients on LCS and admit this may prevent them from performing LCS </a:t>
            </a:r>
            <a:r>
              <a:rPr lang="en-US" sz="1500" dirty="0"/>
              <a:t>(Hoffman et al. 2015)</a:t>
            </a:r>
          </a:p>
          <a:p>
            <a:endParaRPr lang="en-US" sz="1500" dirty="0"/>
          </a:p>
          <a:p>
            <a:r>
              <a:rPr lang="en-US" dirty="0"/>
              <a:t>“Under-screener” pulmonologists more likely to be male, experienced clinicians who are less familiar with NLST, less frequently refer patients, influenced by high false-positive rate, incidental findings, radiation exposure, unfavorable cost-benefit and less likely to be influenced by trial evidence or guidelines </a:t>
            </a:r>
            <a:r>
              <a:rPr lang="en-US" sz="1400" dirty="0"/>
              <a:t>(</a:t>
            </a:r>
            <a:r>
              <a:rPr lang="en-US" sz="1400" dirty="0" err="1"/>
              <a:t>Iaccarino</a:t>
            </a:r>
            <a:r>
              <a:rPr lang="en-US" sz="1400" dirty="0"/>
              <a:t> et al. 2015)</a:t>
            </a:r>
            <a:endParaRPr lang="en-US" sz="2000" dirty="0"/>
          </a:p>
        </p:txBody>
      </p:sp>
    </p:spTree>
    <p:extLst>
      <p:ext uri="{BB962C8B-B14F-4D97-AF65-F5344CB8AC3E}">
        <p14:creationId xmlns:p14="http://schemas.microsoft.com/office/powerpoint/2010/main" val="16580143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0800"/>
            <a:ext cx="4927600" cy="1143000"/>
          </a:xfrm>
        </p:spPr>
        <p:txBody>
          <a:bodyPr/>
          <a:lstStyle/>
          <a:p>
            <a:r>
              <a:rPr lang="en-US" dirty="0"/>
              <a:t>Provider Attitudes</a:t>
            </a:r>
          </a:p>
        </p:txBody>
      </p:sp>
      <p:sp>
        <p:nvSpPr>
          <p:cNvPr id="12" name="TextBox 11"/>
          <p:cNvSpPr txBox="1"/>
          <p:nvPr/>
        </p:nvSpPr>
        <p:spPr>
          <a:xfrm>
            <a:off x="228600" y="1206500"/>
            <a:ext cx="8166100" cy="5524590"/>
          </a:xfrm>
          <a:prstGeom prst="rect">
            <a:avLst/>
          </a:prstGeom>
          <a:noFill/>
        </p:spPr>
        <p:txBody>
          <a:bodyPr wrap="square" rtlCol="0">
            <a:spAutoFit/>
          </a:bodyPr>
          <a:lstStyle/>
          <a:p>
            <a:r>
              <a:rPr lang="en-US" sz="2300" dirty="0">
                <a:latin typeface="+mn-lt"/>
                <a:cs typeface="Apple Casual"/>
              </a:rPr>
              <a:t>“It’s like way more people had a false positive than like a real positive and for a screening test, it doesn’t seem like a great test.”</a:t>
            </a:r>
          </a:p>
          <a:p>
            <a:endParaRPr lang="en-US" sz="2300" dirty="0"/>
          </a:p>
          <a:p>
            <a:r>
              <a:rPr lang="en-US" sz="2300" dirty="0">
                <a:solidFill>
                  <a:schemeClr val="tx2"/>
                </a:solidFill>
                <a:latin typeface="+mn-lt"/>
                <a:cs typeface="Athelas Italic"/>
              </a:rPr>
              <a:t>“To keep thinking that we can just keep adding to a list of things that, you know, the primary care provider’s suppose to do in their 20-minute visit is, is just silly and naïve</a:t>
            </a:r>
            <a:r>
              <a:rPr lang="is-IS" sz="2300" dirty="0">
                <a:solidFill>
                  <a:schemeClr val="tx2"/>
                </a:solidFill>
                <a:latin typeface="+mn-lt"/>
                <a:cs typeface="Athelas Italic"/>
              </a:rPr>
              <a:t>…”</a:t>
            </a:r>
          </a:p>
          <a:p>
            <a:endParaRPr lang="is-IS" sz="2300" dirty="0">
              <a:solidFill>
                <a:schemeClr val="tx1">
                  <a:lumMod val="50000"/>
                  <a:lumOff val="50000"/>
                </a:schemeClr>
              </a:solidFill>
            </a:endParaRPr>
          </a:p>
          <a:p>
            <a:r>
              <a:rPr lang="en-US" sz="2300" dirty="0">
                <a:solidFill>
                  <a:schemeClr val="tx1">
                    <a:lumMod val="50000"/>
                    <a:lumOff val="50000"/>
                  </a:schemeClr>
                </a:solidFill>
                <a:latin typeface="+mn-lt"/>
              </a:rPr>
              <a:t>“We influence their decision based on how we present it. It could be a slippery slope</a:t>
            </a:r>
            <a:r>
              <a:rPr lang="is-IS" sz="2300" dirty="0">
                <a:solidFill>
                  <a:schemeClr val="tx1">
                    <a:lumMod val="50000"/>
                    <a:lumOff val="50000"/>
                  </a:schemeClr>
                </a:solidFill>
                <a:latin typeface="+mn-lt"/>
              </a:rPr>
              <a:t>….having this kind of discussion takes a high level of health literacy.”</a:t>
            </a:r>
          </a:p>
          <a:p>
            <a:endParaRPr lang="is-IS" sz="2300" dirty="0">
              <a:latin typeface="+mn-lt"/>
            </a:endParaRPr>
          </a:p>
          <a:p>
            <a:r>
              <a:rPr lang="en-US" sz="2300" dirty="0">
                <a:solidFill>
                  <a:srgbClr val="0000FF"/>
                </a:solidFill>
                <a:latin typeface="+mn-lt"/>
              </a:rPr>
              <a:t>“</a:t>
            </a:r>
            <a:r>
              <a:rPr lang="is-IS" sz="2300" dirty="0">
                <a:solidFill>
                  <a:srgbClr val="0000FF"/>
                </a:solidFill>
                <a:latin typeface="+mn-lt"/>
              </a:rPr>
              <a:t>…people who haven’t smoked are paying premiums for people who like have smoked and are now getting these CTs every year.”</a:t>
            </a:r>
          </a:p>
          <a:p>
            <a:pPr algn="r"/>
            <a:endParaRPr lang="is-IS" sz="1800" dirty="0">
              <a:latin typeface="+mn-lt"/>
            </a:endParaRPr>
          </a:p>
          <a:p>
            <a:pPr algn="r"/>
            <a:endParaRPr lang="is-IS" sz="1800" dirty="0">
              <a:latin typeface="+mn-lt"/>
            </a:endParaRPr>
          </a:p>
          <a:p>
            <a:pPr algn="r"/>
            <a:r>
              <a:rPr lang="is-IS" sz="1800" dirty="0">
                <a:latin typeface="+mn-lt"/>
              </a:rPr>
              <a:t>Hoffman et al. 2015</a:t>
            </a:r>
            <a:endParaRPr lang="en-US" dirty="0">
              <a:latin typeface="+mn-lt"/>
            </a:endParaRPr>
          </a:p>
        </p:txBody>
      </p:sp>
    </p:spTree>
    <p:extLst>
      <p:ext uri="{BB962C8B-B14F-4D97-AF65-F5344CB8AC3E}">
        <p14:creationId xmlns:p14="http://schemas.microsoft.com/office/powerpoint/2010/main" val="1353520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Provider Attitudes</a:t>
            </a:r>
          </a:p>
        </p:txBody>
      </p:sp>
      <p:sp>
        <p:nvSpPr>
          <p:cNvPr id="3" name="Content Placeholder 2"/>
          <p:cNvSpPr>
            <a:spLocks noGrp="1"/>
          </p:cNvSpPr>
          <p:nvPr>
            <p:ph idx="1"/>
          </p:nvPr>
        </p:nvSpPr>
        <p:spPr/>
        <p:txBody>
          <a:bodyPr>
            <a:normAutofit fontScale="92500" lnSpcReduction="20000"/>
          </a:bodyPr>
          <a:lstStyle/>
          <a:p>
            <a:pPr marL="114300" indent="0">
              <a:buNone/>
            </a:pPr>
            <a:r>
              <a:rPr lang="en-US" dirty="0"/>
              <a:t>Perceived Barriers</a:t>
            </a:r>
          </a:p>
          <a:p>
            <a:r>
              <a:rPr lang="en-US" dirty="0"/>
              <a:t>Cost, prior authorizations, harm from false positives, lack of patient awareness of LCS, lack of time, insufficient infrastructure, insufficient personnel, comorbidities, negative scan may promote smoking, lack of understanding of test procedure &amp; follow-up, complexity of shared-decision conversation, patient </a:t>
            </a:r>
            <a:r>
              <a:rPr lang="en-US" dirty="0" err="1"/>
              <a:t>transporation</a:t>
            </a:r>
            <a:r>
              <a:rPr lang="en-US" dirty="0"/>
              <a:t>, patient declines screening </a:t>
            </a:r>
            <a:r>
              <a:rPr lang="en-US" sz="1400" dirty="0"/>
              <a:t>(Hoffman et al. 2015, Lewis et al. 2015, </a:t>
            </a:r>
            <a:r>
              <a:rPr lang="en-US" sz="1400" dirty="0" err="1"/>
              <a:t>Iaccarino</a:t>
            </a:r>
            <a:r>
              <a:rPr lang="en-US" sz="1400" dirty="0"/>
              <a:t> et al. 2015, Simmons et al. 2017, </a:t>
            </a:r>
            <a:r>
              <a:rPr lang="en-US" sz="1400" dirty="0" err="1"/>
              <a:t>Triplette</a:t>
            </a:r>
            <a:r>
              <a:rPr lang="en-US" sz="1400" dirty="0"/>
              <a:t> et al. 2018, Eberth 2019)</a:t>
            </a:r>
            <a:endParaRPr lang="en-US" dirty="0"/>
          </a:p>
          <a:p>
            <a:endParaRPr lang="en-US" dirty="0"/>
          </a:p>
          <a:p>
            <a:pPr marL="114300" indent="0">
              <a:buNone/>
            </a:pPr>
            <a:r>
              <a:rPr lang="en-US" dirty="0"/>
              <a:t>Perceived Facilitators</a:t>
            </a:r>
          </a:p>
          <a:p>
            <a:r>
              <a:rPr lang="en-US" dirty="0"/>
              <a:t>Patient registry to track nodules, EHR system that includes smoking pack-years and quit date, easily accessible decision tools, EHR-based clinical reminders, recommendations for nodule management, information on referrals to specialties, dedicated program personnel and assist with shared decision making, LCS posters &amp; videos in waiting room, guideline dissemination </a:t>
            </a:r>
            <a:r>
              <a:rPr lang="en-US" sz="1400" dirty="0"/>
              <a:t>(</a:t>
            </a:r>
            <a:r>
              <a:rPr lang="en-US" sz="1400" dirty="0" err="1"/>
              <a:t>Triplette</a:t>
            </a:r>
            <a:r>
              <a:rPr lang="en-US" sz="1400" dirty="0"/>
              <a:t> et al. 2018, </a:t>
            </a:r>
            <a:r>
              <a:rPr lang="en-US" sz="1400" dirty="0" err="1"/>
              <a:t>Kanodra</a:t>
            </a:r>
            <a:r>
              <a:rPr lang="en-US" sz="1400" dirty="0"/>
              <a:t> et al. 2016, Simmons et al. 2017)</a:t>
            </a:r>
            <a:endParaRPr lang="en-US" dirty="0"/>
          </a:p>
        </p:txBody>
      </p:sp>
    </p:spTree>
    <p:extLst>
      <p:ext uri="{BB962C8B-B14F-4D97-AF65-F5344CB8AC3E}">
        <p14:creationId xmlns:p14="http://schemas.microsoft.com/office/powerpoint/2010/main" val="9897707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Provider Attitudes</a:t>
            </a:r>
          </a:p>
        </p:txBody>
      </p:sp>
      <p:sp>
        <p:nvSpPr>
          <p:cNvPr id="3" name="Content Placeholder 2"/>
          <p:cNvSpPr>
            <a:spLocks noGrp="1"/>
          </p:cNvSpPr>
          <p:nvPr>
            <p:ph idx="1"/>
          </p:nvPr>
        </p:nvSpPr>
        <p:spPr>
          <a:xfrm>
            <a:off x="457200" y="1417638"/>
            <a:ext cx="7620000" cy="4800600"/>
          </a:xfrm>
        </p:spPr>
        <p:txBody>
          <a:bodyPr/>
          <a:lstStyle/>
          <a:p>
            <a:pPr marL="114300" indent="0">
              <a:buNone/>
            </a:pPr>
            <a:r>
              <a:rPr lang="en-US" dirty="0"/>
              <a:t>Lung Cancer Screening Future</a:t>
            </a:r>
          </a:p>
          <a:p>
            <a:r>
              <a:rPr lang="en-US" dirty="0"/>
              <a:t>Majority (58-76%) feel benefits outweigh potential harms and evidence is strong (57%) </a:t>
            </a:r>
            <a:r>
              <a:rPr lang="en-US" sz="1400" dirty="0"/>
              <a:t>(</a:t>
            </a:r>
            <a:r>
              <a:rPr lang="en-US" sz="1400" dirty="0" err="1"/>
              <a:t>Ersek</a:t>
            </a:r>
            <a:r>
              <a:rPr lang="en-US" sz="1400" dirty="0"/>
              <a:t> et al. 2016, </a:t>
            </a:r>
            <a:r>
              <a:rPr lang="en-US" sz="1400" dirty="0" err="1"/>
              <a:t>Triplette</a:t>
            </a:r>
            <a:r>
              <a:rPr lang="en-US" sz="1400" dirty="0"/>
              <a:t> et al. 2018)</a:t>
            </a:r>
          </a:p>
          <a:p>
            <a:pPr marL="114300" indent="0">
              <a:buNone/>
            </a:pPr>
            <a:endParaRPr lang="en-US" sz="2000" dirty="0"/>
          </a:p>
          <a:p>
            <a:r>
              <a:rPr lang="en-US" dirty="0"/>
              <a:t>Most VA pulmonologists think evidence for screening is strong and likely to be effective at VA </a:t>
            </a:r>
            <a:r>
              <a:rPr lang="en-US" sz="1500" dirty="0"/>
              <a:t>(</a:t>
            </a:r>
            <a:r>
              <a:rPr lang="en-US" sz="1500" dirty="0" err="1"/>
              <a:t>Iaccarino</a:t>
            </a:r>
            <a:r>
              <a:rPr lang="en-US" sz="1500" dirty="0"/>
              <a:t> et al. 2015)</a:t>
            </a:r>
          </a:p>
          <a:p>
            <a:pPr marL="114300" indent="0">
              <a:buNone/>
            </a:pPr>
            <a:endParaRPr lang="en-US" dirty="0"/>
          </a:p>
          <a:p>
            <a:r>
              <a:rPr lang="en-US" dirty="0"/>
              <a:t>Most (80%) are interested in future education</a:t>
            </a:r>
            <a:r>
              <a:rPr lang="en-US" sz="1400" dirty="0"/>
              <a:t> (Lewis et al. 2015, Duong et al. 2017)</a:t>
            </a:r>
            <a:endParaRPr lang="en-US" dirty="0"/>
          </a:p>
        </p:txBody>
      </p:sp>
      <p:sp>
        <p:nvSpPr>
          <p:cNvPr id="4" name="Oval Callout 3"/>
          <p:cNvSpPr/>
          <p:nvPr/>
        </p:nvSpPr>
        <p:spPr>
          <a:xfrm>
            <a:off x="457200" y="5791200"/>
            <a:ext cx="7937500" cy="863600"/>
          </a:xfrm>
          <a:prstGeom prst="wedgeEllipse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“I think it’s evidence-based and patients are receptive to it.” </a:t>
            </a:r>
            <a:r>
              <a:rPr lang="en-US" sz="1400" dirty="0" err="1"/>
              <a:t>Kanodra</a:t>
            </a:r>
            <a:r>
              <a:rPr lang="en-US" sz="1400" dirty="0"/>
              <a:t> et al. 2016</a:t>
            </a:r>
            <a:endParaRPr lang="en-US" dirty="0"/>
          </a:p>
        </p:txBody>
      </p:sp>
    </p:spTree>
    <p:extLst>
      <p:ext uri="{BB962C8B-B14F-4D97-AF65-F5344CB8AC3E}">
        <p14:creationId xmlns:p14="http://schemas.microsoft.com/office/powerpoint/2010/main" val="737314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0E2F0-A312-40F5-B50E-4E692DC4FB2A}"/>
              </a:ext>
            </a:extLst>
          </p:cNvPr>
          <p:cNvSpPr>
            <a:spLocks noGrp="1"/>
          </p:cNvSpPr>
          <p:nvPr>
            <p:ph type="title"/>
          </p:nvPr>
        </p:nvSpPr>
        <p:spPr/>
        <p:txBody>
          <a:bodyPr/>
          <a:lstStyle/>
          <a:p>
            <a:r>
              <a:rPr lang="en-US" dirty="0"/>
              <a:t>Disclosures</a:t>
            </a:r>
          </a:p>
        </p:txBody>
      </p:sp>
      <p:sp>
        <p:nvSpPr>
          <p:cNvPr id="3" name="Content Placeholder 2">
            <a:extLst>
              <a:ext uri="{FF2B5EF4-FFF2-40B4-BE49-F238E27FC236}">
                <a16:creationId xmlns:a16="http://schemas.microsoft.com/office/drawing/2014/main" id="{6EB4C324-E0F5-4506-9880-1BEC080AC242}"/>
              </a:ext>
            </a:extLst>
          </p:cNvPr>
          <p:cNvSpPr>
            <a:spLocks noGrp="1"/>
          </p:cNvSpPr>
          <p:nvPr>
            <p:ph idx="1"/>
          </p:nvPr>
        </p:nvSpPr>
        <p:spPr/>
        <p:txBody>
          <a:bodyPr/>
          <a:lstStyle/>
          <a:p>
            <a:r>
              <a:rPr lang="en-US" dirty="0"/>
              <a:t>I am a founding board member of the Rescue Lung Rescue Life Society and a co-director of the VA Tennessee Valley Healthcare System Lung Cancer Screening Program (no financial compensation).</a:t>
            </a:r>
          </a:p>
        </p:txBody>
      </p:sp>
    </p:spTree>
    <p:extLst>
      <p:ext uri="{BB962C8B-B14F-4D97-AF65-F5344CB8AC3E}">
        <p14:creationId xmlns:p14="http://schemas.microsoft.com/office/powerpoint/2010/main" val="6714754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615A878-F117-4738-8F89-30E309F15B4B}"/>
              </a:ext>
            </a:extLst>
          </p:cNvPr>
          <p:cNvSpPr>
            <a:spLocks noGrp="1"/>
          </p:cNvSpPr>
          <p:nvPr>
            <p:ph type="ctrTitle"/>
          </p:nvPr>
        </p:nvSpPr>
        <p:spPr>
          <a:xfrm>
            <a:off x="572784" y="775555"/>
            <a:ext cx="7543800" cy="2593975"/>
          </a:xfrm>
        </p:spPr>
        <p:txBody>
          <a:bodyPr/>
          <a:lstStyle/>
          <a:p>
            <a:r>
              <a:rPr lang="en-US" dirty="0"/>
              <a:t>Strategies to Support Providers in Lung Cancer Screening</a:t>
            </a:r>
          </a:p>
        </p:txBody>
      </p:sp>
      <p:pic>
        <p:nvPicPr>
          <p:cNvPr id="1026" name="Picture 2" descr="High Five Doctor Images, Stock Photos &amp; Vectors | Shutterstock">
            <a:extLst>
              <a:ext uri="{FF2B5EF4-FFF2-40B4-BE49-F238E27FC236}">
                <a16:creationId xmlns:a16="http://schemas.microsoft.com/office/drawing/2014/main" id="{A8183599-DBD0-4838-A90F-F65CB2E7021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2488"/>
          <a:stretch/>
        </p:blipFill>
        <p:spPr bwMode="auto">
          <a:xfrm>
            <a:off x="1892527" y="3878746"/>
            <a:ext cx="4669770" cy="259397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6367497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Provider Education</a:t>
            </a:r>
          </a:p>
        </p:txBody>
      </p:sp>
      <p:sp>
        <p:nvSpPr>
          <p:cNvPr id="3" name="Content Placeholder 2"/>
          <p:cNvSpPr>
            <a:spLocks noGrp="1"/>
          </p:cNvSpPr>
          <p:nvPr>
            <p:ph idx="1"/>
          </p:nvPr>
        </p:nvSpPr>
        <p:spPr>
          <a:xfrm>
            <a:off x="457200" y="1417638"/>
            <a:ext cx="7620000" cy="4800600"/>
          </a:xfrm>
        </p:spPr>
        <p:txBody>
          <a:bodyPr>
            <a:noAutofit/>
          </a:bodyPr>
          <a:lstStyle/>
          <a:p>
            <a:r>
              <a:rPr lang="en-US" dirty="0"/>
              <a:t>Efficacy (NLST, consider comparing NNS)</a:t>
            </a:r>
          </a:p>
          <a:p>
            <a:r>
              <a:rPr lang="en-US" dirty="0"/>
              <a:t>Guideline Recommendations (USPSTF, CMS, etc.)</a:t>
            </a:r>
          </a:p>
          <a:p>
            <a:r>
              <a:rPr lang="en-US" dirty="0"/>
              <a:t>Shared Decision-Making</a:t>
            </a:r>
          </a:p>
          <a:p>
            <a:r>
              <a:rPr lang="en-US" dirty="0"/>
              <a:t>Address Perceived Barriers to Screening (false positive rate, incidental findings, radiation doses, cost effectiveness)</a:t>
            </a:r>
          </a:p>
          <a:p>
            <a:r>
              <a:rPr lang="en-US" dirty="0"/>
              <a:t>Logistics and Process of Screening at Your Healthcare Center</a:t>
            </a:r>
          </a:p>
          <a:p>
            <a:r>
              <a:rPr lang="en-US" dirty="0"/>
              <a:t>Tobacco Treatment (5 A’s, meds, referral to cessation programs, </a:t>
            </a:r>
            <a:r>
              <a:rPr lang="en-US" dirty="0" err="1"/>
              <a:t>quitlines</a:t>
            </a:r>
            <a:r>
              <a:rPr lang="en-US" dirty="0"/>
              <a:t>)</a:t>
            </a:r>
          </a:p>
          <a:p>
            <a:r>
              <a:rPr lang="en-US" dirty="0"/>
              <a:t>Address stigma</a:t>
            </a:r>
          </a:p>
          <a:p>
            <a:r>
              <a:rPr lang="en-US" dirty="0"/>
              <a:t>Reinforcing messages in multiple ways within providers’ workflow (decision support tools in EHR, decision support aids for patients, pocket guides, etc.)</a:t>
            </a:r>
          </a:p>
          <a:p>
            <a:endParaRPr lang="en-US" sz="2400" dirty="0"/>
          </a:p>
        </p:txBody>
      </p:sp>
      <p:pic>
        <p:nvPicPr>
          <p:cNvPr id="6" name="Picture 5"/>
          <p:cNvPicPr>
            <a:picLocks noChangeAspect="1"/>
          </p:cNvPicPr>
          <p:nvPr/>
        </p:nvPicPr>
        <p:blipFill rotWithShape="1">
          <a:blip r:embed="rId2"/>
          <a:srcRect l="10373" t="31088" r="7340" b="12068"/>
          <a:stretch/>
        </p:blipFill>
        <p:spPr>
          <a:xfrm>
            <a:off x="5435600" y="274638"/>
            <a:ext cx="2091563" cy="943919"/>
          </a:xfrm>
          <a:prstGeom prst="rect">
            <a:avLst/>
          </a:prstGeom>
        </p:spPr>
      </p:pic>
    </p:spTree>
    <p:extLst>
      <p:ext uri="{BB962C8B-B14F-4D97-AF65-F5344CB8AC3E}">
        <p14:creationId xmlns:p14="http://schemas.microsoft.com/office/powerpoint/2010/main" val="1488109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Provider Education</a:t>
            </a:r>
          </a:p>
        </p:txBody>
      </p:sp>
      <p:sp>
        <p:nvSpPr>
          <p:cNvPr id="3" name="Content Placeholder 2"/>
          <p:cNvSpPr>
            <a:spLocks noGrp="1"/>
          </p:cNvSpPr>
          <p:nvPr>
            <p:ph idx="1"/>
          </p:nvPr>
        </p:nvSpPr>
        <p:spPr>
          <a:xfrm>
            <a:off x="457200" y="1417638"/>
            <a:ext cx="7620000" cy="4800600"/>
          </a:xfrm>
        </p:spPr>
        <p:txBody>
          <a:bodyPr>
            <a:normAutofit/>
          </a:bodyPr>
          <a:lstStyle/>
          <a:p>
            <a:r>
              <a:rPr lang="en-US" sz="2400" dirty="0"/>
              <a:t>Considerations</a:t>
            </a:r>
          </a:p>
          <a:p>
            <a:pPr lvl="1"/>
            <a:r>
              <a:rPr lang="en-US" sz="2400" dirty="0"/>
              <a:t>When to educate providers (before program, at launch, during early phase of program</a:t>
            </a:r>
            <a:r>
              <a:rPr lang="is-IS" sz="2400" dirty="0"/>
              <a:t>…)</a:t>
            </a:r>
          </a:p>
          <a:p>
            <a:pPr lvl="1"/>
            <a:r>
              <a:rPr lang="en-US" sz="2400" dirty="0"/>
              <a:t>How to reach a large number of providers and different types of providers</a:t>
            </a:r>
          </a:p>
          <a:p>
            <a:pPr lvl="1"/>
            <a:r>
              <a:rPr lang="en-US" sz="2400" dirty="0"/>
              <a:t>Modality(s)</a:t>
            </a:r>
          </a:p>
          <a:p>
            <a:pPr lvl="1"/>
            <a:r>
              <a:rPr lang="en-US" sz="2400" dirty="0"/>
              <a:t>Length of time</a:t>
            </a:r>
          </a:p>
          <a:p>
            <a:pPr lvl="1"/>
            <a:r>
              <a:rPr lang="en-US" sz="2400" u="sng" dirty="0"/>
              <a:t>Creating a “sense of urgency” to increase adoption</a:t>
            </a:r>
          </a:p>
          <a:p>
            <a:pPr marL="114300" indent="0">
              <a:buNone/>
            </a:pPr>
            <a:endParaRPr lang="en-US" dirty="0"/>
          </a:p>
        </p:txBody>
      </p:sp>
      <p:pic>
        <p:nvPicPr>
          <p:cNvPr id="6" name="Picture 5"/>
          <p:cNvPicPr>
            <a:picLocks noChangeAspect="1"/>
          </p:cNvPicPr>
          <p:nvPr/>
        </p:nvPicPr>
        <p:blipFill rotWithShape="1">
          <a:blip r:embed="rId2"/>
          <a:srcRect l="10373" t="31088" r="7340" b="12068"/>
          <a:stretch/>
        </p:blipFill>
        <p:spPr>
          <a:xfrm>
            <a:off x="5243229" y="354173"/>
            <a:ext cx="2660939" cy="1200878"/>
          </a:xfrm>
          <a:prstGeom prst="rect">
            <a:avLst/>
          </a:prstGeom>
        </p:spPr>
      </p:pic>
    </p:spTree>
    <p:extLst>
      <p:ext uri="{BB962C8B-B14F-4D97-AF65-F5344CB8AC3E}">
        <p14:creationId xmlns:p14="http://schemas.microsoft.com/office/powerpoint/2010/main" val="2545596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57200" y="0"/>
            <a:ext cx="7620000" cy="1143000"/>
          </a:xfrm>
        </p:spPr>
        <p:txBody>
          <a:bodyPr/>
          <a:lstStyle/>
          <a:p>
            <a:r>
              <a:rPr lang="en-US" dirty="0"/>
              <a:t>Creating a Sense of Urgency</a:t>
            </a:r>
            <a:r>
              <a:rPr lang="is-IS" dirty="0"/>
              <a:t>…</a:t>
            </a:r>
            <a:endParaRPr lang="en-US" dirty="0"/>
          </a:p>
        </p:txBody>
      </p:sp>
      <p:sp>
        <p:nvSpPr>
          <p:cNvPr id="17" name="TextBox 16"/>
          <p:cNvSpPr txBox="1"/>
          <p:nvPr/>
        </p:nvSpPr>
        <p:spPr>
          <a:xfrm>
            <a:off x="113311" y="1467691"/>
            <a:ext cx="4578402" cy="4893647"/>
          </a:xfrm>
          <a:prstGeom prst="rect">
            <a:avLst/>
          </a:prstGeom>
          <a:noFill/>
        </p:spPr>
        <p:txBody>
          <a:bodyPr wrap="square" rtlCol="0">
            <a:spAutoFit/>
          </a:bodyPr>
          <a:lstStyle/>
          <a:p>
            <a:pPr marL="457200" indent="-457200">
              <a:buFont typeface="Wingdings" panose="05000000000000000000" pitchFamily="2" charset="2"/>
              <a:buChar char="§"/>
            </a:pPr>
            <a:r>
              <a:rPr lang="en-US" dirty="0"/>
              <a:t>222,500 new cases in 2017</a:t>
            </a:r>
            <a:r>
              <a:rPr lang="en-US" baseline="30000" dirty="0"/>
              <a:t>1</a:t>
            </a:r>
            <a:endParaRPr lang="en-US" dirty="0"/>
          </a:p>
          <a:p>
            <a:pPr marL="457200" indent="-457200">
              <a:buFont typeface="Wingdings" panose="05000000000000000000" pitchFamily="2" charset="2"/>
              <a:buChar char="§"/>
            </a:pPr>
            <a:r>
              <a:rPr lang="en-US" dirty="0"/>
              <a:t>$12.1 billion in 2010 health care expenditures</a:t>
            </a:r>
            <a:r>
              <a:rPr lang="en-US" baseline="30000" dirty="0"/>
              <a:t>2</a:t>
            </a:r>
            <a:endParaRPr lang="en-US" dirty="0"/>
          </a:p>
          <a:p>
            <a:pPr marL="457200" indent="-457200">
              <a:buFont typeface="Wingdings" panose="05000000000000000000" pitchFamily="2" charset="2"/>
              <a:buChar char="§"/>
            </a:pPr>
            <a:r>
              <a:rPr lang="en-US" dirty="0"/>
              <a:t>155,870 deaths expected in 2017</a:t>
            </a:r>
            <a:r>
              <a:rPr lang="en-US" baseline="30000" dirty="0"/>
              <a:t>1</a:t>
            </a:r>
            <a:endParaRPr lang="en-US" dirty="0"/>
          </a:p>
          <a:p>
            <a:pPr marL="800100" lvl="1" indent="-342900">
              <a:buFont typeface="Wingdings" panose="05000000000000000000" pitchFamily="2" charset="2"/>
              <a:buChar char="§"/>
            </a:pPr>
            <a:r>
              <a:rPr lang="en-US" dirty="0"/>
              <a:t>427 people per DAY!</a:t>
            </a:r>
          </a:p>
          <a:p>
            <a:pPr marL="800100" lvl="1" indent="-342900">
              <a:buFont typeface="Wingdings" panose="05000000000000000000" pitchFamily="2" charset="2"/>
              <a:buChar char="§"/>
            </a:pPr>
            <a:r>
              <a:rPr lang="en-US" u="sng" dirty="0"/>
              <a:t>17.7 people per HOUR!</a:t>
            </a:r>
          </a:p>
          <a:p>
            <a:pPr marL="742950" lvl="1" indent="-285750">
              <a:buFont typeface="Wingdings" panose="05000000000000000000" pitchFamily="2" charset="2"/>
              <a:buChar char="Ø"/>
            </a:pPr>
            <a:endParaRPr lang="en-US" sz="2400" b="1" dirty="0"/>
          </a:p>
          <a:p>
            <a:pPr lvl="1"/>
            <a:r>
              <a:rPr lang="en-US" b="1" dirty="0"/>
              <a:t> </a:t>
            </a:r>
          </a:p>
          <a:p>
            <a:pPr lvl="1"/>
            <a:endParaRPr lang="en-US" b="1" dirty="0"/>
          </a:p>
          <a:p>
            <a:pPr lvl="1"/>
            <a:endParaRPr lang="en-US" b="1" dirty="0"/>
          </a:p>
          <a:p>
            <a:pPr lvl="1"/>
            <a:endParaRPr lang="en-US" b="1" dirty="0"/>
          </a:p>
          <a:p>
            <a:pPr lvl="1"/>
            <a:endParaRPr lang="en-US" b="1" dirty="0"/>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011" y="4673605"/>
            <a:ext cx="3010889" cy="1814947"/>
          </a:xfrm>
          <a:prstGeom prst="rect">
            <a:avLst/>
          </a:prstGeom>
        </p:spPr>
      </p:pic>
      <p:grpSp>
        <p:nvGrpSpPr>
          <p:cNvPr id="27" name="Group 26"/>
          <p:cNvGrpSpPr/>
          <p:nvPr/>
        </p:nvGrpSpPr>
        <p:grpSpPr>
          <a:xfrm>
            <a:off x="4881434" y="1475854"/>
            <a:ext cx="3346624" cy="4904880"/>
            <a:chOff x="1506996" y="2163198"/>
            <a:chExt cx="4032412" cy="4064000"/>
          </a:xfrm>
        </p:grpSpPr>
        <p:graphicFrame>
          <p:nvGraphicFramePr>
            <p:cNvPr id="28" name="Chart 27"/>
            <p:cNvGraphicFramePr/>
            <p:nvPr>
              <p:extLst>
                <p:ext uri="{D42A27DB-BD31-4B8C-83A1-F6EECF244321}">
                  <p14:modId xmlns:p14="http://schemas.microsoft.com/office/powerpoint/2010/main" val="2020318215"/>
                </p:ext>
              </p:extLst>
            </p:nvPr>
          </p:nvGraphicFramePr>
          <p:xfrm>
            <a:off x="1506996" y="2163198"/>
            <a:ext cx="4032412" cy="4064000"/>
          </p:xfrm>
          <a:graphic>
            <a:graphicData uri="http://schemas.openxmlformats.org/drawingml/2006/chart">
              <c:chart xmlns:c="http://schemas.openxmlformats.org/drawingml/2006/chart" xmlns:r="http://schemas.openxmlformats.org/officeDocument/2006/relationships" r:id="rId4"/>
            </a:graphicData>
          </a:graphic>
        </p:graphicFrame>
        <p:sp>
          <p:nvSpPr>
            <p:cNvPr id="29" name="TextBox 28"/>
            <p:cNvSpPr txBox="1"/>
            <p:nvPr/>
          </p:nvSpPr>
          <p:spPr>
            <a:xfrm>
              <a:off x="2395922" y="4337657"/>
              <a:ext cx="1459114" cy="378383"/>
            </a:xfrm>
            <a:prstGeom prst="rect">
              <a:avLst/>
            </a:prstGeom>
            <a:noFill/>
            <a:ln>
              <a:noFill/>
            </a:ln>
          </p:spPr>
          <p:txBody>
            <a:bodyPr wrap="none" rtlCol="0">
              <a:spAutoFit/>
            </a:bodyPr>
            <a:lstStyle/>
            <a:p>
              <a:pPr algn="ctr"/>
              <a:r>
                <a:rPr lang="en-US" sz="2000" b="1" dirty="0">
                  <a:solidFill>
                    <a:schemeClr val="bg1"/>
                  </a:solidFill>
                </a:rPr>
                <a:t>Prostate</a:t>
              </a:r>
            </a:p>
          </p:txBody>
        </p:sp>
        <p:sp>
          <p:nvSpPr>
            <p:cNvPr id="30" name="TextBox 29"/>
            <p:cNvSpPr txBox="1"/>
            <p:nvPr/>
          </p:nvSpPr>
          <p:spPr>
            <a:xfrm>
              <a:off x="2563438" y="4837423"/>
              <a:ext cx="1184480" cy="378383"/>
            </a:xfrm>
            <a:prstGeom prst="rect">
              <a:avLst/>
            </a:prstGeom>
            <a:noFill/>
            <a:ln>
              <a:noFill/>
            </a:ln>
          </p:spPr>
          <p:txBody>
            <a:bodyPr wrap="none" rtlCol="0">
              <a:spAutoFit/>
            </a:bodyPr>
            <a:lstStyle/>
            <a:p>
              <a:pPr algn="ctr"/>
              <a:r>
                <a:rPr lang="en-US" sz="2000" b="1" dirty="0">
                  <a:solidFill>
                    <a:schemeClr val="bg1"/>
                  </a:solidFill>
                </a:rPr>
                <a:t>Breast</a:t>
              </a:r>
            </a:p>
          </p:txBody>
        </p:sp>
        <p:sp>
          <p:nvSpPr>
            <p:cNvPr id="32" name="TextBox 31"/>
            <p:cNvSpPr txBox="1"/>
            <p:nvPr/>
          </p:nvSpPr>
          <p:spPr>
            <a:xfrm>
              <a:off x="4129964" y="4310662"/>
              <a:ext cx="977599" cy="378383"/>
            </a:xfrm>
            <a:prstGeom prst="rect">
              <a:avLst/>
            </a:prstGeom>
            <a:noFill/>
            <a:ln>
              <a:noFill/>
            </a:ln>
          </p:spPr>
          <p:txBody>
            <a:bodyPr wrap="none" rtlCol="0">
              <a:spAutoFit/>
            </a:bodyPr>
            <a:lstStyle/>
            <a:p>
              <a:pPr algn="ctr"/>
              <a:r>
                <a:rPr lang="en-US" sz="2000" b="1" dirty="0">
                  <a:solidFill>
                    <a:srgbClr val="FFFFFF"/>
                  </a:solidFill>
                </a:rPr>
                <a:t>Lung</a:t>
              </a:r>
            </a:p>
          </p:txBody>
        </p:sp>
      </p:grpSp>
      <p:sp>
        <p:nvSpPr>
          <p:cNvPr id="38" name="TextBox 37"/>
          <p:cNvSpPr txBox="1"/>
          <p:nvPr/>
        </p:nvSpPr>
        <p:spPr>
          <a:xfrm>
            <a:off x="5555008" y="5479153"/>
            <a:ext cx="1438891" cy="400110"/>
          </a:xfrm>
          <a:prstGeom prst="rect">
            <a:avLst/>
          </a:prstGeom>
          <a:noFill/>
          <a:ln>
            <a:noFill/>
          </a:ln>
        </p:spPr>
        <p:txBody>
          <a:bodyPr wrap="none" rtlCol="0">
            <a:spAutoFit/>
          </a:bodyPr>
          <a:lstStyle/>
          <a:p>
            <a:pPr algn="ctr"/>
            <a:r>
              <a:rPr lang="en-US" sz="2000" b="1" dirty="0">
                <a:solidFill>
                  <a:schemeClr val="bg1"/>
                </a:solidFill>
              </a:rPr>
              <a:t>Colorectal</a:t>
            </a:r>
          </a:p>
        </p:txBody>
      </p:sp>
      <p:sp>
        <p:nvSpPr>
          <p:cNvPr id="2" name="Rectangle 1"/>
          <p:cNvSpPr/>
          <p:nvPr/>
        </p:nvSpPr>
        <p:spPr>
          <a:xfrm>
            <a:off x="4361513" y="6376269"/>
            <a:ext cx="3995695" cy="461665"/>
          </a:xfrm>
          <a:prstGeom prst="rect">
            <a:avLst/>
          </a:prstGeom>
        </p:spPr>
        <p:txBody>
          <a:bodyPr wrap="square">
            <a:spAutoFit/>
          </a:bodyPr>
          <a:lstStyle/>
          <a:p>
            <a:pPr marL="228600" indent="-228600" algn="r">
              <a:buAutoNum type="arabicPeriod"/>
            </a:pPr>
            <a:r>
              <a:rPr lang="en-US" sz="1200" dirty="0"/>
              <a:t>ACS Cancer Facts and Figures 2017. </a:t>
            </a:r>
          </a:p>
          <a:p>
            <a:pPr marL="228600" indent="-228600" algn="r">
              <a:buAutoNum type="arabicPeriod"/>
            </a:pPr>
            <a:r>
              <a:rPr lang="en-US" sz="1200" dirty="0" err="1"/>
              <a:t>Mariotto</a:t>
            </a:r>
            <a:r>
              <a:rPr lang="en-US" sz="1200" dirty="0"/>
              <a:t> et al. </a:t>
            </a:r>
            <a:r>
              <a:rPr lang="en-US" sz="1200" i="1" dirty="0"/>
              <a:t>J Natl Cancer Inst </a:t>
            </a:r>
            <a:r>
              <a:rPr lang="en-US" sz="1200" dirty="0"/>
              <a:t>2011;103-117-128.</a:t>
            </a:r>
          </a:p>
        </p:txBody>
      </p:sp>
    </p:spTree>
    <p:extLst>
      <p:ext uri="{BB962C8B-B14F-4D97-AF65-F5344CB8AC3E}">
        <p14:creationId xmlns:p14="http://schemas.microsoft.com/office/powerpoint/2010/main" val="1232852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27454-EF69-412C-A09B-1143E524876B}"/>
              </a:ext>
            </a:extLst>
          </p:cNvPr>
          <p:cNvSpPr>
            <a:spLocks noGrp="1"/>
          </p:cNvSpPr>
          <p:nvPr>
            <p:ph type="title"/>
          </p:nvPr>
        </p:nvSpPr>
        <p:spPr/>
        <p:txBody>
          <a:bodyPr/>
          <a:lstStyle/>
          <a:p>
            <a:r>
              <a:rPr lang="en-US" dirty="0"/>
              <a:t>Kentucky Experience</a:t>
            </a:r>
          </a:p>
        </p:txBody>
      </p:sp>
      <p:sp>
        <p:nvSpPr>
          <p:cNvPr id="3" name="Content Placeholder 2">
            <a:extLst>
              <a:ext uri="{FF2B5EF4-FFF2-40B4-BE49-F238E27FC236}">
                <a16:creationId xmlns:a16="http://schemas.microsoft.com/office/drawing/2014/main" id="{48EF049F-2E9F-4286-82CB-80EF5D751E8C}"/>
              </a:ext>
            </a:extLst>
          </p:cNvPr>
          <p:cNvSpPr>
            <a:spLocks noGrp="1"/>
          </p:cNvSpPr>
          <p:nvPr>
            <p:ph idx="1"/>
          </p:nvPr>
        </p:nvSpPr>
        <p:spPr>
          <a:xfrm>
            <a:off x="457200" y="1600200"/>
            <a:ext cx="5193587" cy="4800600"/>
          </a:xfrm>
        </p:spPr>
        <p:txBody>
          <a:bodyPr>
            <a:normAutofit/>
          </a:bodyPr>
          <a:lstStyle/>
          <a:p>
            <a:r>
              <a:rPr lang="en-US" sz="2800" dirty="0"/>
              <a:t>Grand Rounds-style educational program piloted in Eastern Kentucky</a:t>
            </a:r>
          </a:p>
          <a:p>
            <a:pPr lvl="1"/>
            <a:r>
              <a:rPr lang="en-US" sz="2800" dirty="0"/>
              <a:t>High satisfaction</a:t>
            </a:r>
          </a:p>
          <a:p>
            <a:pPr lvl="1"/>
            <a:r>
              <a:rPr lang="en-US" sz="2800" dirty="0"/>
              <a:t>Increased knowledge</a:t>
            </a:r>
          </a:p>
          <a:p>
            <a:pPr lvl="1"/>
            <a:r>
              <a:rPr lang="en-US" sz="2800" dirty="0"/>
              <a:t>Favorable attitudes</a:t>
            </a:r>
          </a:p>
          <a:p>
            <a:pPr lvl="1"/>
            <a:r>
              <a:rPr lang="en-US" sz="2800" dirty="0"/>
              <a:t>Increased self-efficacy when discussing with patients</a:t>
            </a:r>
          </a:p>
        </p:txBody>
      </p:sp>
      <p:sp>
        <p:nvSpPr>
          <p:cNvPr id="6" name="TextBox 5">
            <a:extLst>
              <a:ext uri="{FF2B5EF4-FFF2-40B4-BE49-F238E27FC236}">
                <a16:creationId xmlns:a16="http://schemas.microsoft.com/office/drawing/2014/main" id="{BEB4FFE4-779D-4AD4-B4C6-378915E9F50B}"/>
              </a:ext>
            </a:extLst>
          </p:cNvPr>
          <p:cNvSpPr txBox="1"/>
          <p:nvPr/>
        </p:nvSpPr>
        <p:spPr>
          <a:xfrm>
            <a:off x="6786174" y="6429473"/>
            <a:ext cx="3092522" cy="307777"/>
          </a:xfrm>
          <a:prstGeom prst="rect">
            <a:avLst/>
          </a:prstGeom>
          <a:noFill/>
        </p:spPr>
        <p:txBody>
          <a:bodyPr wrap="square" rtlCol="0">
            <a:spAutoFit/>
          </a:bodyPr>
          <a:lstStyle/>
          <a:p>
            <a:r>
              <a:rPr lang="en-US" sz="1400" dirty="0"/>
              <a:t>Mejia et al. 2014</a:t>
            </a:r>
          </a:p>
        </p:txBody>
      </p:sp>
      <p:pic>
        <p:nvPicPr>
          <p:cNvPr id="7" name="Picture 6">
            <a:extLst>
              <a:ext uri="{FF2B5EF4-FFF2-40B4-BE49-F238E27FC236}">
                <a16:creationId xmlns:a16="http://schemas.microsoft.com/office/drawing/2014/main" id="{FA5B526F-0394-4FE0-BF87-532BB7D3FF7C}"/>
              </a:ext>
            </a:extLst>
          </p:cNvPr>
          <p:cNvPicPr>
            <a:picLocks noChangeAspect="1"/>
          </p:cNvPicPr>
          <p:nvPr/>
        </p:nvPicPr>
        <p:blipFill rotWithShape="1">
          <a:blip r:embed="rId2"/>
          <a:srcRect l="14381" t="24682" r="67978" b="42593"/>
          <a:stretch/>
        </p:blipFill>
        <p:spPr>
          <a:xfrm>
            <a:off x="5332381" y="2435185"/>
            <a:ext cx="3000054" cy="3130630"/>
          </a:xfrm>
          <a:prstGeom prst="rect">
            <a:avLst/>
          </a:prstGeom>
        </p:spPr>
      </p:pic>
    </p:spTree>
    <p:extLst>
      <p:ext uri="{BB962C8B-B14F-4D97-AF65-F5344CB8AC3E}">
        <p14:creationId xmlns:p14="http://schemas.microsoft.com/office/powerpoint/2010/main" val="3915436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A8C11-C086-4FD4-8EF0-A24D6FB6B2F9}"/>
              </a:ext>
            </a:extLst>
          </p:cNvPr>
          <p:cNvSpPr>
            <a:spLocks noGrp="1"/>
          </p:cNvSpPr>
          <p:nvPr>
            <p:ph type="title"/>
          </p:nvPr>
        </p:nvSpPr>
        <p:spPr/>
        <p:txBody>
          <a:bodyPr/>
          <a:lstStyle/>
          <a:p>
            <a:r>
              <a:rPr lang="en-US" dirty="0" err="1"/>
              <a:t>LuCa</a:t>
            </a:r>
            <a:r>
              <a:rPr lang="en-US" dirty="0"/>
              <a:t> Training Network</a:t>
            </a:r>
          </a:p>
        </p:txBody>
      </p:sp>
      <p:pic>
        <p:nvPicPr>
          <p:cNvPr id="6" name="Picture 5">
            <a:extLst>
              <a:ext uri="{FF2B5EF4-FFF2-40B4-BE49-F238E27FC236}">
                <a16:creationId xmlns:a16="http://schemas.microsoft.com/office/drawing/2014/main" id="{A0BEA64A-7A0E-4F7C-989F-240EF96FE301}"/>
              </a:ext>
            </a:extLst>
          </p:cNvPr>
          <p:cNvPicPr>
            <a:picLocks noChangeAspect="1"/>
          </p:cNvPicPr>
          <p:nvPr/>
        </p:nvPicPr>
        <p:blipFill rotWithShape="1">
          <a:blip r:embed="rId2"/>
          <a:srcRect t="15494" r="2084" b="6004"/>
          <a:stretch/>
        </p:blipFill>
        <p:spPr>
          <a:xfrm>
            <a:off x="457200" y="1682393"/>
            <a:ext cx="7745968" cy="3493213"/>
          </a:xfrm>
          <a:prstGeom prst="rect">
            <a:avLst/>
          </a:prstGeom>
        </p:spPr>
      </p:pic>
      <p:sp>
        <p:nvSpPr>
          <p:cNvPr id="7" name="TextBox 6">
            <a:extLst>
              <a:ext uri="{FF2B5EF4-FFF2-40B4-BE49-F238E27FC236}">
                <a16:creationId xmlns:a16="http://schemas.microsoft.com/office/drawing/2014/main" id="{7FE04781-C1CE-423F-9E85-6B7A6DC9A3F1}"/>
              </a:ext>
            </a:extLst>
          </p:cNvPr>
          <p:cNvSpPr txBox="1"/>
          <p:nvPr/>
        </p:nvSpPr>
        <p:spPr>
          <a:xfrm>
            <a:off x="1602769" y="5866544"/>
            <a:ext cx="5126804" cy="461665"/>
          </a:xfrm>
          <a:prstGeom prst="rect">
            <a:avLst/>
          </a:prstGeom>
          <a:noFill/>
        </p:spPr>
        <p:txBody>
          <a:bodyPr wrap="square" rtlCol="0">
            <a:spAutoFit/>
          </a:bodyPr>
          <a:lstStyle/>
          <a:p>
            <a:r>
              <a:rPr lang="en-US" dirty="0"/>
              <a:t>www.lucatraining.org</a:t>
            </a:r>
          </a:p>
        </p:txBody>
      </p:sp>
    </p:spTree>
    <p:extLst>
      <p:ext uri="{BB962C8B-B14F-4D97-AF65-F5344CB8AC3E}">
        <p14:creationId xmlns:p14="http://schemas.microsoft.com/office/powerpoint/2010/main" val="7917768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B3AF2-EB41-4376-A412-9C0FB8966C40}"/>
              </a:ext>
            </a:extLst>
          </p:cNvPr>
          <p:cNvSpPr>
            <a:spLocks noGrp="1"/>
          </p:cNvSpPr>
          <p:nvPr>
            <p:ph type="title"/>
          </p:nvPr>
        </p:nvSpPr>
        <p:spPr>
          <a:xfrm>
            <a:off x="457200" y="274638"/>
            <a:ext cx="7620000" cy="1143000"/>
          </a:xfrm>
        </p:spPr>
        <p:txBody>
          <a:bodyPr anchor="ctr">
            <a:normAutofit/>
          </a:bodyPr>
          <a:lstStyle/>
          <a:p>
            <a:r>
              <a:rPr lang="en-US" dirty="0"/>
              <a:t>System-level Support</a:t>
            </a:r>
          </a:p>
        </p:txBody>
      </p:sp>
      <p:sp>
        <p:nvSpPr>
          <p:cNvPr id="5" name="Content Placeholder 4">
            <a:extLst>
              <a:ext uri="{FF2B5EF4-FFF2-40B4-BE49-F238E27FC236}">
                <a16:creationId xmlns:a16="http://schemas.microsoft.com/office/drawing/2014/main" id="{130F5F9B-58AF-49A6-87AD-4954867C1380}"/>
              </a:ext>
            </a:extLst>
          </p:cNvPr>
          <p:cNvSpPr>
            <a:spLocks noGrp="1"/>
          </p:cNvSpPr>
          <p:nvPr>
            <p:ph sz="half" idx="1"/>
          </p:nvPr>
        </p:nvSpPr>
        <p:spPr>
          <a:xfrm>
            <a:off x="457200" y="1536192"/>
            <a:ext cx="3657600" cy="4590288"/>
          </a:xfrm>
        </p:spPr>
        <p:txBody>
          <a:bodyPr>
            <a:normAutofit/>
          </a:bodyPr>
          <a:lstStyle/>
          <a:p>
            <a:pPr>
              <a:lnSpc>
                <a:spcPct val="90000"/>
              </a:lnSpc>
            </a:pPr>
            <a:r>
              <a:rPr lang="en-US" sz="2400"/>
              <a:t>Program coordinator/Navigator</a:t>
            </a:r>
          </a:p>
          <a:p>
            <a:pPr>
              <a:lnSpc>
                <a:spcPct val="90000"/>
              </a:lnSpc>
            </a:pPr>
            <a:r>
              <a:rPr lang="en-US" sz="2400"/>
              <a:t>Using the EHR to identify eligible screening candidates</a:t>
            </a:r>
          </a:p>
          <a:p>
            <a:pPr>
              <a:lnSpc>
                <a:spcPct val="90000"/>
              </a:lnSpc>
            </a:pPr>
            <a:r>
              <a:rPr lang="en-US" sz="2400"/>
              <a:t>Software Tracking and Management System</a:t>
            </a:r>
          </a:p>
          <a:p>
            <a:pPr>
              <a:lnSpc>
                <a:spcPct val="90000"/>
              </a:lnSpc>
            </a:pPr>
            <a:r>
              <a:rPr lang="en-US" sz="2400"/>
              <a:t>Clinical reminders</a:t>
            </a:r>
          </a:p>
          <a:p>
            <a:pPr>
              <a:lnSpc>
                <a:spcPct val="90000"/>
              </a:lnSpc>
            </a:pPr>
            <a:r>
              <a:rPr lang="en-US" sz="2400"/>
              <a:t>Decision support tools</a:t>
            </a:r>
          </a:p>
          <a:p>
            <a:pPr>
              <a:lnSpc>
                <a:spcPct val="90000"/>
              </a:lnSpc>
            </a:pPr>
            <a:r>
              <a:rPr lang="en-US" sz="2400"/>
              <a:t>Note templates with automated language and/or billing codes</a:t>
            </a:r>
          </a:p>
          <a:p>
            <a:pPr>
              <a:lnSpc>
                <a:spcPct val="90000"/>
              </a:lnSpc>
            </a:pPr>
            <a:endParaRPr lang="en-US" sz="2400"/>
          </a:p>
        </p:txBody>
      </p:sp>
      <p:pic>
        <p:nvPicPr>
          <p:cNvPr id="2050" name="Picture 2" descr="Let's Talk About Real-Time Healthcare Systems | SD Global">
            <a:extLst>
              <a:ext uri="{FF2B5EF4-FFF2-40B4-BE49-F238E27FC236}">
                <a16:creationId xmlns:a16="http://schemas.microsoft.com/office/drawing/2014/main" id="{6ECDF575-9198-4AEC-80F0-0F5EB6510D1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419600" y="1994372"/>
            <a:ext cx="3657600" cy="3673928"/>
          </a:xfrm>
          <a:prstGeom prst="rect">
            <a:avLst/>
          </a:prstGeom>
          <a:solidFill>
            <a:srgbClr val="FFFFFF"/>
          </a:solidFill>
          <a:extLst/>
        </p:spPr>
      </p:pic>
    </p:spTree>
    <p:extLst>
      <p:ext uri="{BB962C8B-B14F-4D97-AF65-F5344CB8AC3E}">
        <p14:creationId xmlns:p14="http://schemas.microsoft.com/office/powerpoint/2010/main" val="24135676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8DCB4-7AE5-495B-B5D7-30D0FB672360}"/>
              </a:ext>
            </a:extLst>
          </p:cNvPr>
          <p:cNvSpPr>
            <a:spLocks noGrp="1"/>
          </p:cNvSpPr>
          <p:nvPr>
            <p:ph type="title"/>
          </p:nvPr>
        </p:nvSpPr>
        <p:spPr/>
        <p:txBody>
          <a:bodyPr/>
          <a:lstStyle/>
          <a:p>
            <a:r>
              <a:rPr lang="en-US" dirty="0"/>
              <a:t>Team-Based Approach</a:t>
            </a:r>
          </a:p>
        </p:txBody>
      </p:sp>
      <p:sp>
        <p:nvSpPr>
          <p:cNvPr id="3" name="Content Placeholder 2">
            <a:extLst>
              <a:ext uri="{FF2B5EF4-FFF2-40B4-BE49-F238E27FC236}">
                <a16:creationId xmlns:a16="http://schemas.microsoft.com/office/drawing/2014/main" id="{4AE530FF-64B8-4961-84BD-D538650D8515}"/>
              </a:ext>
            </a:extLst>
          </p:cNvPr>
          <p:cNvSpPr>
            <a:spLocks noGrp="1"/>
          </p:cNvSpPr>
          <p:nvPr>
            <p:ph idx="1"/>
          </p:nvPr>
        </p:nvSpPr>
        <p:spPr/>
        <p:txBody>
          <a:bodyPr/>
          <a:lstStyle/>
          <a:p>
            <a:r>
              <a:rPr lang="en-US" dirty="0"/>
              <a:t>Culture of teamwork leads to better outcomes</a:t>
            </a:r>
          </a:p>
          <a:p>
            <a:r>
              <a:rPr lang="en-US" dirty="0"/>
              <a:t>Assess desired level of collaboration within healthcare team to reach goals</a:t>
            </a:r>
          </a:p>
          <a:p>
            <a:r>
              <a:rPr lang="en-US" dirty="0"/>
              <a:t> Establish an inter-professional steering committee with clear mission and vision</a:t>
            </a:r>
          </a:p>
          <a:p>
            <a:r>
              <a:rPr lang="en-US" dirty="0"/>
              <a:t>Communication is key!</a:t>
            </a:r>
          </a:p>
          <a:p>
            <a:r>
              <a:rPr lang="en-US" dirty="0"/>
              <a:t>Define roles/workflow</a:t>
            </a:r>
          </a:p>
          <a:p>
            <a:endParaRPr lang="en-US" dirty="0"/>
          </a:p>
        </p:txBody>
      </p:sp>
      <p:pic>
        <p:nvPicPr>
          <p:cNvPr id="3074" name="Picture 2" descr="Interdisciplinary Healthcare Team">
            <a:extLst>
              <a:ext uri="{FF2B5EF4-FFF2-40B4-BE49-F238E27FC236}">
                <a16:creationId xmlns:a16="http://schemas.microsoft.com/office/drawing/2014/main" id="{B479BFEF-95E3-4583-9DF8-EABBA1A16D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036" y="4551646"/>
            <a:ext cx="4594328" cy="203171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9790488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3DD8A-469E-498E-AA1C-6A8F80089064}"/>
              </a:ext>
            </a:extLst>
          </p:cNvPr>
          <p:cNvSpPr>
            <a:spLocks noGrp="1"/>
          </p:cNvSpPr>
          <p:nvPr>
            <p:ph type="title"/>
          </p:nvPr>
        </p:nvSpPr>
        <p:spPr>
          <a:xfrm>
            <a:off x="570216" y="734603"/>
            <a:ext cx="7620000" cy="1143000"/>
          </a:xfrm>
        </p:spPr>
        <p:txBody>
          <a:bodyPr/>
          <a:lstStyle/>
          <a:p>
            <a:r>
              <a:rPr lang="en-US" dirty="0"/>
              <a:t>Measuring Success!</a:t>
            </a:r>
          </a:p>
        </p:txBody>
      </p:sp>
      <p:sp>
        <p:nvSpPr>
          <p:cNvPr id="3" name="Content Placeholder 2">
            <a:extLst>
              <a:ext uri="{FF2B5EF4-FFF2-40B4-BE49-F238E27FC236}">
                <a16:creationId xmlns:a16="http://schemas.microsoft.com/office/drawing/2014/main" id="{330E0537-38B5-4022-B563-C9D1A5660FC1}"/>
              </a:ext>
            </a:extLst>
          </p:cNvPr>
          <p:cNvSpPr>
            <a:spLocks noGrp="1"/>
          </p:cNvSpPr>
          <p:nvPr>
            <p:ph idx="1"/>
          </p:nvPr>
        </p:nvSpPr>
        <p:spPr>
          <a:xfrm>
            <a:off x="416104" y="2095928"/>
            <a:ext cx="7620000" cy="4800600"/>
          </a:xfrm>
        </p:spPr>
        <p:txBody>
          <a:bodyPr/>
          <a:lstStyle/>
          <a:p>
            <a:r>
              <a:rPr lang="en-US" dirty="0"/>
              <a:t>No valid measure of provider engagement for lung cancer screening</a:t>
            </a:r>
          </a:p>
          <a:p>
            <a:r>
              <a:rPr lang="en-US" dirty="0"/>
              <a:t>Assess providers’ knowledge, attitudes, and practices over time</a:t>
            </a:r>
          </a:p>
          <a:p>
            <a:r>
              <a:rPr lang="en-US" dirty="0"/>
              <a:t>Monitor lung cancer screening referral rates (appropriate &amp; inappropriate)</a:t>
            </a:r>
          </a:p>
        </p:txBody>
      </p:sp>
      <p:pic>
        <p:nvPicPr>
          <p:cNvPr id="9" name="Graphic 8" descr="Ruler">
            <a:extLst>
              <a:ext uri="{FF2B5EF4-FFF2-40B4-BE49-F238E27FC236}">
                <a16:creationId xmlns:a16="http://schemas.microsoft.com/office/drawing/2014/main" id="{47C5AA6D-656F-40E0-B12C-24CC3E9B8CF6}"/>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262097" y="238874"/>
            <a:ext cx="1638729" cy="1638729"/>
          </a:xfrm>
          <a:prstGeom prst="rect">
            <a:avLst/>
          </a:prstGeom>
        </p:spPr>
      </p:pic>
    </p:spTree>
    <p:extLst>
      <p:ext uri="{BB962C8B-B14F-4D97-AF65-F5344CB8AC3E}">
        <p14:creationId xmlns:p14="http://schemas.microsoft.com/office/powerpoint/2010/main" val="39231573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4C516-1068-409E-9921-5E72C6194D29}"/>
              </a:ext>
            </a:extLst>
          </p:cNvPr>
          <p:cNvSpPr>
            <a:spLocks noGrp="1"/>
          </p:cNvSpPr>
          <p:nvPr>
            <p:ph type="title"/>
          </p:nvPr>
        </p:nvSpPr>
        <p:spPr>
          <a:xfrm>
            <a:off x="162140" y="274638"/>
            <a:ext cx="8350191" cy="1143000"/>
          </a:xfrm>
        </p:spPr>
        <p:txBody>
          <a:bodyPr/>
          <a:lstStyle/>
          <a:p>
            <a:r>
              <a:rPr lang="en-US" sz="4000" dirty="0"/>
              <a:t>Measuring Provider Engagement in LCS</a:t>
            </a:r>
          </a:p>
        </p:txBody>
      </p:sp>
      <p:pic>
        <p:nvPicPr>
          <p:cNvPr id="3" name="Picture 2" descr="Slide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235" y="1242009"/>
            <a:ext cx="8077198" cy="5048249"/>
          </a:xfrm>
          <a:prstGeom prst="rect">
            <a:avLst/>
          </a:prstGeom>
        </p:spPr>
      </p:pic>
    </p:spTree>
    <p:extLst>
      <p:ext uri="{BB962C8B-B14F-4D97-AF65-F5344CB8AC3E}">
        <p14:creationId xmlns:p14="http://schemas.microsoft.com/office/powerpoint/2010/main" val="26069752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idx="1"/>
          </p:nvPr>
        </p:nvSpPr>
        <p:spPr/>
        <p:txBody>
          <a:bodyPr/>
          <a:lstStyle/>
          <a:p>
            <a:r>
              <a:rPr lang="en-US" dirty="0"/>
              <a:t>Describe the role of the referring provider in lung cancer screening</a:t>
            </a:r>
          </a:p>
          <a:p>
            <a:r>
              <a:rPr lang="en-US" dirty="0"/>
              <a:t>Discuss providers’ current practices, attitudes and knowledge of lung cancer screening</a:t>
            </a:r>
          </a:p>
          <a:p>
            <a:r>
              <a:rPr lang="en-US" dirty="0"/>
              <a:t>Describe strategies for provider outreach and engagement in lung cancer screening</a:t>
            </a:r>
          </a:p>
          <a:p>
            <a:endParaRPr lang="en-US" dirty="0"/>
          </a:p>
        </p:txBody>
      </p:sp>
    </p:spTree>
    <p:extLst>
      <p:ext uri="{BB962C8B-B14F-4D97-AF65-F5344CB8AC3E}">
        <p14:creationId xmlns:p14="http://schemas.microsoft.com/office/powerpoint/2010/main" val="788406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Conclusions</a:t>
            </a:r>
          </a:p>
        </p:txBody>
      </p:sp>
      <p:sp>
        <p:nvSpPr>
          <p:cNvPr id="3" name="Content Placeholder 2"/>
          <p:cNvSpPr>
            <a:spLocks noGrp="1"/>
          </p:cNvSpPr>
          <p:nvPr>
            <p:ph idx="1"/>
          </p:nvPr>
        </p:nvSpPr>
        <p:spPr>
          <a:xfrm>
            <a:off x="344184" y="1585162"/>
            <a:ext cx="7620000" cy="5133622"/>
          </a:xfrm>
        </p:spPr>
        <p:txBody>
          <a:bodyPr>
            <a:normAutofit fontScale="92500" lnSpcReduction="10000"/>
          </a:bodyPr>
          <a:lstStyle/>
          <a:p>
            <a:r>
              <a:rPr lang="en-US" dirty="0"/>
              <a:t>Providers are an important component of LCS implementation</a:t>
            </a:r>
          </a:p>
          <a:p>
            <a:r>
              <a:rPr lang="en-US" dirty="0"/>
              <a:t>National utilization of LCS is low; many also still using chest x-ray</a:t>
            </a:r>
          </a:p>
          <a:p>
            <a:r>
              <a:rPr lang="en-US" dirty="0"/>
              <a:t>Providers are generally aware of LCS and believe it is effective</a:t>
            </a:r>
          </a:p>
          <a:p>
            <a:r>
              <a:rPr lang="en-US" dirty="0"/>
              <a:t>Knowledge of LCS eligibility criteria seems low</a:t>
            </a:r>
          </a:p>
          <a:p>
            <a:r>
              <a:rPr lang="en-US" dirty="0"/>
              <a:t>Perceived barriers include: insurance, time constraints, false positives, potential harm, uncomfortable counseling patients on LCS, financial costs</a:t>
            </a:r>
          </a:p>
          <a:p>
            <a:r>
              <a:rPr lang="en-US" dirty="0"/>
              <a:t>Perceived facilitators include: decision aid tools, screening registry, LCS program personnel, EHR clinical reminders </a:t>
            </a:r>
          </a:p>
          <a:p>
            <a:r>
              <a:rPr lang="en-US" dirty="0"/>
              <a:t>Providers are receptive to future LCS education</a:t>
            </a:r>
          </a:p>
          <a:p>
            <a:r>
              <a:rPr lang="en-US" dirty="0"/>
              <a:t>Strategies to reach &amp; support providers include provider education, system-level support and taking a team-based approach</a:t>
            </a:r>
          </a:p>
          <a:p>
            <a:r>
              <a:rPr lang="en-US" dirty="0"/>
              <a:t>Measures of provider engagement in lung cancer screening is lacking but consider referral rates and assessment of self-reported practice, attitudes, and knowledge over time are options</a:t>
            </a:r>
          </a:p>
        </p:txBody>
      </p:sp>
      <p:pic>
        <p:nvPicPr>
          <p:cNvPr id="6" name="Picture 5"/>
          <p:cNvPicPr>
            <a:picLocks noChangeAspect="1"/>
          </p:cNvPicPr>
          <p:nvPr/>
        </p:nvPicPr>
        <p:blipFill rotWithShape="1">
          <a:blip r:embed="rId2"/>
          <a:srcRect l="10373" t="31088" r="7340" b="12068"/>
          <a:stretch/>
        </p:blipFill>
        <p:spPr>
          <a:xfrm>
            <a:off x="5698976" y="204003"/>
            <a:ext cx="2874809" cy="1297397"/>
          </a:xfrm>
          <a:prstGeom prst="rect">
            <a:avLst/>
          </a:prstGeom>
        </p:spPr>
      </p:pic>
    </p:spTree>
    <p:extLst>
      <p:ext uri="{BB962C8B-B14F-4D97-AF65-F5344CB8AC3E}">
        <p14:creationId xmlns:p14="http://schemas.microsoft.com/office/powerpoint/2010/main" val="9793119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a:xfrm>
            <a:off x="457200" y="1308100"/>
            <a:ext cx="7620000" cy="5321300"/>
          </a:xfrm>
        </p:spPr>
        <p:txBody>
          <a:bodyPr>
            <a:noAutofit/>
          </a:bodyPr>
          <a:lstStyle/>
          <a:p>
            <a:r>
              <a:rPr lang="en-US" sz="1200" dirty="0" err="1"/>
              <a:t>Chaudoir</a:t>
            </a:r>
            <a:r>
              <a:rPr lang="en-US" sz="1200" dirty="0"/>
              <a:t> et al. Measuring factors affecting implementation of health innovations: a systematic review of structural, organizational, provider, patient, innovation level measures. </a:t>
            </a:r>
            <a:r>
              <a:rPr lang="en-US" sz="1200" i="1" dirty="0"/>
              <a:t>Implementation Science</a:t>
            </a:r>
            <a:r>
              <a:rPr lang="en-US" sz="1200" dirty="0"/>
              <a:t>. 2013, 8:22.</a:t>
            </a:r>
          </a:p>
          <a:p>
            <a:r>
              <a:rPr lang="en-US" sz="1200" dirty="0" err="1"/>
              <a:t>Jonnalagadda</a:t>
            </a:r>
            <a:r>
              <a:rPr lang="en-US" sz="1200" dirty="0"/>
              <a:t> S, Bergamo C, Lin JJ, </a:t>
            </a:r>
            <a:r>
              <a:rPr lang="en-US" sz="1200" dirty="0" err="1"/>
              <a:t>Lurslurchachai</a:t>
            </a:r>
            <a:r>
              <a:rPr lang="en-US" sz="1200" dirty="0"/>
              <a:t> L, </a:t>
            </a:r>
            <a:r>
              <a:rPr lang="en-US" sz="1200" dirty="0" err="1"/>
              <a:t>Diefenbach</a:t>
            </a:r>
            <a:r>
              <a:rPr lang="en-US" sz="1200" dirty="0"/>
              <a:t> M, Smith C, et al. Beliefs and attitudes about lung cancer screening among smokers. Lung Cancer. 2012;77(3):526-31. </a:t>
            </a:r>
          </a:p>
          <a:p>
            <a:r>
              <a:rPr lang="en-US" sz="1200" dirty="0" err="1"/>
              <a:t>Zapka</a:t>
            </a:r>
            <a:r>
              <a:rPr lang="en-US" sz="1200" dirty="0"/>
              <a:t> JG, Lemon SC. Interventions for patients, providers, and health care organizations. Cancer. 2004;101(5 </a:t>
            </a:r>
            <a:r>
              <a:rPr lang="en-US" sz="1200" dirty="0" err="1"/>
              <a:t>Suppl</a:t>
            </a:r>
            <a:r>
              <a:rPr lang="en-US" sz="1200" dirty="0"/>
              <a:t>):1165-87.</a:t>
            </a:r>
          </a:p>
          <a:p>
            <a:r>
              <a:rPr lang="en-US" sz="1200" dirty="0"/>
              <a:t>Cabana et al. Why don’t physicians follow clinical practice guidelines? A framework for improvement. </a:t>
            </a:r>
            <a:r>
              <a:rPr lang="en-US" sz="1200" i="1" dirty="0"/>
              <a:t>JAMA</a:t>
            </a:r>
            <a:r>
              <a:rPr lang="en-US" sz="1200" dirty="0"/>
              <a:t>. 1999, 282(15):1458-65.</a:t>
            </a:r>
          </a:p>
          <a:p>
            <a:r>
              <a:rPr lang="en-US" sz="1200" dirty="0"/>
              <a:t>Hoffman et al. Attitudes and beliefs of primary care providers in New Mexico about lung cancer screening using low-dose computed tomography. </a:t>
            </a:r>
            <a:r>
              <a:rPr lang="en-US" sz="1200" i="1" dirty="0"/>
              <a:t>Preventing Chronic Disease</a:t>
            </a:r>
            <a:r>
              <a:rPr lang="en-US" sz="1200" dirty="0"/>
              <a:t>. 2015;E108(12):1-11.</a:t>
            </a:r>
          </a:p>
          <a:p>
            <a:r>
              <a:rPr lang="en-US" sz="1200" dirty="0" err="1"/>
              <a:t>Iaccarino</a:t>
            </a:r>
            <a:r>
              <a:rPr lang="en-US" sz="1200" dirty="0"/>
              <a:t> et al. A national survey of pulmonologists’ views on low-dose computed tomography screening for lung cancer. </a:t>
            </a:r>
            <a:r>
              <a:rPr lang="en-US" sz="1200" i="1" dirty="0"/>
              <a:t>Annals of the American Thoracic Society.</a:t>
            </a:r>
            <a:r>
              <a:rPr lang="en-US" sz="1200" dirty="0"/>
              <a:t> 2015;12(11):1667-75.</a:t>
            </a:r>
          </a:p>
          <a:p>
            <a:r>
              <a:rPr lang="en-US" sz="1200" dirty="0"/>
              <a:t>Lewis et al. Low-dose CT lung cancer screening practices and attitudes among primary care providers at an academic medical center. </a:t>
            </a:r>
            <a:r>
              <a:rPr lang="en-US" sz="1200" i="1" dirty="0"/>
              <a:t>Cancer Epidemiology, Biomarkers, &amp; Prevention. </a:t>
            </a:r>
            <a:r>
              <a:rPr lang="en-US" sz="1200" dirty="0"/>
              <a:t>2015; 24(4):664-70.</a:t>
            </a:r>
          </a:p>
          <a:p>
            <a:r>
              <a:rPr lang="en-US" sz="1200" dirty="0" err="1"/>
              <a:t>Ersek</a:t>
            </a:r>
            <a:r>
              <a:rPr lang="en-US" sz="1200" dirty="0"/>
              <a:t> et al. Knowledge of, attitudes towards, and use of low-dose computed tomography for lung cancer screening among family physicians. </a:t>
            </a:r>
            <a:r>
              <a:rPr lang="en-US" sz="1200" i="1" dirty="0"/>
              <a:t>Cancer</a:t>
            </a:r>
            <a:r>
              <a:rPr lang="en-US" sz="1200" dirty="0"/>
              <a:t>. 2016;122:2324-31.</a:t>
            </a:r>
          </a:p>
          <a:p>
            <a:r>
              <a:rPr lang="en-US" sz="1200" dirty="0" err="1"/>
              <a:t>Raz</a:t>
            </a:r>
            <a:r>
              <a:rPr lang="en-US" sz="1200" dirty="0"/>
              <a:t> et al. Perceptions and utilization of lung cancer screening among primary care physicians. </a:t>
            </a:r>
            <a:r>
              <a:rPr lang="en-US" sz="1200" i="1" dirty="0"/>
              <a:t>Journal of Thoracic Oncology</a:t>
            </a:r>
            <a:r>
              <a:rPr lang="en-US" sz="1200" dirty="0"/>
              <a:t>. 2016;11(11):1856-62.</a:t>
            </a:r>
          </a:p>
          <a:p>
            <a:r>
              <a:rPr lang="en-US" sz="1200" dirty="0" err="1"/>
              <a:t>Kanodra</a:t>
            </a:r>
            <a:r>
              <a:rPr lang="en-US" sz="1200" dirty="0"/>
              <a:t> et al. Primary care provider and patient perspectives on lung cancer screening: a qualitative study. </a:t>
            </a:r>
            <a:r>
              <a:rPr lang="en-US" sz="1200" i="1" dirty="0"/>
              <a:t>Annals of the American Thoracic Society.</a:t>
            </a:r>
            <a:r>
              <a:rPr lang="en-US" sz="1200" dirty="0"/>
              <a:t> 2016;13(11):1977-1982.</a:t>
            </a:r>
          </a:p>
          <a:p>
            <a:r>
              <a:rPr lang="en-US" sz="1200" dirty="0"/>
              <a:t>Simmons et al. High-risk community and primary care providers’ knowledge about and barriers to low-dose computed tomography lung cancer screening. </a:t>
            </a:r>
            <a:r>
              <a:rPr lang="en-US" sz="1200" i="1" dirty="0"/>
              <a:t>Lung Cancer</a:t>
            </a:r>
            <a:r>
              <a:rPr lang="en-US" sz="1200" dirty="0"/>
              <a:t>. 2017;106:42-49.</a:t>
            </a:r>
          </a:p>
          <a:p>
            <a:r>
              <a:rPr lang="en-US" sz="1200" dirty="0"/>
              <a:t>Duong et al. Patient and primary care provider attitudes and adherence towards lung cancer screening at an academic medical center. </a:t>
            </a:r>
            <a:r>
              <a:rPr lang="en-US" sz="1200" i="1" dirty="0"/>
              <a:t>Preventive Medicine Reports</a:t>
            </a:r>
            <a:r>
              <a:rPr lang="en-US" sz="1200" dirty="0"/>
              <a:t>. 2017;6:17-22.</a:t>
            </a:r>
          </a:p>
          <a:p>
            <a:r>
              <a:rPr lang="en-US" sz="1200" dirty="0" err="1"/>
              <a:t>Triplette</a:t>
            </a:r>
            <a:r>
              <a:rPr lang="en-US" sz="1200" dirty="0"/>
              <a:t> et al. An assessment of primary care and pulmonary provider perspectives on lung cancer screening. </a:t>
            </a:r>
            <a:r>
              <a:rPr lang="en-US" sz="1200" i="1" dirty="0"/>
              <a:t>Annals of American Thoracic Society</a:t>
            </a:r>
            <a:r>
              <a:rPr lang="en-US" sz="1200" dirty="0"/>
              <a:t>. 2018;15(1):69-75.</a:t>
            </a:r>
          </a:p>
        </p:txBody>
      </p:sp>
    </p:spTree>
    <p:extLst>
      <p:ext uri="{BB962C8B-B14F-4D97-AF65-F5344CB8AC3E}">
        <p14:creationId xmlns:p14="http://schemas.microsoft.com/office/powerpoint/2010/main" val="27056675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D1669-17AD-42CA-99D6-681B56D17679}"/>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38C7276A-7C19-4521-B176-D9C27EC65886}"/>
              </a:ext>
            </a:extLst>
          </p:cNvPr>
          <p:cNvSpPr>
            <a:spLocks noGrp="1"/>
          </p:cNvSpPr>
          <p:nvPr>
            <p:ph idx="1"/>
          </p:nvPr>
        </p:nvSpPr>
        <p:spPr>
          <a:xfrm>
            <a:off x="457200" y="1191802"/>
            <a:ext cx="7620000" cy="5208998"/>
          </a:xfrm>
        </p:spPr>
        <p:txBody>
          <a:bodyPr>
            <a:normAutofit fontScale="70000" lnSpcReduction="20000"/>
          </a:bodyPr>
          <a:lstStyle/>
          <a:p>
            <a:r>
              <a:rPr lang="en-US" dirty="0"/>
              <a:t>Mejia MG HM, Byrne MM, Han P, Studts JL. Lung cancer screening: Evaluation of a pilot continuing education program for primary care providers. Annals of Behavioral Medicine, 2014:s1-s289.</a:t>
            </a:r>
          </a:p>
          <a:p>
            <a:r>
              <a:rPr lang="en-US" dirty="0"/>
              <a:t>Lewis JA, Samuels LR, Denton J, Edwards GC, Matheny ME, Maiga A, Slatore CG, Grogan E, Kim J, Sherrier RH, Dittus RS, Massion PP, Keohane L, Nikpay S, Roumie CL. National Lung Cancer Screening Utilization Trends in the Veterans Health </a:t>
            </a:r>
            <a:r>
              <a:rPr lang="en-US" dirty="0" err="1"/>
              <a:t>Adminstration</a:t>
            </a:r>
            <a:r>
              <a:rPr lang="en-US" dirty="0"/>
              <a:t>. JNCI Cancer Spectrum. 2020;(in press).</a:t>
            </a:r>
          </a:p>
          <a:p>
            <a:r>
              <a:rPr lang="en-US" dirty="0"/>
              <a:t>Lewis JA, Chen H, Weaver KE, et al. Low Provider Knowledge Is Associated With Less Evidence-Based Lung Cancer Screening. J Natl </a:t>
            </a:r>
            <a:r>
              <a:rPr lang="en-US" dirty="0" err="1"/>
              <a:t>Compr</a:t>
            </a:r>
            <a:r>
              <a:rPr lang="en-US" dirty="0"/>
              <a:t> </a:t>
            </a:r>
            <a:r>
              <a:rPr lang="en-US" dirty="0" err="1"/>
              <a:t>Canc</a:t>
            </a:r>
            <a:r>
              <a:rPr lang="en-US" dirty="0"/>
              <a:t> </a:t>
            </a:r>
            <a:r>
              <a:rPr lang="en-US" dirty="0" err="1"/>
              <a:t>Netw</a:t>
            </a:r>
            <a:r>
              <a:rPr lang="en-US" dirty="0"/>
              <a:t>. 2019;17: 339-346.</a:t>
            </a:r>
          </a:p>
          <a:p>
            <a:r>
              <a:rPr lang="en-US" dirty="0"/>
              <a:t>Jemal A, </a:t>
            </a:r>
            <a:r>
              <a:rPr lang="en-US" dirty="0" err="1"/>
              <a:t>Fedewa</a:t>
            </a:r>
            <a:r>
              <a:rPr lang="en-US" dirty="0"/>
              <a:t> SA. Lung Cancer Screening With Low-Dose Computed Tomography in the United States-2010 to 2015. JAMA Oncol. 2017;3: 1278-1281.</a:t>
            </a:r>
          </a:p>
          <a:p>
            <a:r>
              <a:rPr lang="en-US" dirty="0"/>
              <a:t>Pham D, Bhandari S, </a:t>
            </a:r>
            <a:r>
              <a:rPr lang="en-US" dirty="0" err="1"/>
              <a:t>Oechsli</a:t>
            </a:r>
            <a:r>
              <a:rPr lang="en-US" dirty="0"/>
              <a:t> M, Pinkston CM, </a:t>
            </a:r>
            <a:r>
              <a:rPr lang="en-US" dirty="0" err="1"/>
              <a:t>Kloecker</a:t>
            </a:r>
            <a:r>
              <a:rPr lang="en-US" dirty="0"/>
              <a:t> GH. Lung cancer screening registry reveals low-dose CT remains heavily underutilized. Clinical Lung Cancer. 2020;21(3):e206-211.</a:t>
            </a:r>
          </a:p>
          <a:p>
            <a:r>
              <a:rPr lang="en-US" dirty="0" err="1"/>
              <a:t>Zahnd</a:t>
            </a:r>
            <a:r>
              <a:rPr lang="en-US" dirty="0"/>
              <a:t> WE, Eberth JM. Lung Cancer Screening Utilization: A Behavioral Risk Factor Surveillance System Analysis. Am J </a:t>
            </a:r>
            <a:r>
              <a:rPr lang="en-US" dirty="0" err="1"/>
              <a:t>Prev</a:t>
            </a:r>
            <a:r>
              <a:rPr lang="en-US" dirty="0"/>
              <a:t> Med. 2019;57: 250-255.</a:t>
            </a:r>
          </a:p>
          <a:p>
            <a:r>
              <a:rPr lang="en-US" dirty="0"/>
              <a:t>Eberth JM, McDonnell KK, </a:t>
            </a:r>
            <a:r>
              <a:rPr lang="en-US" dirty="0" err="1"/>
              <a:t>Sercy</a:t>
            </a:r>
            <a:r>
              <a:rPr lang="en-US" dirty="0"/>
              <a:t> E, et al. A national survey of primary care physicians: Perceptions and practices of low-dose CT lung cancer screening. </a:t>
            </a:r>
            <a:r>
              <a:rPr lang="en-US" dirty="0" err="1"/>
              <a:t>Prev</a:t>
            </a:r>
            <a:r>
              <a:rPr lang="en-US" dirty="0"/>
              <a:t> Med Rep. 2018;11: 93-99.</a:t>
            </a:r>
          </a:p>
          <a:p>
            <a:r>
              <a:rPr lang="en-US" dirty="0"/>
              <a:t>Liu B, </a:t>
            </a:r>
            <a:r>
              <a:rPr lang="en-US" dirty="0" err="1"/>
              <a:t>Dharmarajan</a:t>
            </a:r>
            <a:r>
              <a:rPr lang="en-US" dirty="0"/>
              <a:t> K, Henschke CI, </a:t>
            </a:r>
            <a:r>
              <a:rPr lang="en-US" dirty="0" err="1"/>
              <a:t>Taioli</a:t>
            </a:r>
            <a:r>
              <a:rPr lang="en-US" dirty="0"/>
              <a:t> E. State-Level Variations in the Utilization of Lung Cancer Screening Among Medicare Fee-for-Service Beneficiaries: An Analysis of the 2015 to 2017 Physician and Other Supplier Data. Chest. 2020;157: 1012-1020.</a:t>
            </a:r>
          </a:p>
          <a:p>
            <a:endParaRPr lang="en-US" dirty="0"/>
          </a:p>
        </p:txBody>
      </p:sp>
      <p:sp>
        <p:nvSpPr>
          <p:cNvPr id="4" name="Date Placeholder 3">
            <a:extLst>
              <a:ext uri="{FF2B5EF4-FFF2-40B4-BE49-F238E27FC236}">
                <a16:creationId xmlns:a16="http://schemas.microsoft.com/office/drawing/2014/main" id="{50A5FCAF-ADAF-4B85-AEC4-10E54177D7CD}"/>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591F997-41EC-4470-932B-10F827439ABC}"/>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644487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Importance of Providers</a:t>
            </a:r>
          </a:p>
        </p:txBody>
      </p:sp>
      <p:sp>
        <p:nvSpPr>
          <p:cNvPr id="3" name="Content Placeholder 2"/>
          <p:cNvSpPr>
            <a:spLocks noGrp="1"/>
          </p:cNvSpPr>
          <p:nvPr>
            <p:ph idx="1"/>
          </p:nvPr>
        </p:nvSpPr>
        <p:spPr/>
        <p:txBody>
          <a:bodyPr/>
          <a:lstStyle/>
          <a:p>
            <a:pPr marL="114300" indent="0">
              <a:buNone/>
            </a:pPr>
            <a:r>
              <a:rPr lang="en-US" dirty="0"/>
              <a:t>Patients rely on their providers for screening recommendation:</a:t>
            </a:r>
          </a:p>
          <a:p>
            <a:pPr lvl="1"/>
            <a:r>
              <a:rPr lang="en-US" dirty="0"/>
              <a:t>Patients identified “trust in their provider” as an important facilitator for LCS adherence </a:t>
            </a:r>
            <a:r>
              <a:rPr lang="en-US" sz="1400" dirty="0"/>
              <a:t>(Duong et al. 2017)</a:t>
            </a:r>
          </a:p>
          <a:p>
            <a:pPr marL="411480" lvl="1" indent="0">
              <a:buNone/>
            </a:pPr>
            <a:endParaRPr lang="en-US" dirty="0"/>
          </a:p>
          <a:p>
            <a:pPr lvl="1"/>
            <a:r>
              <a:rPr lang="en-US" dirty="0"/>
              <a:t>Patients (82%) reported that they would undergo LDCT screening if recommended by their physician </a:t>
            </a:r>
            <a:r>
              <a:rPr lang="en-US" sz="1400" dirty="0"/>
              <a:t>(</a:t>
            </a:r>
            <a:r>
              <a:rPr lang="en-US" sz="1400" dirty="0" err="1"/>
              <a:t>Jonnalagadda</a:t>
            </a:r>
            <a:r>
              <a:rPr lang="en-US" sz="1400" dirty="0"/>
              <a:t> et al. 2012)</a:t>
            </a:r>
          </a:p>
          <a:p>
            <a:pPr marL="411480" lvl="1" indent="0">
              <a:buNone/>
            </a:pPr>
            <a:endParaRPr lang="en-US" sz="1400" dirty="0"/>
          </a:p>
          <a:p>
            <a:pPr lvl="1"/>
            <a:r>
              <a:rPr lang="en-US" dirty="0"/>
              <a:t>Other studies have also shown provider recommendation to be an important predictor of screening behavior </a:t>
            </a:r>
            <a:r>
              <a:rPr lang="en-US" sz="1400" dirty="0"/>
              <a:t>(</a:t>
            </a:r>
            <a:r>
              <a:rPr lang="en-US" sz="1400" dirty="0" err="1"/>
              <a:t>Zapka</a:t>
            </a:r>
            <a:r>
              <a:rPr lang="en-US" sz="1400" dirty="0"/>
              <a:t> et al. 2004)</a:t>
            </a:r>
          </a:p>
        </p:txBody>
      </p:sp>
      <p:pic>
        <p:nvPicPr>
          <p:cNvPr id="4" name="Picture 3">
            <a:extLst>
              <a:ext uri="{FF2B5EF4-FFF2-40B4-BE49-F238E27FC236}">
                <a16:creationId xmlns:a16="http://schemas.microsoft.com/office/drawing/2014/main" id="{395CD286-F638-4FBC-A0F2-445673EAB6C7}"/>
              </a:ext>
            </a:extLst>
          </p:cNvPr>
          <p:cNvPicPr>
            <a:picLocks noChangeAspect="1"/>
          </p:cNvPicPr>
          <p:nvPr/>
        </p:nvPicPr>
        <p:blipFill rotWithShape="1">
          <a:blip r:embed="rId2"/>
          <a:srcRect l="10373" t="31088" r="7340" b="12068"/>
          <a:stretch/>
        </p:blipFill>
        <p:spPr>
          <a:xfrm>
            <a:off x="2510362" y="4830832"/>
            <a:ext cx="3691764" cy="1666088"/>
          </a:xfrm>
          <a:prstGeom prst="rect">
            <a:avLst/>
          </a:prstGeom>
        </p:spPr>
      </p:pic>
    </p:spTree>
    <p:extLst>
      <p:ext uri="{BB962C8B-B14F-4D97-AF65-F5344CB8AC3E}">
        <p14:creationId xmlns:p14="http://schemas.microsoft.com/office/powerpoint/2010/main" val="1793461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7479EE8-F1E0-4A1A-87D6-E2DA21BA2B07}"/>
              </a:ext>
            </a:extLst>
          </p:cNvPr>
          <p:cNvGrpSpPr/>
          <p:nvPr/>
        </p:nvGrpSpPr>
        <p:grpSpPr>
          <a:xfrm>
            <a:off x="457200" y="2584537"/>
            <a:ext cx="7469591" cy="2336635"/>
            <a:chOff x="1138183" y="2663091"/>
            <a:chExt cx="6821794" cy="2092762"/>
          </a:xfrm>
        </p:grpSpPr>
        <p:sp>
          <p:nvSpPr>
            <p:cNvPr id="25" name="Teardrop 24">
              <a:extLst>
                <a:ext uri="{FF2B5EF4-FFF2-40B4-BE49-F238E27FC236}">
                  <a16:creationId xmlns:a16="http://schemas.microsoft.com/office/drawing/2014/main" id="{359DE4BE-E5B3-9243-A5DC-C950DBF83B38}"/>
                </a:ext>
              </a:extLst>
            </p:cNvPr>
            <p:cNvSpPr/>
            <p:nvPr/>
          </p:nvSpPr>
          <p:spPr>
            <a:xfrm rot="2700000">
              <a:off x="1138183" y="2663091"/>
              <a:ext cx="1317293" cy="1317293"/>
            </a:xfrm>
            <a:prstGeom prst="teardrop">
              <a:avLst>
                <a:gd name="adj" fmla="val 100000"/>
              </a:avLst>
            </a:prstGeom>
            <a:solidFill>
              <a:schemeClr val="accent1"/>
            </a:solidFill>
          </p:spPr>
          <p:style>
            <a:lnRef idx="2">
              <a:schemeClr val="lt1">
                <a:hueOff val="0"/>
                <a:satOff val="0"/>
                <a:lumOff val="0"/>
                <a:alphaOff val="0"/>
              </a:schemeClr>
            </a:lnRef>
            <a:fillRef idx="1">
              <a:schemeClr val="accent4">
                <a:hueOff val="9800891"/>
                <a:satOff val="-40777"/>
                <a:lumOff val="9608"/>
                <a:alphaOff val="0"/>
              </a:schemeClr>
            </a:fillRef>
            <a:effectRef idx="0">
              <a:schemeClr val="accent4">
                <a:hueOff val="9800891"/>
                <a:satOff val="-40777"/>
                <a:lumOff val="9608"/>
                <a:alphaOff val="0"/>
              </a:schemeClr>
            </a:effectRef>
            <a:fontRef idx="minor">
              <a:schemeClr val="lt1"/>
            </a:fontRef>
          </p:style>
        </p:sp>
        <p:grpSp>
          <p:nvGrpSpPr>
            <p:cNvPr id="2" name="Group 1">
              <a:extLst>
                <a:ext uri="{FF2B5EF4-FFF2-40B4-BE49-F238E27FC236}">
                  <a16:creationId xmlns:a16="http://schemas.microsoft.com/office/drawing/2014/main" id="{5D17BB74-8A74-4649-9582-C6AAED8FABE4}"/>
                </a:ext>
              </a:extLst>
            </p:cNvPr>
            <p:cNvGrpSpPr/>
            <p:nvPr/>
          </p:nvGrpSpPr>
          <p:grpSpPr>
            <a:xfrm>
              <a:off x="1184022" y="2663091"/>
              <a:ext cx="6775955" cy="2092762"/>
              <a:chOff x="1575484" y="2407787"/>
              <a:chExt cx="9034606" cy="2790349"/>
            </a:xfrm>
          </p:grpSpPr>
          <p:sp>
            <p:nvSpPr>
              <p:cNvPr id="16" name="Pentagon 15">
                <a:extLst>
                  <a:ext uri="{FF2B5EF4-FFF2-40B4-BE49-F238E27FC236}">
                    <a16:creationId xmlns:a16="http://schemas.microsoft.com/office/drawing/2014/main" id="{3E43382B-7E06-3246-83DB-54E55E9B3797}"/>
                  </a:ext>
                </a:extLst>
              </p:cNvPr>
              <p:cNvSpPr/>
              <p:nvPr/>
            </p:nvSpPr>
            <p:spPr>
              <a:xfrm>
                <a:off x="2024063" y="4527939"/>
                <a:ext cx="8343755" cy="670197"/>
              </a:xfrm>
              <a:prstGeom prst="homePlate">
                <a:avLst>
                  <a:gd name="adj" fmla="val 0"/>
                </a:avLst>
              </a:prstGeom>
              <a:solidFill>
                <a:srgbClr val="407879"/>
              </a:solidFill>
            </p:spPr>
            <p:style>
              <a:lnRef idx="2">
                <a:schemeClr val="lt1">
                  <a:hueOff val="0"/>
                  <a:satOff val="0"/>
                  <a:lumOff val="0"/>
                  <a:alphaOff val="0"/>
                </a:schemeClr>
              </a:lnRef>
              <a:fillRef idx="1">
                <a:schemeClr val="accent4">
                  <a:hueOff val="5880535"/>
                  <a:satOff val="-24466"/>
                  <a:lumOff val="5765"/>
                  <a:alphaOff val="0"/>
                </a:schemeClr>
              </a:fillRef>
              <a:effectRef idx="0">
                <a:schemeClr val="accent4">
                  <a:hueOff val="5880535"/>
                  <a:satOff val="-24466"/>
                  <a:lumOff val="5765"/>
                  <a:alphaOff val="0"/>
                </a:schemeClr>
              </a:effectRef>
              <a:fontRef idx="minor">
                <a:schemeClr val="lt1"/>
              </a:fontRef>
            </p:style>
          </p:sp>
          <p:sp>
            <p:nvSpPr>
              <p:cNvPr id="11" name="Rectangle 10">
                <a:extLst>
                  <a:ext uri="{FF2B5EF4-FFF2-40B4-BE49-F238E27FC236}">
                    <a16:creationId xmlns:a16="http://schemas.microsoft.com/office/drawing/2014/main" id="{1C44AE12-7836-2D4A-A6EE-FB9E0B6FC39F}"/>
                  </a:ext>
                </a:extLst>
              </p:cNvPr>
              <p:cNvSpPr/>
              <p:nvPr/>
            </p:nvSpPr>
            <p:spPr>
              <a:xfrm>
                <a:off x="2097463" y="4581886"/>
                <a:ext cx="8177991" cy="562302"/>
              </a:xfrm>
              <a:prstGeom prst="rect">
                <a:avLst/>
              </a:prstGeom>
              <a:ln>
                <a:solidFill>
                  <a:srgbClr val="407879"/>
                </a:solidFill>
              </a:ln>
            </p:spPr>
            <p:style>
              <a:lnRef idx="2">
                <a:schemeClr val="accent4">
                  <a:hueOff val="5880535"/>
                  <a:satOff val="-24466"/>
                  <a:lumOff val="5765"/>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8274" tIns="188996" rIns="189947" bIns="188996" numCol="1" spcCol="1270" anchor="ctr" anchorCtr="0">
                <a:noAutofit/>
              </a:bodyPr>
              <a:lstStyle/>
              <a:p>
                <a:pPr algn="ctr" defTabSz="466725">
                  <a:lnSpc>
                    <a:spcPct val="90000"/>
                  </a:lnSpc>
                  <a:spcAft>
                    <a:spcPct val="35000"/>
                  </a:spcAft>
                </a:pPr>
                <a:r>
                  <a:rPr lang="en-US" sz="1600" dirty="0">
                    <a:latin typeface="Arial" panose="020B0604020202020204" pitchFamily="34" charset="0"/>
                    <a:cs typeface="Arial" panose="020B0604020202020204" pitchFamily="34" charset="0"/>
                  </a:rPr>
                  <a:t>Providing Tobacco Treatment</a:t>
                </a:r>
              </a:p>
            </p:txBody>
          </p:sp>
          <p:sp>
            <p:nvSpPr>
              <p:cNvPr id="17" name="Oval 16">
                <a:extLst>
                  <a:ext uri="{FF2B5EF4-FFF2-40B4-BE49-F238E27FC236}">
                    <a16:creationId xmlns:a16="http://schemas.microsoft.com/office/drawing/2014/main" id="{B326C8CD-08FC-8E43-B2EC-E7B6926B353A}"/>
                  </a:ext>
                </a:extLst>
              </p:cNvPr>
              <p:cNvSpPr/>
              <p:nvPr/>
            </p:nvSpPr>
            <p:spPr>
              <a:xfrm>
                <a:off x="8853451" y="2407984"/>
                <a:ext cx="1756639" cy="1756305"/>
              </a:xfrm>
              <a:prstGeom prst="ellipse">
                <a:avLst/>
              </a:prstGeom>
              <a:ln>
                <a:solidFill>
                  <a:schemeClr val="accent4"/>
                </a:solid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8" name="Freeform 17">
                <a:extLst>
                  <a:ext uri="{FF2B5EF4-FFF2-40B4-BE49-F238E27FC236}">
                    <a16:creationId xmlns:a16="http://schemas.microsoft.com/office/drawing/2014/main" id="{07984D06-D367-0748-B6E5-F3CFBFF2234A}"/>
                  </a:ext>
                </a:extLst>
              </p:cNvPr>
              <p:cNvSpPr/>
              <p:nvPr/>
            </p:nvSpPr>
            <p:spPr>
              <a:xfrm>
                <a:off x="8912601" y="2466537"/>
                <a:ext cx="1639455" cy="1639197"/>
              </a:xfrm>
              <a:custGeom>
                <a:avLst/>
                <a:gdLst>
                  <a:gd name="connsiteX0" fmla="*/ 0 w 1639455"/>
                  <a:gd name="connsiteY0" fmla="*/ 819599 h 1639197"/>
                  <a:gd name="connsiteX1" fmla="*/ 819728 w 1639455"/>
                  <a:gd name="connsiteY1" fmla="*/ 0 h 1639197"/>
                  <a:gd name="connsiteX2" fmla="*/ 1639456 w 1639455"/>
                  <a:gd name="connsiteY2" fmla="*/ 819599 h 1639197"/>
                  <a:gd name="connsiteX3" fmla="*/ 819728 w 1639455"/>
                  <a:gd name="connsiteY3" fmla="*/ 1639198 h 1639197"/>
                  <a:gd name="connsiteX4" fmla="*/ 0 w 1639455"/>
                  <a:gd name="connsiteY4" fmla="*/ 819599 h 1639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9455" h="1639197">
                    <a:moveTo>
                      <a:pt x="0" y="819599"/>
                    </a:moveTo>
                    <a:cubicBezTo>
                      <a:pt x="0" y="366947"/>
                      <a:pt x="367005" y="0"/>
                      <a:pt x="819728" y="0"/>
                    </a:cubicBezTo>
                    <a:cubicBezTo>
                      <a:pt x="1272451" y="0"/>
                      <a:pt x="1639456" y="366947"/>
                      <a:pt x="1639456" y="819599"/>
                    </a:cubicBezTo>
                    <a:cubicBezTo>
                      <a:pt x="1639456" y="1272251"/>
                      <a:pt x="1272451" y="1639198"/>
                      <a:pt x="819728" y="1639198"/>
                    </a:cubicBezTo>
                    <a:cubicBezTo>
                      <a:pt x="367005" y="1639198"/>
                      <a:pt x="0" y="1272251"/>
                      <a:pt x="0" y="819599"/>
                    </a:cubicBezTo>
                    <a:close/>
                  </a:path>
                </a:pathLst>
              </a:custGeom>
              <a:ln>
                <a:solidFill>
                  <a:schemeClr val="accent4"/>
                </a:solidFill>
              </a:ln>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9110" tIns="188996" rIns="189111" bIns="188996" numCol="1" spcCol="1270" anchor="ctr" anchorCtr="0">
                <a:noAutofit/>
              </a:bodyPr>
              <a:lstStyle/>
              <a:p>
                <a:pPr algn="ctr" defTabSz="466725">
                  <a:lnSpc>
                    <a:spcPct val="90000"/>
                  </a:lnSpc>
                  <a:spcAft>
                    <a:spcPct val="35000"/>
                  </a:spcAft>
                </a:pPr>
                <a:r>
                  <a:rPr lang="en-US" sz="1200" dirty="0">
                    <a:latin typeface="Arial" panose="020B0604020202020204" pitchFamily="34" charset="0"/>
                    <a:cs typeface="Arial" panose="020B0604020202020204" pitchFamily="34" charset="0"/>
                  </a:rPr>
                  <a:t>Managing Screening Results</a:t>
                </a:r>
              </a:p>
            </p:txBody>
          </p:sp>
          <p:sp>
            <p:nvSpPr>
              <p:cNvPr id="19" name="Teardrop 18">
                <a:extLst>
                  <a:ext uri="{FF2B5EF4-FFF2-40B4-BE49-F238E27FC236}">
                    <a16:creationId xmlns:a16="http://schemas.microsoft.com/office/drawing/2014/main" id="{E7517FF3-F8FC-E643-9EC4-2C177D4F41FD}"/>
                  </a:ext>
                </a:extLst>
              </p:cNvPr>
              <p:cNvSpPr/>
              <p:nvPr/>
            </p:nvSpPr>
            <p:spPr>
              <a:xfrm rot="2700000">
                <a:off x="7016413" y="2417100"/>
                <a:ext cx="1801368" cy="1801368"/>
              </a:xfrm>
              <a:prstGeom prst="teardrop">
                <a:avLst>
                  <a:gd name="adj" fmla="val 104648"/>
                </a:avLst>
              </a:prstGeom>
              <a:solidFill>
                <a:schemeClr val="accent3">
                  <a:lumMod val="75000"/>
                </a:schemeClr>
              </a:solidFill>
            </p:spPr>
            <p:style>
              <a:lnRef idx="2">
                <a:schemeClr val="lt1">
                  <a:hueOff val="0"/>
                  <a:satOff val="0"/>
                  <a:lumOff val="0"/>
                  <a:alphaOff val="0"/>
                </a:schemeClr>
              </a:lnRef>
              <a:fillRef idx="1">
                <a:schemeClr val="accent4">
                  <a:hueOff val="1960178"/>
                  <a:satOff val="-8155"/>
                  <a:lumOff val="1922"/>
                  <a:alphaOff val="0"/>
                </a:schemeClr>
              </a:fillRef>
              <a:effectRef idx="0">
                <a:schemeClr val="accent4">
                  <a:hueOff val="1960178"/>
                  <a:satOff val="-8155"/>
                  <a:lumOff val="1922"/>
                  <a:alphaOff val="0"/>
                </a:schemeClr>
              </a:effectRef>
              <a:fontRef idx="minor">
                <a:schemeClr val="lt1"/>
              </a:fontRef>
            </p:style>
          </p:sp>
          <p:sp>
            <p:nvSpPr>
              <p:cNvPr id="20" name="Freeform 19">
                <a:extLst>
                  <a:ext uri="{FF2B5EF4-FFF2-40B4-BE49-F238E27FC236}">
                    <a16:creationId xmlns:a16="http://schemas.microsoft.com/office/drawing/2014/main" id="{908057EF-4077-2842-9404-40CF10AB9BFC}"/>
                  </a:ext>
                </a:extLst>
              </p:cNvPr>
              <p:cNvSpPr/>
              <p:nvPr/>
            </p:nvSpPr>
            <p:spPr>
              <a:xfrm>
                <a:off x="7097928" y="2498330"/>
                <a:ext cx="1639455" cy="1639197"/>
              </a:xfrm>
              <a:custGeom>
                <a:avLst/>
                <a:gdLst>
                  <a:gd name="connsiteX0" fmla="*/ 0 w 1639455"/>
                  <a:gd name="connsiteY0" fmla="*/ 819599 h 1639197"/>
                  <a:gd name="connsiteX1" fmla="*/ 819728 w 1639455"/>
                  <a:gd name="connsiteY1" fmla="*/ 0 h 1639197"/>
                  <a:gd name="connsiteX2" fmla="*/ 1639456 w 1639455"/>
                  <a:gd name="connsiteY2" fmla="*/ 819599 h 1639197"/>
                  <a:gd name="connsiteX3" fmla="*/ 819728 w 1639455"/>
                  <a:gd name="connsiteY3" fmla="*/ 1639198 h 1639197"/>
                  <a:gd name="connsiteX4" fmla="*/ 0 w 1639455"/>
                  <a:gd name="connsiteY4" fmla="*/ 819599 h 1639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9455" h="1639197">
                    <a:moveTo>
                      <a:pt x="0" y="819599"/>
                    </a:moveTo>
                    <a:cubicBezTo>
                      <a:pt x="0" y="366947"/>
                      <a:pt x="367005" y="0"/>
                      <a:pt x="819728" y="0"/>
                    </a:cubicBezTo>
                    <a:cubicBezTo>
                      <a:pt x="1272451" y="0"/>
                      <a:pt x="1639456" y="366947"/>
                      <a:pt x="1639456" y="819599"/>
                    </a:cubicBezTo>
                    <a:cubicBezTo>
                      <a:pt x="1639456" y="1272251"/>
                      <a:pt x="1272451" y="1639198"/>
                      <a:pt x="819728" y="1639198"/>
                    </a:cubicBezTo>
                    <a:cubicBezTo>
                      <a:pt x="367005" y="1639198"/>
                      <a:pt x="0" y="1272251"/>
                      <a:pt x="0" y="819599"/>
                    </a:cubicBezTo>
                    <a:close/>
                  </a:path>
                </a:pathLst>
              </a:custGeom>
              <a:ln>
                <a:solidFill>
                  <a:schemeClr val="accent3"/>
                </a:solidFill>
              </a:ln>
            </p:spPr>
            <p:style>
              <a:lnRef idx="2">
                <a:schemeClr val="accent4">
                  <a:hueOff val="1960178"/>
                  <a:satOff val="-8155"/>
                  <a:lumOff val="1922"/>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7160" tIns="188996" rIns="137160" bIns="188996" numCol="1" spcCol="1270" anchor="ctr" anchorCtr="0">
                <a:noAutofit/>
              </a:bodyPr>
              <a:lstStyle/>
              <a:p>
                <a:pPr algn="ctr" defTabSz="466725">
                  <a:lnSpc>
                    <a:spcPct val="90000"/>
                  </a:lnSpc>
                  <a:spcAft>
                    <a:spcPct val="35000"/>
                  </a:spcAft>
                </a:pPr>
                <a:r>
                  <a:rPr lang="en-US" sz="1200" dirty="0">
                    <a:latin typeface="Arial" panose="020B0604020202020204" pitchFamily="34" charset="0"/>
                    <a:cs typeface="Arial" panose="020B0604020202020204" pitchFamily="34" charset="0"/>
                  </a:rPr>
                  <a:t>Communicating Screening Results</a:t>
                </a:r>
              </a:p>
            </p:txBody>
          </p:sp>
          <p:sp>
            <p:nvSpPr>
              <p:cNvPr id="21" name="Teardrop 20">
                <a:extLst>
                  <a:ext uri="{FF2B5EF4-FFF2-40B4-BE49-F238E27FC236}">
                    <a16:creationId xmlns:a16="http://schemas.microsoft.com/office/drawing/2014/main" id="{3B6B5BBD-D2E8-EA4B-A77D-E5C77270BCE5}"/>
                  </a:ext>
                </a:extLst>
              </p:cNvPr>
              <p:cNvSpPr/>
              <p:nvPr/>
            </p:nvSpPr>
            <p:spPr>
              <a:xfrm rot="2700000">
                <a:off x="5224229" y="2407787"/>
                <a:ext cx="1756391" cy="1756391"/>
              </a:xfrm>
              <a:prstGeom prst="teardrop">
                <a:avLst>
                  <a:gd name="adj" fmla="val 100000"/>
                </a:avLst>
              </a:prstGeom>
              <a:solidFill>
                <a:schemeClr val="accent5"/>
              </a:solidFill>
              <a:ln>
                <a:solidFill>
                  <a:schemeClr val="accent5"/>
                </a:solidFill>
              </a:ln>
            </p:spPr>
            <p:style>
              <a:lnRef idx="2">
                <a:schemeClr val="lt1">
                  <a:hueOff val="0"/>
                  <a:satOff val="0"/>
                  <a:lumOff val="0"/>
                  <a:alphaOff val="0"/>
                </a:schemeClr>
              </a:lnRef>
              <a:fillRef idx="1">
                <a:schemeClr val="accent4">
                  <a:hueOff val="3920356"/>
                  <a:satOff val="-16311"/>
                  <a:lumOff val="3843"/>
                  <a:alphaOff val="0"/>
                </a:schemeClr>
              </a:fillRef>
              <a:effectRef idx="0">
                <a:schemeClr val="accent4">
                  <a:hueOff val="3920356"/>
                  <a:satOff val="-16311"/>
                  <a:lumOff val="3843"/>
                  <a:alphaOff val="0"/>
                </a:schemeClr>
              </a:effectRef>
              <a:fontRef idx="minor">
                <a:schemeClr val="lt1"/>
              </a:fontRef>
            </p:style>
          </p:sp>
          <p:sp>
            <p:nvSpPr>
              <p:cNvPr id="22" name="Freeform 21">
                <a:extLst>
                  <a:ext uri="{FF2B5EF4-FFF2-40B4-BE49-F238E27FC236}">
                    <a16:creationId xmlns:a16="http://schemas.microsoft.com/office/drawing/2014/main" id="{D893D6AE-9DE2-1643-A982-52DCF0CC07F1}"/>
                  </a:ext>
                </a:extLst>
              </p:cNvPr>
              <p:cNvSpPr/>
              <p:nvPr/>
            </p:nvSpPr>
            <p:spPr>
              <a:xfrm>
                <a:off x="5282139" y="2466538"/>
                <a:ext cx="1639455" cy="1639197"/>
              </a:xfrm>
              <a:custGeom>
                <a:avLst/>
                <a:gdLst>
                  <a:gd name="connsiteX0" fmla="*/ 0 w 1639455"/>
                  <a:gd name="connsiteY0" fmla="*/ 819599 h 1639197"/>
                  <a:gd name="connsiteX1" fmla="*/ 819728 w 1639455"/>
                  <a:gd name="connsiteY1" fmla="*/ 0 h 1639197"/>
                  <a:gd name="connsiteX2" fmla="*/ 1639456 w 1639455"/>
                  <a:gd name="connsiteY2" fmla="*/ 819599 h 1639197"/>
                  <a:gd name="connsiteX3" fmla="*/ 819728 w 1639455"/>
                  <a:gd name="connsiteY3" fmla="*/ 1639198 h 1639197"/>
                  <a:gd name="connsiteX4" fmla="*/ 0 w 1639455"/>
                  <a:gd name="connsiteY4" fmla="*/ 819599 h 1639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9455" h="1639197">
                    <a:moveTo>
                      <a:pt x="0" y="819599"/>
                    </a:moveTo>
                    <a:cubicBezTo>
                      <a:pt x="0" y="366947"/>
                      <a:pt x="367005" y="0"/>
                      <a:pt x="819728" y="0"/>
                    </a:cubicBezTo>
                    <a:cubicBezTo>
                      <a:pt x="1272451" y="0"/>
                      <a:pt x="1639456" y="366947"/>
                      <a:pt x="1639456" y="819599"/>
                    </a:cubicBezTo>
                    <a:cubicBezTo>
                      <a:pt x="1639456" y="1272251"/>
                      <a:pt x="1272451" y="1639198"/>
                      <a:pt x="819728" y="1639198"/>
                    </a:cubicBezTo>
                    <a:cubicBezTo>
                      <a:pt x="367005" y="1639198"/>
                      <a:pt x="0" y="1272251"/>
                      <a:pt x="0" y="819599"/>
                    </a:cubicBezTo>
                    <a:close/>
                  </a:path>
                </a:pathLst>
              </a:custGeom>
              <a:ln>
                <a:solidFill>
                  <a:schemeClr val="accent5"/>
                </a:solidFill>
              </a:ln>
            </p:spPr>
            <p:style>
              <a:lnRef idx="2">
                <a:schemeClr val="accent4">
                  <a:hueOff val="3920356"/>
                  <a:satOff val="-16311"/>
                  <a:lumOff val="3843"/>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9110" tIns="188996" rIns="189111" bIns="188996" numCol="1" spcCol="1270" anchor="ctr" anchorCtr="0">
                <a:noAutofit/>
              </a:bodyPr>
              <a:lstStyle/>
              <a:p>
                <a:pPr algn="ctr" defTabSz="466725">
                  <a:lnSpc>
                    <a:spcPct val="90000"/>
                  </a:lnSpc>
                  <a:spcAft>
                    <a:spcPct val="35000"/>
                  </a:spcAft>
                </a:pPr>
                <a:r>
                  <a:rPr lang="en-US" sz="1200" dirty="0">
                    <a:latin typeface="Arial" panose="020B0604020202020204" pitchFamily="34" charset="0"/>
                    <a:cs typeface="Arial" panose="020B0604020202020204" pitchFamily="34" charset="0"/>
                  </a:rPr>
                  <a:t>Ordering</a:t>
                </a:r>
              </a:p>
              <a:p>
                <a:pPr algn="ctr" defTabSz="466725">
                  <a:lnSpc>
                    <a:spcPct val="90000"/>
                  </a:lnSpc>
                  <a:spcAft>
                    <a:spcPct val="35000"/>
                  </a:spcAft>
                </a:pPr>
                <a:r>
                  <a:rPr lang="en-US" sz="1200" dirty="0">
                    <a:latin typeface="Arial" panose="020B0604020202020204" pitchFamily="34" charset="0"/>
                    <a:cs typeface="Arial" panose="020B0604020202020204" pitchFamily="34" charset="0"/>
                  </a:rPr>
                  <a:t>Screening Exam</a:t>
                </a:r>
              </a:p>
            </p:txBody>
          </p:sp>
          <p:sp>
            <p:nvSpPr>
              <p:cNvPr id="23" name="Teardrop 22">
                <a:extLst>
                  <a:ext uri="{FF2B5EF4-FFF2-40B4-BE49-F238E27FC236}">
                    <a16:creationId xmlns:a16="http://schemas.microsoft.com/office/drawing/2014/main" id="{51D3768E-99B8-DC44-9A75-D3FFF5665516}"/>
                  </a:ext>
                </a:extLst>
              </p:cNvPr>
              <p:cNvSpPr/>
              <p:nvPr/>
            </p:nvSpPr>
            <p:spPr>
              <a:xfrm rot="2700000">
                <a:off x="3332249" y="2407787"/>
                <a:ext cx="1756391" cy="1756391"/>
              </a:xfrm>
              <a:prstGeom prst="teardrop">
                <a:avLst>
                  <a:gd name="adj" fmla="val 100000"/>
                </a:avLst>
              </a:prstGeom>
              <a:solidFill>
                <a:schemeClr val="accent2"/>
              </a:solidFill>
            </p:spPr>
            <p:style>
              <a:lnRef idx="2">
                <a:schemeClr val="lt1">
                  <a:hueOff val="0"/>
                  <a:satOff val="0"/>
                  <a:lumOff val="0"/>
                  <a:alphaOff val="0"/>
                </a:schemeClr>
              </a:lnRef>
              <a:fillRef idx="1">
                <a:schemeClr val="accent4">
                  <a:hueOff val="7840713"/>
                  <a:satOff val="-32622"/>
                  <a:lumOff val="7686"/>
                  <a:alphaOff val="0"/>
                </a:schemeClr>
              </a:fillRef>
              <a:effectRef idx="0">
                <a:schemeClr val="accent4">
                  <a:hueOff val="7840713"/>
                  <a:satOff val="-32622"/>
                  <a:lumOff val="7686"/>
                  <a:alphaOff val="0"/>
                </a:schemeClr>
              </a:effectRef>
              <a:fontRef idx="minor">
                <a:schemeClr val="lt1"/>
              </a:fontRef>
            </p:style>
          </p:sp>
          <p:sp>
            <p:nvSpPr>
              <p:cNvPr id="24" name="Freeform 23">
                <a:extLst>
                  <a:ext uri="{FF2B5EF4-FFF2-40B4-BE49-F238E27FC236}">
                    <a16:creationId xmlns:a16="http://schemas.microsoft.com/office/drawing/2014/main" id="{3FB4BF9F-E970-384C-A78F-1DB0E440A114}"/>
                  </a:ext>
                </a:extLst>
              </p:cNvPr>
              <p:cNvSpPr/>
              <p:nvPr/>
            </p:nvSpPr>
            <p:spPr>
              <a:xfrm>
                <a:off x="3391273" y="2466538"/>
                <a:ext cx="1639455" cy="1639197"/>
              </a:xfrm>
              <a:custGeom>
                <a:avLst/>
                <a:gdLst>
                  <a:gd name="connsiteX0" fmla="*/ 0 w 1639455"/>
                  <a:gd name="connsiteY0" fmla="*/ 819599 h 1639197"/>
                  <a:gd name="connsiteX1" fmla="*/ 819728 w 1639455"/>
                  <a:gd name="connsiteY1" fmla="*/ 0 h 1639197"/>
                  <a:gd name="connsiteX2" fmla="*/ 1639456 w 1639455"/>
                  <a:gd name="connsiteY2" fmla="*/ 819599 h 1639197"/>
                  <a:gd name="connsiteX3" fmla="*/ 819728 w 1639455"/>
                  <a:gd name="connsiteY3" fmla="*/ 1639198 h 1639197"/>
                  <a:gd name="connsiteX4" fmla="*/ 0 w 1639455"/>
                  <a:gd name="connsiteY4" fmla="*/ 819599 h 1639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9455" h="1639197">
                    <a:moveTo>
                      <a:pt x="0" y="819599"/>
                    </a:moveTo>
                    <a:cubicBezTo>
                      <a:pt x="0" y="366947"/>
                      <a:pt x="367005" y="0"/>
                      <a:pt x="819728" y="0"/>
                    </a:cubicBezTo>
                    <a:cubicBezTo>
                      <a:pt x="1272451" y="0"/>
                      <a:pt x="1639456" y="366947"/>
                      <a:pt x="1639456" y="819599"/>
                    </a:cubicBezTo>
                    <a:cubicBezTo>
                      <a:pt x="1639456" y="1272251"/>
                      <a:pt x="1272451" y="1639198"/>
                      <a:pt x="819728" y="1639198"/>
                    </a:cubicBezTo>
                    <a:cubicBezTo>
                      <a:pt x="367005" y="1639198"/>
                      <a:pt x="0" y="1272251"/>
                      <a:pt x="0" y="819599"/>
                    </a:cubicBezTo>
                    <a:close/>
                  </a:path>
                </a:pathLst>
              </a:custGeom>
              <a:ln>
                <a:solidFill>
                  <a:schemeClr val="accent2"/>
                </a:solidFill>
              </a:ln>
            </p:spPr>
            <p:style>
              <a:lnRef idx="2">
                <a:schemeClr val="accent4">
                  <a:hueOff val="7840713"/>
                  <a:satOff val="-32622"/>
                  <a:lumOff val="7686"/>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8273" tIns="188996" rIns="189948" bIns="188996" numCol="1" spcCol="1270" anchor="ctr" anchorCtr="0">
                <a:noAutofit/>
              </a:bodyPr>
              <a:lstStyle/>
              <a:p>
                <a:pPr algn="ctr" defTabSz="466725">
                  <a:lnSpc>
                    <a:spcPct val="90000"/>
                  </a:lnSpc>
                  <a:spcAft>
                    <a:spcPct val="35000"/>
                  </a:spcAft>
                </a:pPr>
                <a:r>
                  <a:rPr lang="en-US" sz="1200" dirty="0">
                    <a:latin typeface="Arial" panose="020B0604020202020204" pitchFamily="34" charset="0"/>
                    <a:cs typeface="Arial" panose="020B0604020202020204" pitchFamily="34" charset="0"/>
                  </a:rPr>
                  <a:t>Conducting Shared Decision-Making</a:t>
                </a:r>
              </a:p>
            </p:txBody>
          </p:sp>
          <p:sp>
            <p:nvSpPr>
              <p:cNvPr id="26" name="Freeform 25">
                <a:extLst>
                  <a:ext uri="{FF2B5EF4-FFF2-40B4-BE49-F238E27FC236}">
                    <a16:creationId xmlns:a16="http://schemas.microsoft.com/office/drawing/2014/main" id="{0F15BCC3-A801-E34A-B4F9-3FE75EDF2EE9}"/>
                  </a:ext>
                </a:extLst>
              </p:cNvPr>
              <p:cNvSpPr/>
              <p:nvPr/>
            </p:nvSpPr>
            <p:spPr>
              <a:xfrm>
                <a:off x="1575484" y="2466538"/>
                <a:ext cx="1639455" cy="1639197"/>
              </a:xfrm>
              <a:custGeom>
                <a:avLst/>
                <a:gdLst>
                  <a:gd name="connsiteX0" fmla="*/ 0 w 1639455"/>
                  <a:gd name="connsiteY0" fmla="*/ 819599 h 1639197"/>
                  <a:gd name="connsiteX1" fmla="*/ 819728 w 1639455"/>
                  <a:gd name="connsiteY1" fmla="*/ 0 h 1639197"/>
                  <a:gd name="connsiteX2" fmla="*/ 1639456 w 1639455"/>
                  <a:gd name="connsiteY2" fmla="*/ 819599 h 1639197"/>
                  <a:gd name="connsiteX3" fmla="*/ 819728 w 1639455"/>
                  <a:gd name="connsiteY3" fmla="*/ 1639198 h 1639197"/>
                  <a:gd name="connsiteX4" fmla="*/ 0 w 1639455"/>
                  <a:gd name="connsiteY4" fmla="*/ 819599 h 1639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9455" h="1639197">
                    <a:moveTo>
                      <a:pt x="0" y="819599"/>
                    </a:moveTo>
                    <a:cubicBezTo>
                      <a:pt x="0" y="366947"/>
                      <a:pt x="367005" y="0"/>
                      <a:pt x="819728" y="0"/>
                    </a:cubicBezTo>
                    <a:cubicBezTo>
                      <a:pt x="1272451" y="0"/>
                      <a:pt x="1639456" y="366947"/>
                      <a:pt x="1639456" y="819599"/>
                    </a:cubicBezTo>
                    <a:cubicBezTo>
                      <a:pt x="1639456" y="1272251"/>
                      <a:pt x="1272451" y="1639198"/>
                      <a:pt x="819728" y="1639198"/>
                    </a:cubicBezTo>
                    <a:cubicBezTo>
                      <a:pt x="367005" y="1639198"/>
                      <a:pt x="0" y="1272251"/>
                      <a:pt x="0" y="819599"/>
                    </a:cubicBezTo>
                    <a:close/>
                  </a:path>
                </a:pathLst>
              </a:custGeom>
              <a:ln>
                <a:solidFill>
                  <a:schemeClr val="accent1"/>
                </a:solidFill>
              </a:ln>
            </p:spPr>
            <p:style>
              <a:lnRef idx="2">
                <a:schemeClr val="accent4">
                  <a:hueOff val="9800891"/>
                  <a:satOff val="-40777"/>
                  <a:lumOff val="9608"/>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9110" tIns="188996" rIns="189111" bIns="188996" numCol="1" spcCol="1270" anchor="ctr" anchorCtr="0">
                <a:noAutofit/>
              </a:bodyPr>
              <a:lstStyle/>
              <a:p>
                <a:pPr algn="ctr" defTabSz="466725">
                  <a:lnSpc>
                    <a:spcPct val="90000"/>
                  </a:lnSpc>
                  <a:spcAft>
                    <a:spcPct val="35000"/>
                  </a:spcAft>
                </a:pPr>
                <a:r>
                  <a:rPr lang="en-US" sz="1200" dirty="0">
                    <a:latin typeface="Arial" panose="020B0604020202020204" pitchFamily="34" charset="0"/>
                    <a:cs typeface="Arial" panose="020B0604020202020204" pitchFamily="34" charset="0"/>
                  </a:rPr>
                  <a:t>Identifying Eligible Individuals</a:t>
                </a:r>
              </a:p>
            </p:txBody>
          </p:sp>
        </p:grpSp>
      </p:grpSp>
      <p:sp>
        <p:nvSpPr>
          <p:cNvPr id="3" name="Title 2">
            <a:extLst>
              <a:ext uri="{FF2B5EF4-FFF2-40B4-BE49-F238E27FC236}">
                <a16:creationId xmlns:a16="http://schemas.microsoft.com/office/drawing/2014/main" id="{15689FC3-6473-40F5-90EF-D14858F6B750}"/>
              </a:ext>
            </a:extLst>
          </p:cNvPr>
          <p:cNvSpPr>
            <a:spLocks noGrp="1"/>
          </p:cNvSpPr>
          <p:nvPr>
            <p:ph type="title"/>
          </p:nvPr>
        </p:nvSpPr>
        <p:spPr/>
        <p:txBody>
          <a:bodyPr/>
          <a:lstStyle/>
          <a:p>
            <a:r>
              <a:rPr lang="en-US" dirty="0"/>
              <a:t>Role of Referring Provider</a:t>
            </a:r>
          </a:p>
        </p:txBody>
      </p:sp>
    </p:spTree>
    <p:extLst>
      <p:ext uri="{BB962C8B-B14F-4D97-AF65-F5344CB8AC3E}">
        <p14:creationId xmlns:p14="http://schemas.microsoft.com/office/powerpoint/2010/main" val="661015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A67B5-8BEE-4D43-A5F9-85CE047B4B71}"/>
              </a:ext>
            </a:extLst>
          </p:cNvPr>
          <p:cNvSpPr>
            <a:spLocks noGrp="1"/>
          </p:cNvSpPr>
          <p:nvPr>
            <p:ph type="title"/>
          </p:nvPr>
        </p:nvSpPr>
        <p:spPr/>
        <p:txBody>
          <a:bodyPr/>
          <a:lstStyle/>
          <a:p>
            <a:r>
              <a:rPr lang="en-US" dirty="0"/>
              <a:t>Provider Practices</a:t>
            </a:r>
          </a:p>
        </p:txBody>
      </p:sp>
      <p:sp>
        <p:nvSpPr>
          <p:cNvPr id="3" name="Content Placeholder 2">
            <a:extLst>
              <a:ext uri="{FF2B5EF4-FFF2-40B4-BE49-F238E27FC236}">
                <a16:creationId xmlns:a16="http://schemas.microsoft.com/office/drawing/2014/main" id="{1464AA4D-C48B-4747-9253-3829B1175392}"/>
              </a:ext>
            </a:extLst>
          </p:cNvPr>
          <p:cNvSpPr>
            <a:spLocks noGrp="1"/>
          </p:cNvSpPr>
          <p:nvPr>
            <p:ph idx="1"/>
          </p:nvPr>
        </p:nvSpPr>
        <p:spPr>
          <a:xfrm>
            <a:off x="457200" y="1329266"/>
            <a:ext cx="7620000" cy="5071534"/>
          </a:xfrm>
        </p:spPr>
        <p:txBody>
          <a:bodyPr>
            <a:normAutofit fontScale="92500" lnSpcReduction="20000"/>
          </a:bodyPr>
          <a:lstStyle/>
          <a:p>
            <a:pPr marL="114300" indent="0">
              <a:buNone/>
            </a:pPr>
            <a:r>
              <a:rPr lang="en-US" dirty="0"/>
              <a:t>9 million Americans eligible lung cancer screening</a:t>
            </a:r>
          </a:p>
          <a:p>
            <a:pPr marL="114300" indent="0">
              <a:buNone/>
            </a:pPr>
            <a:endParaRPr lang="en-US" dirty="0"/>
          </a:p>
          <a:p>
            <a:pPr marL="114300" indent="0">
              <a:buNone/>
            </a:pPr>
            <a:r>
              <a:rPr lang="en-US" u="sng" dirty="0"/>
              <a:t>Surveys Among Patients</a:t>
            </a:r>
            <a:r>
              <a:rPr lang="en-US" dirty="0"/>
              <a:t>:</a:t>
            </a:r>
          </a:p>
          <a:p>
            <a:r>
              <a:rPr lang="en-US" sz="2400" dirty="0"/>
              <a:t>2015 National Health Interview Survey found </a:t>
            </a:r>
            <a:r>
              <a:rPr lang="en-US" sz="2400" b="1" dirty="0"/>
              <a:t>only 2-4% </a:t>
            </a:r>
            <a:r>
              <a:rPr lang="en-US" sz="2400" dirty="0"/>
              <a:t>of USPSTF eligible individuals had undergone screening </a:t>
            </a:r>
            <a:r>
              <a:rPr lang="en-US" sz="1400" dirty="0"/>
              <a:t>(Jemal et al. 2017)</a:t>
            </a:r>
          </a:p>
          <a:p>
            <a:r>
              <a:rPr lang="en-US" sz="2400" dirty="0"/>
              <a:t>2018 national survey of eligible individuals found </a:t>
            </a:r>
            <a:r>
              <a:rPr lang="en-US" sz="2400" b="1" dirty="0"/>
              <a:t>14.4%</a:t>
            </a:r>
            <a:r>
              <a:rPr lang="en-US" sz="2400" dirty="0"/>
              <a:t> had LDCT within past 12 months </a:t>
            </a:r>
            <a:r>
              <a:rPr lang="en-US" sz="1400" dirty="0"/>
              <a:t>(Eberth et al. 2019)</a:t>
            </a:r>
          </a:p>
          <a:p>
            <a:pPr marL="114300" indent="0">
              <a:buNone/>
            </a:pPr>
            <a:endParaRPr lang="en-US" sz="2400" dirty="0"/>
          </a:p>
          <a:p>
            <a:pPr marL="114300" indent="0">
              <a:buNone/>
            </a:pPr>
            <a:r>
              <a:rPr lang="en-US" u="sng" dirty="0"/>
              <a:t>Surveys Among Providers</a:t>
            </a:r>
            <a:r>
              <a:rPr lang="en-US" dirty="0"/>
              <a:t>:</a:t>
            </a:r>
          </a:p>
          <a:p>
            <a:r>
              <a:rPr lang="en-US" sz="2400" dirty="0"/>
              <a:t>2013 single academic health center found only </a:t>
            </a:r>
            <a:r>
              <a:rPr lang="en-US" sz="2400" b="1" dirty="0"/>
              <a:t>12%</a:t>
            </a:r>
            <a:r>
              <a:rPr lang="en-US" sz="2400" dirty="0"/>
              <a:t> reported ordering LDCT in past 12 months </a:t>
            </a:r>
            <a:r>
              <a:rPr lang="en-US" sz="1500" dirty="0"/>
              <a:t>(Lewis et al. 2015)</a:t>
            </a:r>
          </a:p>
          <a:p>
            <a:r>
              <a:rPr lang="en-US" sz="2400" dirty="0"/>
              <a:t>2016-17 national survey of provider found only </a:t>
            </a:r>
            <a:r>
              <a:rPr lang="en-US" sz="2400" b="1" dirty="0"/>
              <a:t>30%</a:t>
            </a:r>
            <a:r>
              <a:rPr lang="en-US" sz="2400" dirty="0"/>
              <a:t> ordered &gt; 5 screenings in past 12 months (33% 0 tests, 36% 1-5 tests) </a:t>
            </a:r>
            <a:r>
              <a:rPr lang="en-US" sz="1400" dirty="0"/>
              <a:t>(Eberth et al. 2018)</a:t>
            </a:r>
          </a:p>
          <a:p>
            <a:r>
              <a:rPr lang="en-US" sz="2400" dirty="0"/>
              <a:t>Pulmonologists may be more likely to order screening LDCT compared to Primary Care </a:t>
            </a:r>
            <a:r>
              <a:rPr lang="en-US" sz="2400" b="1" dirty="0"/>
              <a:t>(76% vs 41%) </a:t>
            </a:r>
            <a:r>
              <a:rPr lang="en-US" sz="1500" dirty="0"/>
              <a:t>(Henderson et al. 2019)</a:t>
            </a:r>
          </a:p>
        </p:txBody>
      </p:sp>
    </p:spTree>
    <p:extLst>
      <p:ext uri="{BB962C8B-B14F-4D97-AF65-F5344CB8AC3E}">
        <p14:creationId xmlns:p14="http://schemas.microsoft.com/office/powerpoint/2010/main" val="35542433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51710-CE8F-40EE-8DDC-4C16EF9CB085}"/>
              </a:ext>
            </a:extLst>
          </p:cNvPr>
          <p:cNvSpPr>
            <a:spLocks noGrp="1"/>
          </p:cNvSpPr>
          <p:nvPr>
            <p:ph type="title"/>
          </p:nvPr>
        </p:nvSpPr>
        <p:spPr>
          <a:xfrm>
            <a:off x="457200" y="274638"/>
            <a:ext cx="7953022" cy="1143000"/>
          </a:xfrm>
        </p:spPr>
        <p:txBody>
          <a:bodyPr/>
          <a:lstStyle/>
          <a:p>
            <a:r>
              <a:rPr lang="en-US" dirty="0"/>
              <a:t>2016 Utilization in ACR Registry</a:t>
            </a:r>
          </a:p>
        </p:txBody>
      </p:sp>
      <p:pic>
        <p:nvPicPr>
          <p:cNvPr id="6" name="Picture 5">
            <a:extLst>
              <a:ext uri="{FF2B5EF4-FFF2-40B4-BE49-F238E27FC236}">
                <a16:creationId xmlns:a16="http://schemas.microsoft.com/office/drawing/2014/main" id="{208C21FC-9946-4632-BCB4-6F7CF7965A8C}"/>
              </a:ext>
            </a:extLst>
          </p:cNvPr>
          <p:cNvPicPr>
            <a:picLocks noChangeAspect="1"/>
          </p:cNvPicPr>
          <p:nvPr/>
        </p:nvPicPr>
        <p:blipFill>
          <a:blip r:embed="rId2"/>
          <a:stretch>
            <a:fillRect/>
          </a:stretch>
        </p:blipFill>
        <p:spPr>
          <a:xfrm>
            <a:off x="457200" y="1580445"/>
            <a:ext cx="7718616" cy="4229880"/>
          </a:xfrm>
          <a:prstGeom prst="rect">
            <a:avLst/>
          </a:prstGeom>
        </p:spPr>
      </p:pic>
      <p:sp>
        <p:nvSpPr>
          <p:cNvPr id="7" name="TextBox 6">
            <a:extLst>
              <a:ext uri="{FF2B5EF4-FFF2-40B4-BE49-F238E27FC236}">
                <a16:creationId xmlns:a16="http://schemas.microsoft.com/office/drawing/2014/main" id="{3ABB97D7-D5F8-41DA-83DE-D7EC11D5F24C}"/>
              </a:ext>
            </a:extLst>
          </p:cNvPr>
          <p:cNvSpPr txBox="1"/>
          <p:nvPr/>
        </p:nvSpPr>
        <p:spPr>
          <a:xfrm>
            <a:off x="6748095" y="6435568"/>
            <a:ext cx="1662127" cy="307777"/>
          </a:xfrm>
          <a:prstGeom prst="rect">
            <a:avLst/>
          </a:prstGeom>
          <a:noFill/>
        </p:spPr>
        <p:txBody>
          <a:bodyPr wrap="square" rtlCol="0">
            <a:spAutoFit/>
          </a:bodyPr>
          <a:lstStyle/>
          <a:p>
            <a:r>
              <a:rPr lang="en-US" sz="1400" dirty="0"/>
              <a:t>Pham et al. 2020</a:t>
            </a:r>
          </a:p>
        </p:txBody>
      </p:sp>
    </p:spTree>
    <p:extLst>
      <p:ext uri="{BB962C8B-B14F-4D97-AF65-F5344CB8AC3E}">
        <p14:creationId xmlns:p14="http://schemas.microsoft.com/office/powerpoint/2010/main" val="10452773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E3CFC-2A8C-4129-979A-EE7F723446DA}"/>
              </a:ext>
            </a:extLst>
          </p:cNvPr>
          <p:cNvSpPr>
            <a:spLocks noGrp="1"/>
          </p:cNvSpPr>
          <p:nvPr>
            <p:ph type="title"/>
          </p:nvPr>
        </p:nvSpPr>
        <p:spPr/>
        <p:txBody>
          <a:bodyPr/>
          <a:lstStyle/>
          <a:p>
            <a:pPr algn="ctr"/>
            <a:r>
              <a:rPr lang="en-US" sz="3600" dirty="0"/>
              <a:t>Veterans Health Administration Utilization Trends</a:t>
            </a:r>
          </a:p>
        </p:txBody>
      </p:sp>
      <p:pic>
        <p:nvPicPr>
          <p:cNvPr id="6" name="Picture 5">
            <a:extLst>
              <a:ext uri="{FF2B5EF4-FFF2-40B4-BE49-F238E27FC236}">
                <a16:creationId xmlns:a16="http://schemas.microsoft.com/office/drawing/2014/main" id="{AF9BF01E-1FAC-4136-BF05-504BDF845E0A}"/>
              </a:ext>
            </a:extLst>
          </p:cNvPr>
          <p:cNvPicPr>
            <a:picLocks noChangeAspect="1"/>
          </p:cNvPicPr>
          <p:nvPr/>
        </p:nvPicPr>
        <p:blipFill>
          <a:blip r:embed="rId2"/>
          <a:stretch>
            <a:fillRect/>
          </a:stretch>
        </p:blipFill>
        <p:spPr>
          <a:xfrm>
            <a:off x="541867" y="1417638"/>
            <a:ext cx="7535333" cy="4939114"/>
          </a:xfrm>
          <a:prstGeom prst="rect">
            <a:avLst/>
          </a:prstGeom>
        </p:spPr>
      </p:pic>
      <p:sp>
        <p:nvSpPr>
          <p:cNvPr id="7" name="TextBox 6">
            <a:extLst>
              <a:ext uri="{FF2B5EF4-FFF2-40B4-BE49-F238E27FC236}">
                <a16:creationId xmlns:a16="http://schemas.microsoft.com/office/drawing/2014/main" id="{C88BF0A4-9DAE-44A2-96EC-A5AE2770A353}"/>
              </a:ext>
            </a:extLst>
          </p:cNvPr>
          <p:cNvSpPr txBox="1"/>
          <p:nvPr/>
        </p:nvSpPr>
        <p:spPr>
          <a:xfrm>
            <a:off x="6807200" y="6429473"/>
            <a:ext cx="1569156" cy="307777"/>
          </a:xfrm>
          <a:prstGeom prst="rect">
            <a:avLst/>
          </a:prstGeom>
          <a:noFill/>
        </p:spPr>
        <p:txBody>
          <a:bodyPr wrap="square" rtlCol="0">
            <a:spAutoFit/>
          </a:bodyPr>
          <a:lstStyle/>
          <a:p>
            <a:r>
              <a:rPr lang="en-US" sz="1400" dirty="0"/>
              <a:t>Lewis et al. 2020</a:t>
            </a:r>
          </a:p>
        </p:txBody>
      </p:sp>
    </p:spTree>
    <p:extLst>
      <p:ext uri="{BB962C8B-B14F-4D97-AF65-F5344CB8AC3E}">
        <p14:creationId xmlns:p14="http://schemas.microsoft.com/office/powerpoint/2010/main" val="39410027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82E52E8-B433-4CF7-BAAF-BB0C8B6D1FBA}"/>
              </a:ext>
            </a:extLst>
          </p:cNvPr>
          <p:cNvSpPr txBox="1">
            <a:spLocks/>
          </p:cNvSpPr>
          <p:nvPr/>
        </p:nvSpPr>
        <p:spPr>
          <a:xfrm>
            <a:off x="524933" y="-145693"/>
            <a:ext cx="7620000" cy="1143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pPr algn="ctr" fontAlgn="auto">
              <a:spcAft>
                <a:spcPts val="0"/>
              </a:spcAft>
            </a:pPr>
            <a:r>
              <a:rPr lang="en-US" sz="2800" dirty="0"/>
              <a:t>Veterans Health Administration Utilization Trends</a:t>
            </a:r>
          </a:p>
        </p:txBody>
      </p:sp>
      <p:pic>
        <p:nvPicPr>
          <p:cNvPr id="9" name="Picture 8">
            <a:extLst>
              <a:ext uri="{FF2B5EF4-FFF2-40B4-BE49-F238E27FC236}">
                <a16:creationId xmlns:a16="http://schemas.microsoft.com/office/drawing/2014/main" id="{488D98C9-F083-4061-804B-2C118227B1EC}"/>
              </a:ext>
            </a:extLst>
          </p:cNvPr>
          <p:cNvPicPr>
            <a:picLocks noChangeAspect="1"/>
          </p:cNvPicPr>
          <p:nvPr/>
        </p:nvPicPr>
        <p:blipFill>
          <a:blip r:embed="rId2"/>
          <a:stretch>
            <a:fillRect/>
          </a:stretch>
        </p:blipFill>
        <p:spPr>
          <a:xfrm>
            <a:off x="338667" y="894825"/>
            <a:ext cx="7992533" cy="5863515"/>
          </a:xfrm>
          <a:prstGeom prst="rect">
            <a:avLst/>
          </a:prstGeom>
        </p:spPr>
      </p:pic>
      <p:sp>
        <p:nvSpPr>
          <p:cNvPr id="10" name="TextBox 9">
            <a:extLst>
              <a:ext uri="{FF2B5EF4-FFF2-40B4-BE49-F238E27FC236}">
                <a16:creationId xmlns:a16="http://schemas.microsoft.com/office/drawing/2014/main" id="{72A13EF3-4097-42F5-AFC0-FF2BD7DA4E7E}"/>
              </a:ext>
            </a:extLst>
          </p:cNvPr>
          <p:cNvSpPr txBox="1"/>
          <p:nvPr/>
        </p:nvSpPr>
        <p:spPr>
          <a:xfrm>
            <a:off x="6807200" y="6429473"/>
            <a:ext cx="1569156" cy="307777"/>
          </a:xfrm>
          <a:prstGeom prst="rect">
            <a:avLst/>
          </a:prstGeom>
          <a:noFill/>
        </p:spPr>
        <p:txBody>
          <a:bodyPr wrap="square" rtlCol="0">
            <a:spAutoFit/>
          </a:bodyPr>
          <a:lstStyle/>
          <a:p>
            <a:r>
              <a:rPr lang="en-US" sz="1400" dirty="0"/>
              <a:t>Lewis et al. 2020</a:t>
            </a:r>
          </a:p>
        </p:txBody>
      </p:sp>
      <p:sp>
        <p:nvSpPr>
          <p:cNvPr id="11" name="TextBox 10">
            <a:extLst>
              <a:ext uri="{FF2B5EF4-FFF2-40B4-BE49-F238E27FC236}">
                <a16:creationId xmlns:a16="http://schemas.microsoft.com/office/drawing/2014/main" id="{22BC248A-20B2-4AFF-B16B-057D85DAC560}"/>
              </a:ext>
            </a:extLst>
          </p:cNvPr>
          <p:cNvSpPr txBox="1"/>
          <p:nvPr/>
        </p:nvSpPr>
        <p:spPr>
          <a:xfrm>
            <a:off x="6688666" y="2971337"/>
            <a:ext cx="1806223" cy="1200329"/>
          </a:xfrm>
          <a:prstGeom prst="rect">
            <a:avLst/>
          </a:prstGeom>
          <a:noFill/>
        </p:spPr>
        <p:txBody>
          <a:bodyPr wrap="square" rtlCol="0">
            <a:spAutoFit/>
          </a:bodyPr>
          <a:lstStyle/>
          <a:p>
            <a:r>
              <a:rPr lang="en-US" dirty="0"/>
              <a:t>Per 1,000 eligible Veterans</a:t>
            </a:r>
          </a:p>
        </p:txBody>
      </p:sp>
    </p:spTree>
    <p:extLst>
      <p:ext uri="{BB962C8B-B14F-4D97-AF65-F5344CB8AC3E}">
        <p14:creationId xmlns:p14="http://schemas.microsoft.com/office/powerpoint/2010/main" val="173024875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TotalTime>
  <Words>2850</Words>
  <Application>Microsoft Office PowerPoint</Application>
  <PresentationFormat>On-screen Show (4:3)</PresentationFormat>
  <Paragraphs>254</Paragraphs>
  <Slides>32</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ＭＳ Ｐゴシック</vt:lpstr>
      <vt:lpstr>Apple Casual</vt:lpstr>
      <vt:lpstr>Arial</vt:lpstr>
      <vt:lpstr>Athelas Italic</vt:lpstr>
      <vt:lpstr>Calibri</vt:lpstr>
      <vt:lpstr>Cambria</vt:lpstr>
      <vt:lpstr>Wingdings</vt:lpstr>
      <vt:lpstr>Adjacency</vt:lpstr>
      <vt:lpstr>Provider Outreach &amp; Engagement in Lung Cancer Screening</vt:lpstr>
      <vt:lpstr>Disclosures</vt:lpstr>
      <vt:lpstr>Objectives</vt:lpstr>
      <vt:lpstr>Importance of Providers</vt:lpstr>
      <vt:lpstr>Role of Referring Provider</vt:lpstr>
      <vt:lpstr>Provider Practices</vt:lpstr>
      <vt:lpstr>2016 Utilization in ACR Registry</vt:lpstr>
      <vt:lpstr>Veterans Health Administration Utilization Trends</vt:lpstr>
      <vt:lpstr>PowerPoint Presentation</vt:lpstr>
      <vt:lpstr>PowerPoint Presentation</vt:lpstr>
      <vt:lpstr>Barriers to Provider Guideline Adherence in Relation to  Behavior Change</vt:lpstr>
      <vt:lpstr>Provider Awareness</vt:lpstr>
      <vt:lpstr>Provider Knowledge</vt:lpstr>
      <vt:lpstr>Lung Cancer Screening Practices By Guideline Knowledge</vt:lpstr>
      <vt:lpstr>Provider Attitudes</vt:lpstr>
      <vt:lpstr>Provider Attitudes</vt:lpstr>
      <vt:lpstr>Provider Attitudes</vt:lpstr>
      <vt:lpstr>Provider Attitudes</vt:lpstr>
      <vt:lpstr>Provider Attitudes</vt:lpstr>
      <vt:lpstr>Strategies to Support Providers in Lung Cancer Screening</vt:lpstr>
      <vt:lpstr>Provider Education</vt:lpstr>
      <vt:lpstr>Provider Education</vt:lpstr>
      <vt:lpstr>Creating a Sense of Urgency…</vt:lpstr>
      <vt:lpstr>Kentucky Experience</vt:lpstr>
      <vt:lpstr>LuCa Training Network</vt:lpstr>
      <vt:lpstr>System-level Support</vt:lpstr>
      <vt:lpstr>Team-Based Approach</vt:lpstr>
      <vt:lpstr>Measuring Success!</vt:lpstr>
      <vt:lpstr>Measuring Provider Engagement in LCS</vt:lpstr>
      <vt:lpstr>Conclusions</vt:lpstr>
      <vt:lpstr>References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Provider Outreach &amp; Engagement in Lung Cancer Screening</dc:title>
  <dc:creator>Lewis, Jennifer A.</dc:creator>
  <cp:lastModifiedBy>Dyer, Debra</cp:lastModifiedBy>
  <cp:revision>8</cp:revision>
  <dcterms:created xsi:type="dcterms:W3CDTF">2020-09-28T03:38:43Z</dcterms:created>
  <dcterms:modified xsi:type="dcterms:W3CDTF">2020-09-30T22:55:19Z</dcterms:modified>
</cp:coreProperties>
</file>