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23"/>
  </p:notesMasterIdLst>
  <p:sldIdLst>
    <p:sldId id="256" r:id="rId2"/>
    <p:sldId id="369" r:id="rId3"/>
    <p:sldId id="407" r:id="rId4"/>
    <p:sldId id="368" r:id="rId5"/>
    <p:sldId id="366" r:id="rId6"/>
    <p:sldId id="402" r:id="rId7"/>
    <p:sldId id="346" r:id="rId8"/>
    <p:sldId id="343" r:id="rId9"/>
    <p:sldId id="400" r:id="rId10"/>
    <p:sldId id="344" r:id="rId11"/>
    <p:sldId id="404" r:id="rId12"/>
    <p:sldId id="345" r:id="rId13"/>
    <p:sldId id="286" r:id="rId14"/>
    <p:sldId id="264" r:id="rId15"/>
    <p:sldId id="266" r:id="rId16"/>
    <p:sldId id="265" r:id="rId17"/>
    <p:sldId id="406" r:id="rId18"/>
    <p:sldId id="263" r:id="rId19"/>
    <p:sldId id="258" r:id="rId20"/>
    <p:sldId id="401" r:id="rId21"/>
    <p:sldId id="33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75" autoAdjust="0"/>
    <p:restoredTop sz="94602" autoAdjust="0"/>
  </p:normalViewPr>
  <p:slideViewPr>
    <p:cSldViewPr snapToGrid="0" snapToObjects="1">
      <p:cViewPr varScale="1">
        <p:scale>
          <a:sx n="80" d="100"/>
          <a:sy n="80" d="100"/>
        </p:scale>
        <p:origin x="7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C8C63-AAB5-4744-8F11-180366048DEE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287ED-3C50-49C1-B05C-2ED2A995DE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55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8EB347B1-0F1A-FD4A-A676-57D4DC90763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708025"/>
            <a:ext cx="4727575" cy="35448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C79B45FD-A2BC-7D49-A916-7D362A52AA8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ECAEBD1B-D665-B547-A749-8DAD7F3F7A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977313"/>
            <a:ext cx="3038475" cy="473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8650863" indent="-381857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BC557CB-F991-6649-93A1-90803C502CF9}" type="slidenum">
              <a:rPr lang="en-US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14</a:t>
            </a:fld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177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50" y="6103262"/>
            <a:ext cx="1545535" cy="61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642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258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34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785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53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50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610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90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50" y="6103262"/>
            <a:ext cx="1545535" cy="61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409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50" y="6103262"/>
            <a:ext cx="1545535" cy="61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4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50" y="6103262"/>
            <a:ext cx="1545535" cy="61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9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28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10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7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05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0A6DC64-018D-AC46-8E41-865ACBA28D2A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4194159B-DB28-CB40-AF7D-D75FEDB2782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50" y="6103262"/>
            <a:ext cx="1545535" cy="61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424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26902"/>
            <a:ext cx="7772400" cy="2851779"/>
          </a:xfrm>
        </p:spPr>
        <p:txBody>
          <a:bodyPr>
            <a:noAutofit/>
          </a:bodyPr>
          <a:lstStyle/>
          <a:p>
            <a:pPr algn="ctr"/>
            <a:r>
              <a:rPr lang="en-US" sz="5400" dirty="0"/>
              <a:t>Welcome Colorado Learning </a:t>
            </a:r>
            <a:br>
              <a:rPr lang="en-US" sz="5400" dirty="0"/>
            </a:br>
            <a:r>
              <a:rPr lang="en-US" sz="5400" dirty="0"/>
              <a:t>Collaborative on </a:t>
            </a:r>
            <a:br>
              <a:rPr lang="en-US" sz="5400" dirty="0"/>
            </a:br>
            <a:r>
              <a:rPr lang="en-US" sz="5400" dirty="0"/>
              <a:t>Lung Cancer Screening</a:t>
            </a:r>
            <a:br>
              <a:rPr lang="en-US" sz="5400" dirty="0"/>
            </a:br>
            <a:r>
              <a:rPr lang="en-US" sz="5400" dirty="0"/>
              <a:t> </a:t>
            </a:r>
            <a:br>
              <a:rPr lang="en-US" sz="5400" dirty="0"/>
            </a:b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8209" y="4205208"/>
            <a:ext cx="6400800" cy="1752600"/>
          </a:xfrm>
        </p:spPr>
        <p:txBody>
          <a:bodyPr/>
          <a:lstStyle/>
          <a:p>
            <a:pPr algn="ctr"/>
            <a:r>
              <a:rPr lang="en-US" dirty="0"/>
              <a:t>Debra S. Dyer MD FACR</a:t>
            </a:r>
          </a:p>
          <a:p>
            <a:pPr algn="ctr"/>
            <a:r>
              <a:rPr lang="en-US" dirty="0"/>
              <a:t>Cardiothoracic Radiologist</a:t>
            </a:r>
          </a:p>
          <a:p>
            <a:pPr algn="ctr"/>
            <a:r>
              <a:rPr lang="en-US" dirty="0"/>
              <a:t>National Jewish Health</a:t>
            </a:r>
          </a:p>
          <a:p>
            <a:pPr algn="ctr"/>
            <a:r>
              <a:rPr lang="en-US" dirty="0"/>
              <a:t>Chair, ACR LCS 2.0 Committee on LCS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:a16="http://schemas.microsoft.com/office/drawing/2014/main" id="{05521D18-D4C4-4043-9E70-F04DE46D37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/>
              <a:t>Dutch-Belgium NELSON Trial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BF95C5F6-4C8E-3E42-A5B5-5D974D1E2E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989138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en-US" dirty="0"/>
              <a:t>16000 participants, ages 50 -74</a:t>
            </a:r>
          </a:p>
          <a:p>
            <a:pPr eaLnBrk="1" hangingPunct="1"/>
            <a:r>
              <a:rPr lang="en-US" altLang="en-US" dirty="0"/>
              <a:t>Patients scanned at baseline, year 1, year 3, year 5.5</a:t>
            </a:r>
          </a:p>
          <a:p>
            <a:pPr eaLnBrk="1" hangingPunct="1"/>
            <a:r>
              <a:rPr lang="en-US" altLang="en-US" dirty="0"/>
              <a:t>Showed LDCT can reduce deaths from lung cancer by 24% in men and 33% in women</a:t>
            </a:r>
          </a:p>
        </p:txBody>
      </p:sp>
      <p:sp>
        <p:nvSpPr>
          <p:cNvPr id="20483" name="TextBox 3">
            <a:extLst>
              <a:ext uri="{FF2B5EF4-FFF2-40B4-BE49-F238E27FC236}">
                <a16:creationId xmlns:a16="http://schemas.microsoft.com/office/drawing/2014/main" id="{CFFBB59C-8B0F-314D-8C90-0F9EB756E3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363" y="6065838"/>
            <a:ext cx="1890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/>
              <a:t>NEJM Jan 2020 </a:t>
            </a:r>
          </a:p>
        </p:txBody>
      </p:sp>
    </p:spTree>
    <p:extLst>
      <p:ext uri="{BB962C8B-B14F-4D97-AF65-F5344CB8AC3E}">
        <p14:creationId xmlns:p14="http://schemas.microsoft.com/office/powerpoint/2010/main" val="2752594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"/>
          <p:cNvPicPr>
            <a:picLocks noChangeAspect="1"/>
          </p:cNvPicPr>
          <p:nvPr/>
        </p:nvPicPr>
        <p:blipFill rotWithShape="1">
          <a:blip r:embed="rId2" cstate="print"/>
          <a:srcRect t="50253"/>
          <a:stretch/>
        </p:blipFill>
        <p:spPr>
          <a:xfrm>
            <a:off x="905103" y="1169376"/>
            <a:ext cx="7377858" cy="414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18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3FF0C146-D6FC-1B4E-8C5B-1D0EB6634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dirty="0"/>
              <a:t>MILD Trial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A54E6C6F-B170-344F-B41A-6F29DFCD94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dirty="0"/>
              <a:t>“Multicentric Italian Lung Detection” Trial</a:t>
            </a:r>
          </a:p>
          <a:p>
            <a:pPr eaLnBrk="1" hangingPunct="1"/>
            <a:r>
              <a:rPr lang="en-US" altLang="en-US" dirty="0"/>
              <a:t>4099 participants</a:t>
            </a:r>
          </a:p>
          <a:p>
            <a:pPr eaLnBrk="1" hangingPunct="1"/>
            <a:r>
              <a:rPr lang="en-US" altLang="en-US" dirty="0"/>
              <a:t>39% reduced risk of lung cancer mortality after 10 years in patients who underwent LDCT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21507" name="TextBox 3">
            <a:extLst>
              <a:ext uri="{FF2B5EF4-FFF2-40B4-BE49-F238E27FC236}">
                <a16:creationId xmlns:a16="http://schemas.microsoft.com/office/drawing/2014/main" id="{0B278B19-52FC-B841-B71B-1D43C87B8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6213475"/>
            <a:ext cx="55546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 dirty="0"/>
              <a:t>Published on line Annals of Thoracic Oncology, April 2019</a:t>
            </a:r>
          </a:p>
        </p:txBody>
      </p:sp>
    </p:spTree>
    <p:extLst>
      <p:ext uri="{BB962C8B-B14F-4D97-AF65-F5344CB8AC3E}">
        <p14:creationId xmlns:p14="http://schemas.microsoft.com/office/powerpoint/2010/main" val="3524391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id="{3467CB26-8B32-5D44-9B1A-F9614CD75C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/>
              <a:t>German LUSI</a:t>
            </a:r>
          </a:p>
        </p:txBody>
      </p:sp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id="{C15C9ECA-695A-9E43-8D77-8867C20577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German Lung Cancer Screening Intervention Trial</a:t>
            </a:r>
          </a:p>
          <a:p>
            <a:r>
              <a:rPr lang="en-US" altLang="en-US" dirty="0"/>
              <a:t>4000 Participants</a:t>
            </a:r>
          </a:p>
          <a:p>
            <a:r>
              <a:rPr lang="en-US" altLang="en-US" dirty="0"/>
              <a:t>26% decrease in lung cancer mortality overall with 69% decrease in mortality in woman</a:t>
            </a:r>
          </a:p>
        </p:txBody>
      </p:sp>
      <p:sp>
        <p:nvSpPr>
          <p:cNvPr id="22531" name="TextBox 1">
            <a:extLst>
              <a:ext uri="{FF2B5EF4-FFF2-40B4-BE49-F238E27FC236}">
                <a16:creationId xmlns:a16="http://schemas.microsoft.com/office/drawing/2014/main" id="{3583B7FE-41C7-1F46-B310-7C79CF4FE0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942013"/>
            <a:ext cx="2878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/>
              <a:t>Int J Cancer, June 4, 2019</a:t>
            </a:r>
          </a:p>
        </p:txBody>
      </p:sp>
    </p:spTree>
    <p:extLst>
      <p:ext uri="{BB962C8B-B14F-4D97-AF65-F5344CB8AC3E}">
        <p14:creationId xmlns:p14="http://schemas.microsoft.com/office/powerpoint/2010/main" val="1193263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2">
            <a:extLst>
              <a:ext uri="{FF2B5EF4-FFF2-40B4-BE49-F238E27FC236}">
                <a16:creationId xmlns:a16="http://schemas.microsoft.com/office/drawing/2014/main" id="{9FF51E7A-EC01-3749-9FFB-B5876DF125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1600" y="421749"/>
            <a:ext cx="6367463" cy="6286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dirty="0"/>
              <a:t>USPSTF Recommendation</a:t>
            </a:r>
          </a:p>
        </p:txBody>
      </p:sp>
      <p:pic>
        <p:nvPicPr>
          <p:cNvPr id="14338" name="Picture 1" descr="Untitled.tiff">
            <a:extLst>
              <a:ext uri="{FF2B5EF4-FFF2-40B4-BE49-F238E27FC236}">
                <a16:creationId xmlns:a16="http://schemas.microsoft.com/office/drawing/2014/main" id="{2293CAA4-1AEC-D649-9689-BE0B2A292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2012023"/>
            <a:ext cx="8447088" cy="376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9" descr="q.tiff">
            <a:extLst>
              <a:ext uri="{FF2B5EF4-FFF2-40B4-BE49-F238E27FC236}">
                <a16:creationId xmlns:a16="http://schemas.microsoft.com/office/drawing/2014/main" id="{0E12AD4A-E18F-AC4E-81A4-C63754DC0B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6" b="-5775"/>
          <a:stretch>
            <a:fillRect/>
          </a:stretch>
        </p:blipFill>
        <p:spPr bwMode="auto">
          <a:xfrm>
            <a:off x="428625" y="1162050"/>
            <a:ext cx="8412163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6769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2">
            <a:extLst>
              <a:ext uri="{FF2B5EF4-FFF2-40B4-BE49-F238E27FC236}">
                <a16:creationId xmlns:a16="http://schemas.microsoft.com/office/drawing/2014/main" id="{4413419C-B081-564E-A1F4-D564F6C8C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dirty="0"/>
              <a:t>Lung Cancer Screening CT</a:t>
            </a:r>
            <a:br>
              <a:rPr lang="en-US" altLang="en-US" dirty="0"/>
            </a:br>
            <a:r>
              <a:rPr lang="en-US" altLang="en-US" dirty="0"/>
              <a:t>Reimbursement</a:t>
            </a:r>
          </a:p>
        </p:txBody>
      </p:sp>
      <p:sp>
        <p:nvSpPr>
          <p:cNvPr id="17410" name="Content Placeholder 3">
            <a:extLst>
              <a:ext uri="{FF2B5EF4-FFF2-40B4-BE49-F238E27FC236}">
                <a16:creationId xmlns:a16="http://schemas.microsoft.com/office/drawing/2014/main" id="{4C37474D-4B5C-DC4D-BCF0-E8C25A5733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966912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en-US" dirty="0"/>
              <a:t>LCS CT is currently covered by commercial insurers, Medicare and Colorado Medicaid in eligible individuals</a:t>
            </a:r>
          </a:p>
          <a:p>
            <a:pPr eaLnBrk="1" hangingPunct="1"/>
            <a:r>
              <a:rPr lang="en-US" altLang="en-US" dirty="0"/>
              <a:t>Covered as a preventative service with no co-pay or cost sharing by the patient </a:t>
            </a:r>
          </a:p>
          <a:p>
            <a:pPr eaLnBrk="1" hangingPunct="1"/>
            <a:r>
              <a:rPr lang="en-US" altLang="en-US" dirty="0"/>
              <a:t>Pre-authorization is required by commercial insurance and Colorado Medicaid</a:t>
            </a:r>
          </a:p>
        </p:txBody>
      </p:sp>
    </p:spTree>
    <p:extLst>
      <p:ext uri="{BB962C8B-B14F-4D97-AF65-F5344CB8AC3E}">
        <p14:creationId xmlns:p14="http://schemas.microsoft.com/office/powerpoint/2010/main" val="3663912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EFC779CE-86F8-3D4B-B47A-0B01C906D2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148371"/>
            <a:ext cx="7886700" cy="1325563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Medicare coverage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8548C20D-3646-E84D-B58C-0DDA1361E2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1487" y="1333256"/>
            <a:ext cx="7833863" cy="487059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600" dirty="0"/>
              <a:t>As of Feb 5, 2015, Medicare has covered LCS CT</a:t>
            </a:r>
          </a:p>
          <a:p>
            <a:pPr eaLnBrk="1" hangingPunct="1">
              <a:lnSpc>
                <a:spcPct val="80000"/>
              </a:lnSpc>
            </a:pPr>
            <a:endParaRPr lang="en-US" altLang="en-US" sz="2600" dirty="0"/>
          </a:p>
          <a:p>
            <a:pPr eaLnBrk="1" hangingPunct="1">
              <a:lnSpc>
                <a:spcPct val="80000"/>
              </a:lnSpc>
            </a:pPr>
            <a:r>
              <a:rPr lang="en-US" altLang="en-US" sz="2600" dirty="0"/>
              <a:t>Eligibility criteria: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Age 55 – 77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At least 30 pack </a:t>
            </a:r>
            <a:r>
              <a:rPr lang="en-US" altLang="en-US" sz="2600" dirty="0" err="1">
                <a:ea typeface="ＭＳ Ｐゴシック" panose="020B0600070205080204" pitchFamily="34" charset="-128"/>
              </a:rPr>
              <a:t>yr</a:t>
            </a:r>
            <a:r>
              <a:rPr lang="en-US" altLang="en-US" sz="2600" dirty="0">
                <a:ea typeface="ＭＳ Ｐゴシック" panose="020B0600070205080204" pitchFamily="34" charset="-128"/>
              </a:rPr>
              <a:t> Hx smoking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Current smoker or quit within past 15 </a:t>
            </a:r>
            <a:r>
              <a:rPr lang="en-US" altLang="en-US" sz="2600" dirty="0" err="1">
                <a:ea typeface="ＭＳ Ｐゴシック" panose="020B0600070205080204" pitchFamily="34" charset="-128"/>
              </a:rPr>
              <a:t>yrs</a:t>
            </a:r>
            <a:endParaRPr lang="en-US" altLang="en-US" sz="2600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Absence of signs/symptoms of lung cancer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26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600" dirty="0"/>
              <a:t>Requires 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/>
              <a:t>Shared Decision Making visit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/>
              <a:t>Patient be offered Smoking Cessation services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/>
              <a:t>Order for CT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/>
              <a:t>Structured reporting system such as </a:t>
            </a:r>
            <a:r>
              <a:rPr lang="en-US" altLang="en-US" sz="2600" dirty="0" err="1"/>
              <a:t>LungRADS</a:t>
            </a:r>
            <a:endParaRPr lang="en-US" altLang="en-US" sz="2600" dirty="0"/>
          </a:p>
          <a:p>
            <a:pPr lvl="1">
              <a:lnSpc>
                <a:spcPct val="80000"/>
              </a:lnSpc>
            </a:pPr>
            <a:r>
              <a:rPr lang="en-US" altLang="en-US" sz="2600" dirty="0"/>
              <a:t>Patient and exam data must be entered into CMS approved LCS Registry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006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026" name="Picture 2" descr="Image result for Lung RADS 1.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2" b="19720"/>
          <a:stretch/>
        </p:blipFill>
        <p:spPr bwMode="auto">
          <a:xfrm>
            <a:off x="1713073" y="207966"/>
            <a:ext cx="5269618" cy="651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31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000" y="2001119"/>
            <a:ext cx="7675350" cy="4351338"/>
          </a:xfrm>
        </p:spPr>
        <p:txBody>
          <a:bodyPr/>
          <a:lstStyle/>
          <a:p>
            <a:r>
              <a:rPr lang="en-US" sz="2800" dirty="0"/>
              <a:t>Fewer people dying of lung </a:t>
            </a:r>
            <a:r>
              <a:rPr lang="en-US" sz="2800" dirty="0" smtClean="0"/>
              <a:t>cancer due to stage shift from late to early stage</a:t>
            </a:r>
            <a:endParaRPr lang="en-US" sz="2800" dirty="0"/>
          </a:p>
          <a:p>
            <a:r>
              <a:rPr lang="en-US" sz="2800" dirty="0"/>
              <a:t>Early detection of lung cancer when it is small and curable</a:t>
            </a:r>
          </a:p>
          <a:p>
            <a:r>
              <a:rPr lang="en-US" sz="2800" dirty="0"/>
              <a:t>Identify other smoking related disease</a:t>
            </a:r>
          </a:p>
          <a:p>
            <a:r>
              <a:rPr lang="en-US" sz="2800" dirty="0"/>
              <a:t>Lung Cancer Screening is a </a:t>
            </a:r>
            <a:r>
              <a:rPr lang="en-US" sz="2800" b="1" dirty="0"/>
              <a:t>Teachable Moment </a:t>
            </a:r>
            <a:r>
              <a:rPr lang="en-US" sz="2800" dirty="0"/>
              <a:t>for smoking cessation</a:t>
            </a:r>
          </a:p>
          <a:p>
            <a:r>
              <a:rPr lang="en-US" sz="2800" dirty="0"/>
              <a:t>LCS is cost effective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62309-7EB6-084A-B306-B98548BC9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Barriers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49A8A-52A5-B24F-96A4-613348E20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644"/>
            <a:ext cx="767535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Lack of Awareness</a:t>
            </a:r>
          </a:p>
          <a:p>
            <a:r>
              <a:rPr lang="en-US" dirty="0"/>
              <a:t>Guilt and Stigma about smoking</a:t>
            </a:r>
          </a:p>
          <a:p>
            <a:r>
              <a:rPr lang="en-US" dirty="0"/>
              <a:t>Complex eligibility requirements and identifying eligible patients</a:t>
            </a:r>
          </a:p>
          <a:p>
            <a:r>
              <a:rPr lang="en-US" dirty="0"/>
              <a:t>Shared Decision Making</a:t>
            </a:r>
          </a:p>
          <a:p>
            <a:r>
              <a:rPr lang="en-US" dirty="0"/>
              <a:t>Provider concerns about how to deal with positive results and incidental </a:t>
            </a:r>
            <a:r>
              <a:rPr lang="en-US" dirty="0" smtClean="0"/>
              <a:t>findings</a:t>
            </a:r>
          </a:p>
          <a:p>
            <a:r>
              <a:rPr lang="en-US" dirty="0" smtClean="0"/>
              <a:t>Need IT infrastructure for patient tracking</a:t>
            </a:r>
            <a:endParaRPr lang="en-US" dirty="0"/>
          </a:p>
          <a:p>
            <a:r>
              <a:rPr lang="en-US" dirty="0"/>
              <a:t>Financial </a:t>
            </a:r>
          </a:p>
          <a:p>
            <a:pPr lvl="1"/>
            <a:r>
              <a:rPr lang="en-US" dirty="0"/>
              <a:t>Low reimbursement</a:t>
            </a:r>
          </a:p>
          <a:p>
            <a:pPr lvl="1"/>
            <a:r>
              <a:rPr lang="en-US" dirty="0"/>
              <a:t>Pre-auth requirement for commercial insurance and </a:t>
            </a:r>
            <a:r>
              <a:rPr lang="en-US" dirty="0" smtClean="0"/>
              <a:t>Medicaid</a:t>
            </a:r>
            <a:endParaRPr lang="en-US" dirty="0"/>
          </a:p>
          <a:p>
            <a:pPr lvl="1"/>
            <a:r>
              <a:rPr lang="en-US" dirty="0"/>
              <a:t>High deductible health plans and co-pays for interval diagnostic CTs or other workup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999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BE517-9559-4742-80BF-6C56A6A7C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Our symposium will address…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41F1C-1E53-6741-B793-372361AEC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325" y="1690689"/>
            <a:ext cx="767535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Evidence for LCS</a:t>
            </a:r>
          </a:p>
          <a:p>
            <a:r>
              <a:rPr lang="en-US" dirty="0"/>
              <a:t>The perspective of </a:t>
            </a:r>
            <a:r>
              <a:rPr lang="en-US" dirty="0" smtClean="0"/>
              <a:t>the </a:t>
            </a:r>
            <a:r>
              <a:rPr lang="en-US" dirty="0"/>
              <a:t>oncologist, </a:t>
            </a:r>
            <a:r>
              <a:rPr lang="en-US" dirty="0" smtClean="0"/>
              <a:t>the pulmonologist, the </a:t>
            </a:r>
            <a:r>
              <a:rPr lang="en-US" dirty="0"/>
              <a:t>primary care provider and the patient</a:t>
            </a:r>
          </a:p>
          <a:p>
            <a:r>
              <a:rPr lang="en-US" dirty="0"/>
              <a:t>The current status of LCS in Colorado</a:t>
            </a:r>
          </a:p>
          <a:p>
            <a:r>
              <a:rPr lang="en-US" dirty="0"/>
              <a:t>Provider outreach and PCP Engagement</a:t>
            </a:r>
          </a:p>
          <a:p>
            <a:r>
              <a:rPr lang="en-US" dirty="0" smtClean="0"/>
              <a:t>The </a:t>
            </a:r>
            <a:r>
              <a:rPr lang="en-US" dirty="0"/>
              <a:t>barriers to LCS</a:t>
            </a:r>
          </a:p>
          <a:p>
            <a:r>
              <a:rPr lang="en-US" dirty="0" smtClean="0"/>
              <a:t>LCS </a:t>
            </a:r>
            <a:r>
              <a:rPr lang="en-US" dirty="0"/>
              <a:t>Logistics </a:t>
            </a:r>
          </a:p>
          <a:p>
            <a:r>
              <a:rPr lang="en-US" dirty="0"/>
              <a:t>Smoking cessation services</a:t>
            </a:r>
          </a:p>
          <a:p>
            <a:r>
              <a:rPr lang="en-US" dirty="0"/>
              <a:t>Patient care and managing the care continuum</a:t>
            </a:r>
          </a:p>
          <a:p>
            <a:r>
              <a:rPr lang="en-US" dirty="0"/>
              <a:t>Lung cancer stigma</a:t>
            </a:r>
          </a:p>
          <a:p>
            <a:r>
              <a:rPr lang="en-US" dirty="0"/>
              <a:t>Rural outreach</a:t>
            </a:r>
          </a:p>
          <a:p>
            <a:r>
              <a:rPr lang="en-US" dirty="0"/>
              <a:t>Best practices and looking ahead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68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8865-7115-584D-A327-498BE6D4A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</a:t>
            </a:r>
            <a:r>
              <a:rPr lang="en-US" dirty="0"/>
              <a:t>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9A34C-A637-354A-A3FF-BAE156D05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estimated that 9 Million Americans are eligible for LCS </a:t>
            </a:r>
          </a:p>
          <a:p>
            <a:r>
              <a:rPr lang="en-US" dirty="0"/>
              <a:t>This number is will considerably increase if new USPSTF recommendations of age 50 and 20 pack years are adopted</a:t>
            </a:r>
          </a:p>
          <a:p>
            <a:r>
              <a:rPr lang="en-US" dirty="0"/>
              <a:t>Only 4 – 12% eligible patients currently getting screened likely due to the significant barriers to LCS</a:t>
            </a:r>
          </a:p>
        </p:txBody>
      </p:sp>
    </p:spTree>
    <p:extLst>
      <p:ext uri="{BB962C8B-B14F-4D97-AF65-F5344CB8AC3E}">
        <p14:creationId xmlns:p14="http://schemas.microsoft.com/office/powerpoint/2010/main" val="3633259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Evidence shows LCS is clearly efficacious in decreasing lung cancer mortality</a:t>
            </a:r>
          </a:p>
          <a:p>
            <a:r>
              <a:rPr lang="en-US" sz="2800" dirty="0"/>
              <a:t>The benefits of LCS are clear</a:t>
            </a:r>
          </a:p>
          <a:p>
            <a:r>
              <a:rPr lang="en-US" sz="2800" dirty="0"/>
              <a:t>The barriers to LCS are considerable </a:t>
            </a:r>
          </a:p>
          <a:p>
            <a:r>
              <a:rPr lang="en-US" sz="2800" dirty="0"/>
              <a:t>The uptake of LCS is disappointingly low</a:t>
            </a:r>
          </a:p>
          <a:p>
            <a:r>
              <a:rPr lang="en-US" sz="2800" dirty="0"/>
              <a:t>Our Colorado Learning Collaborative on LCS will help create a network of providers and LCS champions to address the barriers and challenges</a:t>
            </a: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</a:t>
            </a:r>
            <a:r>
              <a:rPr lang="en-US" dirty="0" smtClean="0"/>
              <a:t>o disclosures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17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4B0FA-1C57-5044-ABE7-6D10A79C5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C51BB-1CE9-DD4B-AC5E-4BD80019C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 current  Lung Cancer  Statistics</a:t>
            </a:r>
          </a:p>
          <a:p>
            <a:r>
              <a:rPr lang="en-US" dirty="0"/>
              <a:t>Review the Evidence supporting Lung Cancer Screening</a:t>
            </a:r>
          </a:p>
          <a:p>
            <a:r>
              <a:rPr lang="en-US" dirty="0"/>
              <a:t>Describe the current status of LCS reimbursement</a:t>
            </a:r>
          </a:p>
          <a:p>
            <a:r>
              <a:rPr lang="en-US" dirty="0"/>
              <a:t>Outline the benefits of LCS</a:t>
            </a:r>
          </a:p>
          <a:p>
            <a:r>
              <a:rPr lang="en-US" dirty="0"/>
              <a:t>Identify current barriers to LCS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525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4D9E3-BDF9-584E-B5A2-9F16EAD2F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Lung </a:t>
            </a:r>
            <a:r>
              <a:rPr lang="en-US" dirty="0"/>
              <a:t>Cancer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BBB14-53E0-B34A-B065-366CE40A9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#1 cause of cancer deaths in men and women</a:t>
            </a:r>
          </a:p>
          <a:p>
            <a:r>
              <a:rPr lang="en-US" dirty="0" smtClean="0"/>
              <a:t>135,000 </a:t>
            </a:r>
            <a:r>
              <a:rPr lang="en-US" dirty="0"/>
              <a:t>deaths per year, more than breast, colon and prostate cancers combined</a:t>
            </a:r>
          </a:p>
          <a:p>
            <a:r>
              <a:rPr lang="en-US" dirty="0" smtClean="0"/>
              <a:t>Lung Cancer accounts for 23</a:t>
            </a:r>
            <a:r>
              <a:rPr lang="en-US" dirty="0" smtClean="0"/>
              <a:t>% </a:t>
            </a:r>
            <a:r>
              <a:rPr lang="en-US" dirty="0"/>
              <a:t>of cancer </a:t>
            </a:r>
            <a:r>
              <a:rPr lang="en-US" dirty="0" smtClean="0"/>
              <a:t>deaths in Colorado</a:t>
            </a:r>
            <a:endParaRPr lang="en-US" dirty="0"/>
          </a:p>
          <a:p>
            <a:r>
              <a:rPr lang="en-US" dirty="0" smtClean="0"/>
              <a:t>Most </a:t>
            </a:r>
            <a:r>
              <a:rPr lang="en-US" dirty="0"/>
              <a:t>patients have advanced stage disease at time of diagnosis with 5 year survival rate of 15.9% </a:t>
            </a:r>
            <a:endParaRPr lang="en-US" dirty="0" smtClean="0"/>
          </a:p>
          <a:p>
            <a:r>
              <a:rPr lang="en-US" dirty="0" smtClean="0"/>
              <a:t>35% of new cases of lung cancer in Colorado are identified “Early”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730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EF2548B-4D55-484C-8590-C91154146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9565"/>
            <a:ext cx="7886700" cy="1325563"/>
          </a:xfrm>
        </p:spPr>
        <p:txBody>
          <a:bodyPr/>
          <a:lstStyle/>
          <a:p>
            <a:pPr algn="ctr"/>
            <a:r>
              <a:rPr lang="en-US" dirty="0"/>
              <a:t>Lung Cancer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93CB03-0C9F-DF47-BC40-C0AE19482685}"/>
              </a:ext>
            </a:extLst>
          </p:cNvPr>
          <p:cNvSpPr txBox="1"/>
          <p:nvPr/>
        </p:nvSpPr>
        <p:spPr>
          <a:xfrm>
            <a:off x="1605056" y="5352757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Early stage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0A5DB8-CCB7-D649-AC49-7698CBB633C4}"/>
              </a:ext>
            </a:extLst>
          </p:cNvPr>
          <p:cNvSpPr txBox="1"/>
          <p:nvPr/>
        </p:nvSpPr>
        <p:spPr>
          <a:xfrm>
            <a:off x="5894459" y="5352757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Late stage</a:t>
            </a:r>
          </a:p>
        </p:txBody>
      </p:sp>
      <p:pic>
        <p:nvPicPr>
          <p:cNvPr id="10" name="Picture 9"/>
          <p:cNvPicPr>
            <a:picLocks noGrp="1" noChangeAspect="1" noChangeArrowheads="1"/>
          </p:cNvPicPr>
          <p:nvPr/>
        </p:nvPicPr>
        <p:blipFill rotWithShape="1">
          <a:blip r:embed="rId2"/>
          <a:srcRect l="4123" t="5770" r="4400" b="3042"/>
          <a:stretch/>
        </p:blipFill>
        <p:spPr bwMode="auto">
          <a:xfrm>
            <a:off x="4334492" y="1505243"/>
            <a:ext cx="4636629" cy="3647284"/>
          </a:xfrm>
          <a:prstGeom prst="rect">
            <a:avLst/>
          </a:prstGeom>
          <a:noFill/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4" t="9532" r="24978" b="10233"/>
          <a:stretch/>
        </p:blipFill>
        <p:spPr>
          <a:xfrm>
            <a:off x="147389" y="1405128"/>
            <a:ext cx="4183980" cy="380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74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464A3FF-7A60-C544-A30D-659BEE1F0F89}"/>
              </a:ext>
            </a:extLst>
          </p:cNvPr>
          <p:cNvSpPr txBox="1"/>
          <p:nvPr/>
        </p:nvSpPr>
        <p:spPr>
          <a:xfrm>
            <a:off x="2883876" y="2883877"/>
            <a:ext cx="3151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The Evidence</a:t>
            </a:r>
          </a:p>
        </p:txBody>
      </p:sp>
    </p:spTree>
    <p:extLst>
      <p:ext uri="{BB962C8B-B14F-4D97-AF65-F5344CB8AC3E}">
        <p14:creationId xmlns:p14="http://schemas.microsoft.com/office/powerpoint/2010/main" val="4082040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6">
            <a:extLst>
              <a:ext uri="{FF2B5EF4-FFF2-40B4-BE49-F238E27FC236}">
                <a16:creationId xmlns:a16="http://schemas.microsoft.com/office/drawing/2014/main" id="{1772EAC7-889A-284E-B95D-BA1949007F3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11288" y="3600450"/>
            <a:ext cx="6400800" cy="1428750"/>
          </a:xfrm>
        </p:spPr>
        <p:txBody>
          <a:bodyPr/>
          <a:lstStyle/>
          <a:p>
            <a:pPr eaLnBrk="1" hangingPunct="1"/>
            <a:endParaRPr lang="en-US" altLang="en-US" i="1" dirty="0"/>
          </a:p>
          <a:p>
            <a:pPr algn="ctr" eaLnBrk="1" hangingPunct="1"/>
            <a:r>
              <a:rPr lang="en-US" altLang="en-US" dirty="0"/>
              <a:t>Results National Lung Screening Trial</a:t>
            </a:r>
          </a:p>
          <a:p>
            <a:pPr algn="ctr" eaLnBrk="1" hangingPunct="1"/>
            <a:r>
              <a:rPr lang="en-US" altLang="en-US" dirty="0"/>
              <a:t>Published August 2011</a:t>
            </a:r>
          </a:p>
        </p:txBody>
      </p:sp>
      <p:pic>
        <p:nvPicPr>
          <p:cNvPr id="13315" name="Picture 6">
            <a:extLst>
              <a:ext uri="{FF2B5EF4-FFF2-40B4-BE49-F238E27FC236}">
                <a16:creationId xmlns:a16="http://schemas.microsoft.com/office/drawing/2014/main" id="{CA32628D-C791-B84E-A2C2-EA7C115D7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8462963" cy="312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1">
            <a:extLst>
              <a:ext uri="{FF2B5EF4-FFF2-40B4-BE49-F238E27FC236}">
                <a16:creationId xmlns:a16="http://schemas.microsoft.com/office/drawing/2014/main" id="{B859F69B-C511-9A44-99A6-0F6DFEF91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1288" y="5292725"/>
            <a:ext cx="65897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/>
              <a:t>53000 patients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/>
              <a:t>20% reduction in lung cancer mortality in patients who received LDCT</a:t>
            </a:r>
          </a:p>
        </p:txBody>
      </p:sp>
    </p:spTree>
    <p:extLst>
      <p:ext uri="{BB962C8B-B14F-4D97-AF65-F5344CB8AC3E}">
        <p14:creationId xmlns:p14="http://schemas.microsoft.com/office/powerpoint/2010/main" val="3276624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F1B8831-1064-AA40-B8F3-73A9B3ACEF8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41003" b="16761"/>
          <a:stretch/>
        </p:blipFill>
        <p:spPr bwMode="auto">
          <a:xfrm>
            <a:off x="1195754" y="764930"/>
            <a:ext cx="6729853" cy="455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9260707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1601</TotalTime>
  <Words>677</Words>
  <Application>Microsoft Office PowerPoint</Application>
  <PresentationFormat>On-screen Show (4:3)</PresentationFormat>
  <Paragraphs>106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ＭＳ Ｐゴシック</vt:lpstr>
      <vt:lpstr>Arial</vt:lpstr>
      <vt:lpstr>Calibri</vt:lpstr>
      <vt:lpstr>Corbel</vt:lpstr>
      <vt:lpstr>Times New Roman</vt:lpstr>
      <vt:lpstr>Depth</vt:lpstr>
      <vt:lpstr>Welcome Colorado Learning  Collaborative on  Lung Cancer Screening   </vt:lpstr>
      <vt:lpstr>Our symposium will address…</vt:lpstr>
      <vt:lpstr>No disclosures</vt:lpstr>
      <vt:lpstr>Objectives</vt:lpstr>
      <vt:lpstr>Lung Cancer Statistics</vt:lpstr>
      <vt:lpstr>Lung Cancer</vt:lpstr>
      <vt:lpstr>PowerPoint Presentation</vt:lpstr>
      <vt:lpstr>PowerPoint Presentation</vt:lpstr>
      <vt:lpstr>PowerPoint Presentation</vt:lpstr>
      <vt:lpstr>Dutch-Belgium NELSON Trial</vt:lpstr>
      <vt:lpstr>PowerPoint Presentation</vt:lpstr>
      <vt:lpstr>MILD Trial</vt:lpstr>
      <vt:lpstr>German LUSI</vt:lpstr>
      <vt:lpstr>USPSTF Recommendation</vt:lpstr>
      <vt:lpstr>Lung Cancer Screening CT Reimbursement</vt:lpstr>
      <vt:lpstr>Medicare coverage</vt:lpstr>
      <vt:lpstr>PowerPoint Presentation</vt:lpstr>
      <vt:lpstr>The Benefits</vt:lpstr>
      <vt:lpstr>The Barriers</vt:lpstr>
      <vt:lpstr>The Challenge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Shared Decision Making &amp;  Smoking Cessation Counseling  in Lung Cancer Screening</dc:title>
  <dc:creator>Debra Dyer</dc:creator>
  <cp:lastModifiedBy>Dyer, Debra</cp:lastModifiedBy>
  <cp:revision>165</cp:revision>
  <dcterms:created xsi:type="dcterms:W3CDTF">2017-11-27T03:17:09Z</dcterms:created>
  <dcterms:modified xsi:type="dcterms:W3CDTF">2020-09-30T22:51:59Z</dcterms:modified>
</cp:coreProperties>
</file>