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omments/comment1.xml" ContentType="application/vnd.openxmlformats-officedocument.presentationml.comments+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3.xml" ContentType="application/vnd.openxmlformats-officedocument.presentationml.comments+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3.xml" ContentType="application/vnd.openxmlformats-officedocument.drawingml.chartshapes+xml"/>
  <Override PartName="/ppt/theme/themeOverride1.xml" ContentType="application/vnd.openxmlformats-officedocument.themeOverrid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omments/comment4.xml" ContentType="application/vnd.openxmlformats-officedocument.presentationml.comments+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3.xml" ContentType="application/vnd.openxmlformats-officedocument.presentationml.notesSlide+xml"/>
  <Override PartName="/ppt/comments/comment5.xml" ContentType="application/vnd.openxmlformats-officedocument.presentationml.comment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77" r:id="rId2"/>
    <p:sldMasterId id="2147483662" r:id="rId3"/>
  </p:sldMasterIdLst>
  <p:notesMasterIdLst>
    <p:notesMasterId r:id="rId25"/>
  </p:notesMasterIdLst>
  <p:handoutMasterIdLst>
    <p:handoutMasterId r:id="rId26"/>
  </p:handoutMasterIdLst>
  <p:sldIdLst>
    <p:sldId id="340" r:id="rId4"/>
    <p:sldId id="360" r:id="rId5"/>
    <p:sldId id="359" r:id="rId6"/>
    <p:sldId id="354" r:id="rId7"/>
    <p:sldId id="343" r:id="rId8"/>
    <p:sldId id="342" r:id="rId9"/>
    <p:sldId id="344" r:id="rId10"/>
    <p:sldId id="353" r:id="rId11"/>
    <p:sldId id="348" r:id="rId12"/>
    <p:sldId id="292" r:id="rId13"/>
    <p:sldId id="308" r:id="rId14"/>
    <p:sldId id="309" r:id="rId15"/>
    <p:sldId id="295" r:id="rId16"/>
    <p:sldId id="299" r:id="rId17"/>
    <p:sldId id="298" r:id="rId18"/>
    <p:sldId id="304" r:id="rId19"/>
    <p:sldId id="356" r:id="rId20"/>
    <p:sldId id="303" r:id="rId21"/>
    <p:sldId id="302" r:id="rId22"/>
    <p:sldId id="350" r:id="rId23"/>
    <p:sldId id="351" r:id="rId24"/>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019001C-6B21-48F0-9C41-83BDE6E3EACC}">
          <p14:sldIdLst>
            <p14:sldId id="340"/>
            <p14:sldId id="360"/>
            <p14:sldId id="359"/>
            <p14:sldId id="354"/>
            <p14:sldId id="343"/>
            <p14:sldId id="342"/>
            <p14:sldId id="344"/>
            <p14:sldId id="353"/>
            <p14:sldId id="348"/>
            <p14:sldId id="292"/>
          </p14:sldIdLst>
        </p14:section>
        <p14:section name="Untitled Section" id="{733F3538-6C2F-4522-8AE8-5D053CB418B1}">
          <p14:sldIdLst>
            <p14:sldId id="308"/>
            <p14:sldId id="309"/>
            <p14:sldId id="295"/>
            <p14:sldId id="299"/>
            <p14:sldId id="298"/>
            <p14:sldId id="304"/>
            <p14:sldId id="356"/>
            <p14:sldId id="303"/>
            <p14:sldId id="302"/>
            <p14:sldId id="350"/>
            <p14:sldId id="351"/>
          </p14:sldIdLst>
        </p14:section>
      </p14:sectionLst>
    </p:ext>
    <p:ext uri="{EFAFB233-063F-42B5-8137-9DF3F51BA10A}">
      <p15:sldGuideLst xmlns:p15="http://schemas.microsoft.com/office/powerpoint/2012/main">
        <p15:guide id="1" orient="horz" pos="936" userDrawn="1">
          <p15:clr>
            <a:srgbClr val="A4A3A4"/>
          </p15:clr>
        </p15:guide>
        <p15:guide id="2" pos="6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cey Campbell" initials="TC" lastIdx="1" clrIdx="0"/>
  <p:cmAuthor id="1" name="Morgan Mortazavi" initials="MM" lastIdx="61" clrIdx="1">
    <p:extLst>
      <p:ext uri="{19B8F6BF-5375-455C-9EA6-DF929625EA0E}">
        <p15:presenceInfo xmlns:p15="http://schemas.microsoft.com/office/powerpoint/2012/main" userId="fef96ecdbc6dff0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B57"/>
    <a:srgbClr val="66CCFF"/>
    <a:srgbClr val="E58036"/>
    <a:srgbClr val="6768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729" autoAdjust="0"/>
    <p:restoredTop sz="81529" autoAdjust="0"/>
  </p:normalViewPr>
  <p:slideViewPr>
    <p:cSldViewPr snapToGrid="0" snapToObjects="1">
      <p:cViewPr varScale="1">
        <p:scale>
          <a:sx n="69" d="100"/>
          <a:sy n="69" d="100"/>
        </p:scale>
        <p:origin x="840" y="72"/>
      </p:cViewPr>
      <p:guideLst>
        <p:guide orient="horz" pos="936"/>
        <p:guide pos="696"/>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7" d="100"/>
          <a:sy n="87" d="100"/>
        </p:scale>
        <p:origin x="3904"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Taji\Desktop\Recipes\CIVHC%20Reports\20200618_2017-2018%20CIVHC%20Report_copy%20with%20char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Taji\Desktop\Recipes\CIVHC%20Reports\20200831_CIVHC_2014-2016%20Raw%20Data%20New%20Copy.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oleObject" Target="Chart%202%20in%20Microsoft%20PowerPoint"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3.xml"/></Relationships>
</file>

<file path=ppt/charts/_rels/chart6.xml.rels><?xml version="1.0" encoding="UTF-8" standalone="yes"?>
<Relationships xmlns="http://schemas.openxmlformats.org/package/2006/relationships"><Relationship Id="rId3" Type="http://schemas.openxmlformats.org/officeDocument/2006/relationships/oleObject" Target="Chart%202%20in%20Microsoft%20PowerPoint"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Taji\Desktop\Recipes\CIVHC%20Reports\20200618_2017-2018%20CIVHC%20Report_copy%20with%20chart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'Q1 Counseling+LDCT Scan by Yr '!$F$11</c:f>
              <c:strCache>
                <c:ptCount val="1"/>
                <c:pt idx="0">
                  <c:v>2015</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Counseling+LDCT Scan by Yr '!$E$12:$E$13</c:f>
              <c:strCache>
                <c:ptCount val="2"/>
                <c:pt idx="0">
                  <c:v>Total Scans</c:v>
                </c:pt>
                <c:pt idx="1">
                  <c:v>Shared Decision Making (SDM)</c:v>
                </c:pt>
              </c:strCache>
            </c:strRef>
          </c:cat>
          <c:val>
            <c:numRef>
              <c:f>'Q1 Counseling+LDCT Scan by Yr '!$F$12:$F$13</c:f>
              <c:numCache>
                <c:formatCode>General</c:formatCode>
                <c:ptCount val="2"/>
                <c:pt idx="0">
                  <c:v>365</c:v>
                </c:pt>
                <c:pt idx="1">
                  <c:v>34</c:v>
                </c:pt>
              </c:numCache>
            </c:numRef>
          </c:val>
          <c:extLst>
            <c:ext xmlns:c16="http://schemas.microsoft.com/office/drawing/2014/chart" uri="{C3380CC4-5D6E-409C-BE32-E72D297353CC}">
              <c16:uniqueId val="{00000000-23B5-F347-9214-2D407CDAC6FF}"/>
            </c:ext>
          </c:extLst>
        </c:ser>
        <c:ser>
          <c:idx val="1"/>
          <c:order val="1"/>
          <c:tx>
            <c:strRef>
              <c:f>'Q1 Counseling+LDCT Scan by Yr '!$G$11</c:f>
              <c:strCache>
                <c:ptCount val="1"/>
                <c:pt idx="0">
                  <c:v>2016</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Counseling+LDCT Scan by Yr '!$E$12:$E$13</c:f>
              <c:strCache>
                <c:ptCount val="2"/>
                <c:pt idx="0">
                  <c:v>Total Scans</c:v>
                </c:pt>
                <c:pt idx="1">
                  <c:v>Shared Decision Making (SDM)</c:v>
                </c:pt>
              </c:strCache>
            </c:strRef>
          </c:cat>
          <c:val>
            <c:numRef>
              <c:f>'Q1 Counseling+LDCT Scan by Yr '!$G$12:$G$13</c:f>
              <c:numCache>
                <c:formatCode>General</c:formatCode>
                <c:ptCount val="2"/>
                <c:pt idx="0">
                  <c:v>3671</c:v>
                </c:pt>
                <c:pt idx="1">
                  <c:v>272</c:v>
                </c:pt>
              </c:numCache>
            </c:numRef>
          </c:val>
          <c:extLst>
            <c:ext xmlns:c16="http://schemas.microsoft.com/office/drawing/2014/chart" uri="{C3380CC4-5D6E-409C-BE32-E72D297353CC}">
              <c16:uniqueId val="{00000001-23B5-F347-9214-2D407CDAC6FF}"/>
            </c:ext>
          </c:extLst>
        </c:ser>
        <c:ser>
          <c:idx val="2"/>
          <c:order val="2"/>
          <c:tx>
            <c:strRef>
              <c:f>'Q1 Counseling+LDCT Scan by Yr '!$H$11</c:f>
              <c:strCache>
                <c:ptCount val="1"/>
                <c:pt idx="0">
                  <c:v>2017</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Counseling+LDCT Scan by Yr '!$E$12:$E$13</c:f>
              <c:strCache>
                <c:ptCount val="2"/>
                <c:pt idx="0">
                  <c:v>Total Scans</c:v>
                </c:pt>
                <c:pt idx="1">
                  <c:v>Shared Decision Making (SDM)</c:v>
                </c:pt>
              </c:strCache>
            </c:strRef>
          </c:cat>
          <c:val>
            <c:numRef>
              <c:f>'Q1 Counseling+LDCT Scan by Yr '!$H$12:$H$13</c:f>
              <c:numCache>
                <c:formatCode>#,##0</c:formatCode>
                <c:ptCount val="2"/>
                <c:pt idx="0" formatCode="General">
                  <c:v>6301</c:v>
                </c:pt>
                <c:pt idx="1">
                  <c:v>512</c:v>
                </c:pt>
              </c:numCache>
            </c:numRef>
          </c:val>
          <c:extLst>
            <c:ext xmlns:c16="http://schemas.microsoft.com/office/drawing/2014/chart" uri="{C3380CC4-5D6E-409C-BE32-E72D297353CC}">
              <c16:uniqueId val="{00000002-23B5-F347-9214-2D407CDAC6FF}"/>
            </c:ext>
          </c:extLst>
        </c:ser>
        <c:ser>
          <c:idx val="3"/>
          <c:order val="3"/>
          <c:tx>
            <c:strRef>
              <c:f>'Q1 Counseling+LDCT Scan by Yr '!$I$11</c:f>
              <c:strCache>
                <c:ptCount val="1"/>
                <c:pt idx="0">
                  <c:v>2018</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Counseling+LDCT Scan by Yr '!$E$12:$E$13</c:f>
              <c:strCache>
                <c:ptCount val="2"/>
                <c:pt idx="0">
                  <c:v>Total Scans</c:v>
                </c:pt>
                <c:pt idx="1">
                  <c:v>Shared Decision Making (SDM)</c:v>
                </c:pt>
              </c:strCache>
            </c:strRef>
          </c:cat>
          <c:val>
            <c:numRef>
              <c:f>'Q1 Counseling+LDCT Scan by Yr '!$I$12:$I$13</c:f>
              <c:numCache>
                <c:formatCode>General</c:formatCode>
                <c:ptCount val="2"/>
                <c:pt idx="0">
                  <c:v>8779</c:v>
                </c:pt>
                <c:pt idx="1">
                  <c:v>571</c:v>
                </c:pt>
              </c:numCache>
            </c:numRef>
          </c:val>
          <c:extLst>
            <c:ext xmlns:c16="http://schemas.microsoft.com/office/drawing/2014/chart" uri="{C3380CC4-5D6E-409C-BE32-E72D297353CC}">
              <c16:uniqueId val="{00000003-23B5-F347-9214-2D407CDAC6FF}"/>
            </c:ext>
          </c:extLst>
        </c:ser>
        <c:dLbls>
          <c:dLblPos val="outEnd"/>
          <c:showLegendKey val="0"/>
          <c:showVal val="1"/>
          <c:showCatName val="0"/>
          <c:showSerName val="0"/>
          <c:showPercent val="0"/>
          <c:showBubbleSize val="0"/>
        </c:dLbls>
        <c:gapWidth val="219"/>
        <c:overlap val="-27"/>
        <c:axId val="438666944"/>
        <c:axId val="438668120"/>
      </c:barChart>
      <c:catAx>
        <c:axId val="438666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38668120"/>
        <c:crosses val="autoZero"/>
        <c:auto val="1"/>
        <c:lblAlgn val="ctr"/>
        <c:lblOffset val="100"/>
        <c:noMultiLvlLbl val="0"/>
      </c:catAx>
      <c:valAx>
        <c:axId val="438668120"/>
        <c:scaling>
          <c:orientation val="minMax"/>
        </c:scaling>
        <c:delete val="1"/>
        <c:axPos val="l"/>
        <c:numFmt formatCode="General" sourceLinked="1"/>
        <c:majorTickMark val="none"/>
        <c:minorTickMark val="none"/>
        <c:tickLblPos val="nextTo"/>
        <c:crossAx val="438666944"/>
        <c:crosses val="autoZero"/>
        <c:crossBetween val="between"/>
      </c:valAx>
      <c:spPr>
        <a:noFill/>
        <a:ln>
          <a:noFill/>
        </a:ln>
        <a:effectLst/>
      </c:spPr>
    </c:plotArea>
    <c:legend>
      <c:legendPos val="b"/>
      <c:layout>
        <c:manualLayout>
          <c:xMode val="edge"/>
          <c:yMode val="edge"/>
          <c:x val="0.64587091217076698"/>
          <c:y val="3.0926762048174437E-2"/>
          <c:w val="0.34810093214067156"/>
          <c:h val="5.469419367098357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170342253035103"/>
          <c:y val="9.8800981265906529E-2"/>
          <c:w val="0.63634391567587922"/>
          <c:h val="0.77557187508050041"/>
        </c:manualLayout>
      </c:layout>
      <c:barChart>
        <c:barDir val="bar"/>
        <c:grouping val="clustered"/>
        <c:varyColors val="0"/>
        <c:ser>
          <c:idx val="0"/>
          <c:order val="0"/>
          <c:tx>
            <c:strRef>
              <c:f>'[Chart in Microsoft PowerPoint]q1a cnt by year'!$P$32</c:f>
              <c:strCache>
                <c:ptCount val="1"/>
                <c:pt idx="0">
                  <c:v>2018</c:v>
                </c:pt>
              </c:strCache>
            </c:strRef>
          </c:tx>
          <c:spPr>
            <a:solidFill>
              <a:schemeClr val="accent1"/>
            </a:solidFill>
            <a:ln>
              <a:noFill/>
            </a:ln>
            <a:effectLst/>
          </c:spPr>
          <c:invertIfNegative val="0"/>
          <c:dLbls>
            <c:dLbl>
              <c:idx val="7"/>
              <c:delete val="1"/>
              <c:extLst>
                <c:ext xmlns:c15="http://schemas.microsoft.com/office/drawing/2012/chart" uri="{CE6537A1-D6FC-4f65-9D91-7224C49458BB}"/>
                <c:ext xmlns:c16="http://schemas.microsoft.com/office/drawing/2014/chart" uri="{C3380CC4-5D6E-409C-BE32-E72D297353CC}">
                  <c16:uniqueId val="{00000000-4A1F-5948-91EF-D24DD44C29A6}"/>
                </c:ext>
              </c:extLst>
            </c:dLbl>
            <c:dLbl>
              <c:idx val="13"/>
              <c:delete val="1"/>
              <c:extLst>
                <c:ext xmlns:c15="http://schemas.microsoft.com/office/drawing/2012/chart" uri="{CE6537A1-D6FC-4f65-9D91-7224C49458BB}"/>
                <c:ext xmlns:c16="http://schemas.microsoft.com/office/drawing/2014/chart" uri="{C3380CC4-5D6E-409C-BE32-E72D297353CC}">
                  <c16:uniqueId val="{00000001-4A1F-5948-91EF-D24DD44C29A6}"/>
                </c:ext>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in Microsoft PowerPoint]q1a cnt by year'!$O$33:$O$50</c:f>
              <c:strCache>
                <c:ptCount val="18"/>
                <c:pt idx="0">
                  <c:v>800 Denver North</c:v>
                </c:pt>
                <c:pt idx="1">
                  <c:v>801 Denver South</c:v>
                </c:pt>
                <c:pt idx="2">
                  <c:v>802 Denver Main</c:v>
                </c:pt>
                <c:pt idx="3">
                  <c:v>803 Denver Boulder</c:v>
                </c:pt>
                <c:pt idx="4">
                  <c:v>804 Denver Golden</c:v>
                </c:pt>
                <c:pt idx="5">
                  <c:v>805 Longmont</c:v>
                </c:pt>
                <c:pt idx="6">
                  <c:v>806 Brighton </c:v>
                </c:pt>
                <c:pt idx="7">
                  <c:v>807 Fort Morgan</c:v>
                </c:pt>
                <c:pt idx="8">
                  <c:v>808 Colorado Springs</c:v>
                </c:pt>
                <c:pt idx="9">
                  <c:v>809 Colorado Springs</c:v>
                </c:pt>
                <c:pt idx="10">
                  <c:v>810 Pueblo</c:v>
                </c:pt>
                <c:pt idx="11">
                  <c:v>811 Alamosa</c:v>
                </c:pt>
                <c:pt idx="12">
                  <c:v>812 Salida</c:v>
                </c:pt>
                <c:pt idx="13">
                  <c:v>813 Durango</c:v>
                </c:pt>
                <c:pt idx="14">
                  <c:v>814 Montrose</c:v>
                </c:pt>
                <c:pt idx="15">
                  <c:v>815 Grand Junction</c:v>
                </c:pt>
                <c:pt idx="16">
                  <c:v>816 Glenwood Springs</c:v>
                </c:pt>
                <c:pt idx="17">
                  <c:v>not available</c:v>
                </c:pt>
              </c:strCache>
            </c:strRef>
          </c:cat>
          <c:val>
            <c:numRef>
              <c:f>'[Chart in Microsoft PowerPoint]q1a cnt by year'!$P$33:$P$50</c:f>
              <c:numCache>
                <c:formatCode>General</c:formatCode>
                <c:ptCount val="18"/>
                <c:pt idx="0">
                  <c:v>1895</c:v>
                </c:pt>
                <c:pt idx="1">
                  <c:v>1162</c:v>
                </c:pt>
                <c:pt idx="2">
                  <c:v>2061</c:v>
                </c:pt>
                <c:pt idx="3">
                  <c:v>37</c:v>
                </c:pt>
                <c:pt idx="4">
                  <c:v>431</c:v>
                </c:pt>
                <c:pt idx="5">
                  <c:v>757</c:v>
                </c:pt>
                <c:pt idx="6">
                  <c:v>341</c:v>
                </c:pt>
                <c:pt idx="7">
                  <c:v>47</c:v>
                </c:pt>
                <c:pt idx="8">
                  <c:v>182</c:v>
                </c:pt>
                <c:pt idx="9">
                  <c:v>588</c:v>
                </c:pt>
                <c:pt idx="10">
                  <c:v>372</c:v>
                </c:pt>
                <c:pt idx="11">
                  <c:v>75</c:v>
                </c:pt>
                <c:pt idx="12">
                  <c:v>108</c:v>
                </c:pt>
                <c:pt idx="13">
                  <c:v>71</c:v>
                </c:pt>
                <c:pt idx="14">
                  <c:v>121</c:v>
                </c:pt>
                <c:pt idx="15">
                  <c:v>329</c:v>
                </c:pt>
                <c:pt idx="16">
                  <c:v>165</c:v>
                </c:pt>
                <c:pt idx="17">
                  <c:v>37</c:v>
                </c:pt>
              </c:numCache>
            </c:numRef>
          </c:val>
          <c:extLst>
            <c:ext xmlns:c16="http://schemas.microsoft.com/office/drawing/2014/chart" uri="{C3380CC4-5D6E-409C-BE32-E72D297353CC}">
              <c16:uniqueId val="{00000002-4A1F-5948-91EF-D24DD44C29A6}"/>
            </c:ext>
          </c:extLst>
        </c:ser>
        <c:dLbls>
          <c:dLblPos val="inEnd"/>
          <c:showLegendKey val="0"/>
          <c:showVal val="1"/>
          <c:showCatName val="0"/>
          <c:showSerName val="0"/>
          <c:showPercent val="0"/>
          <c:showBubbleSize val="0"/>
        </c:dLbls>
        <c:gapWidth val="27"/>
        <c:axId val="438667728"/>
        <c:axId val="438663808"/>
      </c:barChart>
      <c:catAx>
        <c:axId val="4386677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38663808"/>
        <c:crosses val="autoZero"/>
        <c:auto val="1"/>
        <c:lblAlgn val="ctr"/>
        <c:lblOffset val="100"/>
        <c:noMultiLvlLbl val="0"/>
      </c:catAx>
      <c:valAx>
        <c:axId val="438663808"/>
        <c:scaling>
          <c:orientation val="minMax"/>
        </c:scaling>
        <c:delete val="1"/>
        <c:axPos val="t"/>
        <c:numFmt formatCode="General" sourceLinked="1"/>
        <c:majorTickMark val="none"/>
        <c:minorTickMark val="none"/>
        <c:tickLblPos val="nextTo"/>
        <c:crossAx val="438667728"/>
        <c:crosses val="autoZero"/>
        <c:crossBetween val="between"/>
      </c:valAx>
      <c:spPr>
        <a:noFill/>
        <a:ln>
          <a:noFill/>
        </a:ln>
        <a:effectLst/>
      </c:spPr>
    </c:plotArea>
    <c:plotVisOnly val="1"/>
    <c:dispBlanksAs val="gap"/>
    <c:showDLblsOverMax val="0"/>
  </c:chart>
  <c:spPr>
    <a:noFill/>
    <a:ln>
      <a:noFill/>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679320300903778E-2"/>
          <c:y val="2.6027612495986556E-2"/>
          <c:w val="0.9686413593981924"/>
          <c:h val="0.8297252185476911"/>
        </c:manualLayout>
      </c:layout>
      <c:barChart>
        <c:barDir val="col"/>
        <c:grouping val="clustered"/>
        <c:varyColors val="0"/>
        <c:ser>
          <c:idx val="0"/>
          <c:order val="0"/>
          <c:tx>
            <c:strRef>
              <c:f>'q1a cnt by year'!$T$3</c:f>
              <c:strCache>
                <c:ptCount val="1"/>
                <c:pt idx="0">
                  <c:v>2015</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'q1a cnt by year'!$S$4:$S$10</c:f>
              <c:strCache>
                <c:ptCount val="7"/>
                <c:pt idx="0">
                  <c:v>50-55</c:v>
                </c:pt>
                <c:pt idx="1">
                  <c:v>55-59</c:v>
                </c:pt>
                <c:pt idx="2">
                  <c:v>60-64</c:v>
                </c:pt>
                <c:pt idx="3">
                  <c:v>65-69</c:v>
                </c:pt>
                <c:pt idx="4">
                  <c:v>70-74</c:v>
                </c:pt>
                <c:pt idx="5">
                  <c:v>75-79</c:v>
                </c:pt>
                <c:pt idx="6">
                  <c:v>80+</c:v>
                </c:pt>
              </c:strCache>
            </c:strRef>
          </c:cat>
          <c:val>
            <c:numRef>
              <c:f>'q1a cnt by year'!$T$4:$T$10</c:f>
              <c:numCache>
                <c:formatCode>General</c:formatCode>
                <c:ptCount val="7"/>
                <c:pt idx="1">
                  <c:v>73</c:v>
                </c:pt>
                <c:pt idx="2">
                  <c:v>77</c:v>
                </c:pt>
                <c:pt idx="3">
                  <c:v>128</c:v>
                </c:pt>
                <c:pt idx="4">
                  <c:v>69</c:v>
                </c:pt>
                <c:pt idx="5">
                  <c:v>17</c:v>
                </c:pt>
              </c:numCache>
            </c:numRef>
          </c:val>
          <c:extLst>
            <c:ext xmlns:c16="http://schemas.microsoft.com/office/drawing/2014/chart" uri="{C3380CC4-5D6E-409C-BE32-E72D297353CC}">
              <c16:uniqueId val="{00000000-D0CA-304E-9403-45DAB36CD702}"/>
            </c:ext>
          </c:extLst>
        </c:ser>
        <c:ser>
          <c:idx val="1"/>
          <c:order val="1"/>
          <c:tx>
            <c:strRef>
              <c:f>'q1a cnt by year'!$U$3</c:f>
              <c:strCache>
                <c:ptCount val="1"/>
                <c:pt idx="0">
                  <c:v>2016</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'q1a cnt by year'!$S$4:$S$10</c:f>
              <c:strCache>
                <c:ptCount val="7"/>
                <c:pt idx="0">
                  <c:v>50-55</c:v>
                </c:pt>
                <c:pt idx="1">
                  <c:v>55-59</c:v>
                </c:pt>
                <c:pt idx="2">
                  <c:v>60-64</c:v>
                </c:pt>
                <c:pt idx="3">
                  <c:v>65-69</c:v>
                </c:pt>
                <c:pt idx="4">
                  <c:v>70-74</c:v>
                </c:pt>
                <c:pt idx="5">
                  <c:v>75-79</c:v>
                </c:pt>
                <c:pt idx="6">
                  <c:v>80+</c:v>
                </c:pt>
              </c:strCache>
            </c:strRef>
          </c:cat>
          <c:val>
            <c:numRef>
              <c:f>'q1a cnt by year'!$U$4:$U$10</c:f>
              <c:numCache>
                <c:formatCode>General</c:formatCode>
                <c:ptCount val="7"/>
                <c:pt idx="1">
                  <c:v>617</c:v>
                </c:pt>
                <c:pt idx="2">
                  <c:v>845</c:v>
                </c:pt>
                <c:pt idx="3">
                  <c:v>1188</c:v>
                </c:pt>
                <c:pt idx="4">
                  <c:v>763</c:v>
                </c:pt>
                <c:pt idx="5">
                  <c:v>229</c:v>
                </c:pt>
                <c:pt idx="6">
                  <c:v>23</c:v>
                </c:pt>
              </c:numCache>
            </c:numRef>
          </c:val>
          <c:extLst>
            <c:ext xmlns:c16="http://schemas.microsoft.com/office/drawing/2014/chart" uri="{C3380CC4-5D6E-409C-BE32-E72D297353CC}">
              <c16:uniqueId val="{00000001-D0CA-304E-9403-45DAB36CD702}"/>
            </c:ext>
          </c:extLst>
        </c:ser>
        <c:ser>
          <c:idx val="2"/>
          <c:order val="2"/>
          <c:tx>
            <c:strRef>
              <c:f>'q1a cnt by year'!$V$3</c:f>
              <c:strCache>
                <c:ptCount val="1"/>
                <c:pt idx="0">
                  <c:v>2017</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'q1a cnt by year'!$S$4:$S$10</c:f>
              <c:strCache>
                <c:ptCount val="7"/>
                <c:pt idx="0">
                  <c:v>50-55</c:v>
                </c:pt>
                <c:pt idx="1">
                  <c:v>55-59</c:v>
                </c:pt>
                <c:pt idx="2">
                  <c:v>60-64</c:v>
                </c:pt>
                <c:pt idx="3">
                  <c:v>65-69</c:v>
                </c:pt>
                <c:pt idx="4">
                  <c:v>70-74</c:v>
                </c:pt>
                <c:pt idx="5">
                  <c:v>75-79</c:v>
                </c:pt>
                <c:pt idx="6">
                  <c:v>80+</c:v>
                </c:pt>
              </c:strCache>
            </c:strRef>
          </c:cat>
          <c:val>
            <c:numRef>
              <c:f>'q1a cnt by year'!$V$4:$V$10</c:f>
              <c:numCache>
                <c:formatCode>General</c:formatCode>
                <c:ptCount val="7"/>
                <c:pt idx="0">
                  <c:v>55</c:v>
                </c:pt>
                <c:pt idx="1">
                  <c:v>110</c:v>
                </c:pt>
                <c:pt idx="2">
                  <c:v>1464</c:v>
                </c:pt>
                <c:pt idx="3">
                  <c:v>1932</c:v>
                </c:pt>
                <c:pt idx="4">
                  <c:v>1279</c:v>
                </c:pt>
                <c:pt idx="5">
                  <c:v>382</c:v>
                </c:pt>
                <c:pt idx="6">
                  <c:v>17</c:v>
                </c:pt>
              </c:numCache>
            </c:numRef>
          </c:val>
          <c:extLst>
            <c:ext xmlns:c16="http://schemas.microsoft.com/office/drawing/2014/chart" uri="{C3380CC4-5D6E-409C-BE32-E72D297353CC}">
              <c16:uniqueId val="{00000002-D0CA-304E-9403-45DAB36CD702}"/>
            </c:ext>
          </c:extLst>
        </c:ser>
        <c:ser>
          <c:idx val="3"/>
          <c:order val="3"/>
          <c:tx>
            <c:strRef>
              <c:f>'q1a cnt by year'!$W$3</c:f>
              <c:strCache>
                <c:ptCount val="1"/>
                <c:pt idx="0">
                  <c:v>2018</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'q1a cnt by year'!$S$4:$S$10</c:f>
              <c:strCache>
                <c:ptCount val="7"/>
                <c:pt idx="0">
                  <c:v>50-55</c:v>
                </c:pt>
                <c:pt idx="1">
                  <c:v>55-59</c:v>
                </c:pt>
                <c:pt idx="2">
                  <c:v>60-64</c:v>
                </c:pt>
                <c:pt idx="3">
                  <c:v>65-69</c:v>
                </c:pt>
                <c:pt idx="4">
                  <c:v>70-74</c:v>
                </c:pt>
                <c:pt idx="5">
                  <c:v>75-79</c:v>
                </c:pt>
                <c:pt idx="6">
                  <c:v>80+</c:v>
                </c:pt>
              </c:strCache>
            </c:strRef>
          </c:cat>
          <c:val>
            <c:numRef>
              <c:f>'q1a cnt by year'!$W$4:$W$10</c:f>
              <c:numCache>
                <c:formatCode>General</c:formatCode>
                <c:ptCount val="7"/>
                <c:pt idx="0">
                  <c:v>50</c:v>
                </c:pt>
                <c:pt idx="1">
                  <c:v>1471</c:v>
                </c:pt>
                <c:pt idx="2">
                  <c:v>2079</c:v>
                </c:pt>
                <c:pt idx="3">
                  <c:v>2644</c:v>
                </c:pt>
                <c:pt idx="4">
                  <c:v>1795</c:v>
                </c:pt>
                <c:pt idx="5">
                  <c:v>613</c:v>
                </c:pt>
                <c:pt idx="6">
                  <c:v>35</c:v>
                </c:pt>
              </c:numCache>
            </c:numRef>
          </c:val>
          <c:extLst>
            <c:ext xmlns:c16="http://schemas.microsoft.com/office/drawing/2014/chart" uri="{C3380CC4-5D6E-409C-BE32-E72D297353CC}">
              <c16:uniqueId val="{00000003-D0CA-304E-9403-45DAB36CD702}"/>
            </c:ext>
          </c:extLst>
        </c:ser>
        <c:dLbls>
          <c:dLblPos val="outEnd"/>
          <c:showLegendKey val="0"/>
          <c:showVal val="1"/>
          <c:showCatName val="0"/>
          <c:showSerName val="0"/>
          <c:showPercent val="0"/>
          <c:showBubbleSize val="0"/>
        </c:dLbls>
        <c:gapWidth val="219"/>
        <c:overlap val="-27"/>
        <c:axId val="438664984"/>
        <c:axId val="438664592"/>
      </c:barChart>
      <c:catAx>
        <c:axId val="438664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38664592"/>
        <c:crosses val="autoZero"/>
        <c:auto val="1"/>
        <c:lblAlgn val="ctr"/>
        <c:lblOffset val="100"/>
        <c:noMultiLvlLbl val="0"/>
      </c:catAx>
      <c:valAx>
        <c:axId val="438664592"/>
        <c:scaling>
          <c:orientation val="minMax"/>
        </c:scaling>
        <c:delete val="1"/>
        <c:axPos val="l"/>
        <c:numFmt formatCode="General" sourceLinked="1"/>
        <c:majorTickMark val="none"/>
        <c:minorTickMark val="none"/>
        <c:tickLblPos val="nextTo"/>
        <c:crossAx val="438664984"/>
        <c:crosses val="autoZero"/>
        <c:crossBetween val="between"/>
      </c:valAx>
      <c:spPr>
        <a:noFill/>
        <a:ln>
          <a:noFill/>
        </a:ln>
        <a:effectLst/>
      </c:spPr>
    </c:plotArea>
    <c:legend>
      <c:legendPos val="b"/>
      <c:layout>
        <c:manualLayout>
          <c:xMode val="edge"/>
          <c:yMode val="edge"/>
          <c:x val="0.67139421930284826"/>
          <c:y val="2.2664517054576058E-2"/>
          <c:w val="0.32144447281512262"/>
          <c:h val="6.6369045585894557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6367016622922"/>
          <c:y val="0.16528520499108737"/>
          <c:w val="0.77047440944881895"/>
          <c:h val="0.62939667635128493"/>
        </c:manualLayout>
      </c:layout>
      <c:barChart>
        <c:barDir val="bar"/>
        <c:grouping val="clustered"/>
        <c:varyColors val="0"/>
        <c:ser>
          <c:idx val="0"/>
          <c:order val="0"/>
          <c:spPr>
            <a:solidFill>
              <a:srgbClr val="7030A0"/>
            </a:solidFill>
            <a:ln>
              <a:noFill/>
            </a:ln>
            <a:effectLst/>
          </c:spPr>
          <c:invertIfNegative val="0"/>
          <c:dPt>
            <c:idx val="0"/>
            <c:invertIfNegative val="0"/>
            <c:bubble3D val="0"/>
            <c:spPr>
              <a:solidFill>
                <a:schemeClr val="accent4">
                  <a:lumMod val="75000"/>
                </a:schemeClr>
              </a:solidFill>
              <a:ln>
                <a:noFill/>
              </a:ln>
              <a:effectLst/>
            </c:spPr>
            <c:extLst>
              <c:ext xmlns:c16="http://schemas.microsoft.com/office/drawing/2014/chart" uri="{C3380CC4-5D6E-409C-BE32-E72D297353CC}">
                <c16:uniqueId val="{00000001-9603-0345-8F8E-BA2245320D6F}"/>
              </c:ext>
            </c:extLst>
          </c:dPt>
          <c:dPt>
            <c:idx val="1"/>
            <c:invertIfNegative val="0"/>
            <c:bubble3D val="0"/>
            <c:spPr>
              <a:solidFill>
                <a:schemeClr val="accent4">
                  <a:lumMod val="75000"/>
                </a:schemeClr>
              </a:solidFill>
              <a:ln>
                <a:noFill/>
              </a:ln>
              <a:effectLst/>
            </c:spPr>
            <c:extLst>
              <c:ext xmlns:c16="http://schemas.microsoft.com/office/drawing/2014/chart" uri="{C3380CC4-5D6E-409C-BE32-E72D297353CC}">
                <c16:uniqueId val="{00000000-9603-0345-8F8E-BA2245320D6F}"/>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year'!$O$26:$O$27</c:f>
              <c:strCache>
                <c:ptCount val="2"/>
                <c:pt idx="0">
                  <c:v>Male</c:v>
                </c:pt>
                <c:pt idx="1">
                  <c:v>Female</c:v>
                </c:pt>
              </c:strCache>
            </c:strRef>
          </c:cat>
          <c:val>
            <c:numRef>
              <c:f>'[Chart 2 in Microsoft PowerPoint]q1a cnt by year'!$P$26:$P$27</c:f>
              <c:numCache>
                <c:formatCode>General</c:formatCode>
                <c:ptCount val="2"/>
                <c:pt idx="0">
                  <c:v>4549</c:v>
                </c:pt>
                <c:pt idx="1">
                  <c:v>4230</c:v>
                </c:pt>
              </c:numCache>
            </c:numRef>
          </c:val>
          <c:extLst>
            <c:ext xmlns:c16="http://schemas.microsoft.com/office/drawing/2014/chart" uri="{C3380CC4-5D6E-409C-BE32-E72D297353CC}">
              <c16:uniqueId val="{00000000-5E3D-754B-AC2D-278B2EA66BB6}"/>
            </c:ext>
          </c:extLst>
        </c:ser>
        <c:ser>
          <c:idx val="1"/>
          <c:order val="1"/>
          <c:spPr>
            <a:solidFill>
              <a:srgbClr val="AEBB5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year'!$O$26:$O$27</c:f>
              <c:strCache>
                <c:ptCount val="2"/>
                <c:pt idx="0">
                  <c:v>Male</c:v>
                </c:pt>
                <c:pt idx="1">
                  <c:v>Female</c:v>
                </c:pt>
              </c:strCache>
            </c:strRef>
          </c:cat>
          <c:val>
            <c:numRef>
              <c:f>'[Chart 2 in Microsoft PowerPoint]q1a cnt by year'!$Q$26:$Q$27</c:f>
              <c:numCache>
                <c:formatCode>General</c:formatCode>
                <c:ptCount val="2"/>
                <c:pt idx="0">
                  <c:v>3350</c:v>
                </c:pt>
                <c:pt idx="1">
                  <c:v>2951</c:v>
                </c:pt>
              </c:numCache>
            </c:numRef>
          </c:val>
          <c:extLst>
            <c:ext xmlns:c16="http://schemas.microsoft.com/office/drawing/2014/chart" uri="{C3380CC4-5D6E-409C-BE32-E72D297353CC}">
              <c16:uniqueId val="{00000001-5E3D-754B-AC2D-278B2EA66BB6}"/>
            </c:ext>
          </c:extLst>
        </c:ser>
        <c:ser>
          <c:idx val="2"/>
          <c:order val="2"/>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year'!$O$26:$O$27</c:f>
              <c:strCache>
                <c:ptCount val="2"/>
                <c:pt idx="0">
                  <c:v>Male</c:v>
                </c:pt>
                <c:pt idx="1">
                  <c:v>Female</c:v>
                </c:pt>
              </c:strCache>
            </c:strRef>
          </c:cat>
          <c:val>
            <c:numRef>
              <c:f>'[Chart 2 in Microsoft PowerPoint]q1a cnt by year'!$R$26:$R$27</c:f>
              <c:numCache>
                <c:formatCode>General</c:formatCode>
                <c:ptCount val="2"/>
                <c:pt idx="0">
                  <c:v>1978</c:v>
                </c:pt>
                <c:pt idx="1">
                  <c:v>1693</c:v>
                </c:pt>
              </c:numCache>
            </c:numRef>
          </c:val>
          <c:extLst>
            <c:ext xmlns:c16="http://schemas.microsoft.com/office/drawing/2014/chart" uri="{C3380CC4-5D6E-409C-BE32-E72D297353CC}">
              <c16:uniqueId val="{00000002-5E3D-754B-AC2D-278B2EA66BB6}"/>
            </c:ext>
          </c:extLst>
        </c:ser>
        <c:ser>
          <c:idx val="3"/>
          <c:order val="3"/>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year'!$O$26:$O$27</c:f>
              <c:strCache>
                <c:ptCount val="2"/>
                <c:pt idx="0">
                  <c:v>Male</c:v>
                </c:pt>
                <c:pt idx="1">
                  <c:v>Female</c:v>
                </c:pt>
              </c:strCache>
            </c:strRef>
          </c:cat>
          <c:val>
            <c:numRef>
              <c:f>'[Chart 2 in Microsoft PowerPoint]q1a cnt by year'!$S$26:$S$27</c:f>
              <c:numCache>
                <c:formatCode>General</c:formatCode>
                <c:ptCount val="2"/>
                <c:pt idx="0">
                  <c:v>183</c:v>
                </c:pt>
                <c:pt idx="1">
                  <c:v>182</c:v>
                </c:pt>
              </c:numCache>
            </c:numRef>
          </c:val>
          <c:extLst>
            <c:ext xmlns:c16="http://schemas.microsoft.com/office/drawing/2014/chart" uri="{C3380CC4-5D6E-409C-BE32-E72D297353CC}">
              <c16:uniqueId val="{00000003-5E3D-754B-AC2D-278B2EA66BB6}"/>
            </c:ext>
          </c:extLst>
        </c:ser>
        <c:dLbls>
          <c:dLblPos val="outEnd"/>
          <c:showLegendKey val="0"/>
          <c:showVal val="1"/>
          <c:showCatName val="0"/>
          <c:showSerName val="0"/>
          <c:showPercent val="0"/>
          <c:showBubbleSize val="0"/>
        </c:dLbls>
        <c:gapWidth val="182"/>
        <c:axId val="438668904"/>
        <c:axId val="438669296"/>
      </c:barChart>
      <c:catAx>
        <c:axId val="4386689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38669296"/>
        <c:crosses val="autoZero"/>
        <c:auto val="1"/>
        <c:lblAlgn val="ctr"/>
        <c:lblOffset val="100"/>
        <c:noMultiLvlLbl val="0"/>
      </c:catAx>
      <c:valAx>
        <c:axId val="4386692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66890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9358406059418267E-2"/>
          <c:y val="0.10372641433167878"/>
          <c:w val="0.54427090056365901"/>
          <c:h val="0.77339992551606718"/>
        </c:manualLayout>
      </c:layout>
      <c:pie3DChart>
        <c:varyColors val="1"/>
        <c:ser>
          <c:idx val="0"/>
          <c:order val="0"/>
          <c:dPt>
            <c:idx val="0"/>
            <c:bubble3D val="0"/>
            <c:spPr>
              <a:solidFill>
                <a:srgbClr val="E58036"/>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1EAF-DC40-BDAF-4685B4C3D5AF}"/>
              </c:ext>
            </c:extLst>
          </c:dPt>
          <c:dPt>
            <c:idx val="1"/>
            <c:bubble3D val="0"/>
            <c:spPr>
              <a:solidFill>
                <a:srgbClr val="67686B"/>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1EAF-DC40-BDAF-4685B4C3D5AF}"/>
              </c:ext>
            </c:extLst>
          </c:dPt>
          <c:dPt>
            <c:idx val="2"/>
            <c:bubble3D val="0"/>
            <c:spPr>
              <a:solidFill>
                <a:srgbClr val="66CCFF"/>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1EAF-DC40-BDAF-4685B4C3D5AF}"/>
              </c:ext>
            </c:extLst>
          </c:dPt>
          <c:dPt>
            <c:idx val="3"/>
            <c:bubble3D val="0"/>
            <c:spPr>
              <a:solidFill>
                <a:schemeClr val="accent1">
                  <a:lumMod val="60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1EAF-DC40-BDAF-4685B4C3D5AF}"/>
              </c:ext>
            </c:extLst>
          </c:dPt>
          <c:dPt>
            <c:idx val="4"/>
            <c:bubble3D val="0"/>
            <c:spPr>
              <a:solidFill>
                <a:schemeClr val="accent2">
                  <a:lumMod val="75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1EAF-DC40-BDAF-4685B4C3D5AF}"/>
              </c:ext>
            </c:extLst>
          </c:dPt>
          <c:dPt>
            <c:idx val="5"/>
            <c:bubble3D val="0"/>
            <c:spPr>
              <a:solidFill>
                <a:schemeClr val="accent5">
                  <a:lumMod val="60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B-1EAF-DC40-BDAF-4685B4C3D5AF}"/>
              </c:ext>
            </c:extLst>
          </c:dPt>
          <c:dPt>
            <c:idx val="6"/>
            <c:bubble3D val="0"/>
            <c:spPr>
              <a:solidFill>
                <a:srgbClr val="AEBB57"/>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D-1EAF-DC40-BDAF-4685B4C3D5AF}"/>
              </c:ext>
            </c:extLst>
          </c:dPt>
          <c:dPt>
            <c:idx val="7"/>
            <c:bubble3D val="0"/>
            <c:spPr>
              <a:solidFill>
                <a:schemeClr val="accent3">
                  <a:lumMod val="80000"/>
                  <a:lumOff val="20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F-1EAF-DC40-BDAF-4685B4C3D5AF}"/>
              </c:ext>
            </c:extLst>
          </c:dPt>
          <c:dPt>
            <c:idx val="8"/>
            <c:bubble3D val="0"/>
            <c:spPr>
              <a:solidFill>
                <a:schemeClr val="accent5">
                  <a:lumMod val="80000"/>
                  <a:lumOff val="20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11-1EAF-DC40-BDAF-4685B4C3D5AF}"/>
              </c:ext>
            </c:extLst>
          </c:dPt>
          <c:dPt>
            <c:idx val="9"/>
            <c:bubble3D val="0"/>
            <c:spPr>
              <a:solidFill>
                <a:schemeClr val="accent1">
                  <a:lumMod val="80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13-1EAF-DC40-BDAF-4685B4C3D5AF}"/>
              </c:ext>
            </c:extLst>
          </c:dPt>
          <c:dLbls>
            <c:dLbl>
              <c:idx val="0"/>
              <c:layout>
                <c:manualLayout>
                  <c:x val="-8.7657784011220138E-2"/>
                  <c:y val="-0.18539325842696633"/>
                </c:manualLayout>
              </c:layout>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1EAF-DC40-BDAF-4685B4C3D5AF}"/>
                </c:ext>
              </c:extLst>
            </c:dLbl>
            <c:dLbl>
              <c:idx val="2"/>
              <c:delete val="1"/>
              <c:extLst>
                <c:ext xmlns:c15="http://schemas.microsoft.com/office/drawing/2012/chart" uri="{CE6537A1-D6FC-4f65-9D91-7224C49458BB}"/>
                <c:ext xmlns:c16="http://schemas.microsoft.com/office/drawing/2014/chart" uri="{C3380CC4-5D6E-409C-BE32-E72D297353CC}">
                  <c16:uniqueId val="{00000005-1EAF-DC40-BDAF-4685B4C3D5A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'[Chart in Microsoft PowerPoint]4 lDCT prov counts'!$H$165:$Q$165</c:f>
              <c:strCache>
                <c:ptCount val="10"/>
                <c:pt idx="0">
                  <c:v>Kaiser</c:v>
                </c:pt>
                <c:pt idx="1">
                  <c:v>National Jewish</c:v>
                </c:pt>
                <c:pt idx="2">
                  <c:v>Denver Health and Hospital Authority</c:v>
                </c:pt>
                <c:pt idx="3">
                  <c:v>Radiology Imaging Associates</c:v>
                </c:pt>
                <c:pt idx="4">
                  <c:v>University of Colorado Hosp</c:v>
                </c:pt>
                <c:pt idx="5">
                  <c:v>Penrad</c:v>
                </c:pt>
                <c:pt idx="6">
                  <c:v>Remaining Providers</c:v>
                </c:pt>
                <c:pt idx="7">
                  <c:v>Rocky Mountain Radiologists PC</c:v>
                </c:pt>
                <c:pt idx="8">
                  <c:v>Medical Imaging of Colorado</c:v>
                </c:pt>
                <c:pt idx="9">
                  <c:v>Fort Collins Radiologic Associates PC</c:v>
                </c:pt>
              </c:strCache>
            </c:strRef>
          </c:cat>
          <c:val>
            <c:numRef>
              <c:f>'[Chart in Microsoft PowerPoint]4 lDCT prov counts'!$H$166:$Q$166</c:f>
              <c:numCache>
                <c:formatCode>0%</c:formatCode>
                <c:ptCount val="10"/>
                <c:pt idx="0">
                  <c:v>0.34</c:v>
                </c:pt>
                <c:pt idx="1">
                  <c:v>0.06</c:v>
                </c:pt>
                <c:pt idx="2">
                  <c:v>0</c:v>
                </c:pt>
                <c:pt idx="3">
                  <c:v>0.05</c:v>
                </c:pt>
                <c:pt idx="4">
                  <c:v>0.03</c:v>
                </c:pt>
                <c:pt idx="5">
                  <c:v>0.03</c:v>
                </c:pt>
                <c:pt idx="6">
                  <c:v>0.27</c:v>
                </c:pt>
                <c:pt idx="7">
                  <c:v>0.03</c:v>
                </c:pt>
                <c:pt idx="8">
                  <c:v>0.02</c:v>
                </c:pt>
                <c:pt idx="9">
                  <c:v>0.02</c:v>
                </c:pt>
              </c:numCache>
            </c:numRef>
          </c:val>
          <c:extLst>
            <c:ext xmlns:c16="http://schemas.microsoft.com/office/drawing/2014/chart" uri="{C3380CC4-5D6E-409C-BE32-E72D297353CC}">
              <c16:uniqueId val="{00000014-1EAF-DC40-BDAF-4685B4C3D5AF}"/>
            </c:ext>
          </c:extLst>
        </c:ser>
        <c:dLbls>
          <c:dLblPos val="outEnd"/>
          <c:showLegendKey val="0"/>
          <c:showVal val="1"/>
          <c:showCatName val="0"/>
          <c:showSerName val="0"/>
          <c:showPercent val="0"/>
          <c:showBubbleSize val="0"/>
          <c:showLeaderLines val="0"/>
        </c:dLbls>
      </c:pie3DChart>
      <c:spPr>
        <a:noFill/>
        <a:ln>
          <a:noFill/>
        </a:ln>
        <a:effectLst/>
      </c:spPr>
    </c:plotArea>
    <c:legend>
      <c:legendPos val="r"/>
      <c:layout>
        <c:manualLayout>
          <c:xMode val="edge"/>
          <c:yMode val="edge"/>
          <c:x val="0.57847276672814218"/>
          <c:y val="1.5825223392019822E-2"/>
          <c:w val="0.39739580457421786"/>
          <c:h val="0.96522294965938249"/>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'[Chart 2 in Microsoft PowerPoint]q1a cnt by year'!$D$89</c:f>
              <c:strCache>
                <c:ptCount val="1"/>
                <c:pt idx="0">
                  <c:v>2016</c:v>
                </c:pt>
              </c:strCache>
            </c:strRef>
          </c:tx>
          <c:spPr>
            <a:solidFill>
              <a:schemeClr val="accent2">
                <a:lumMod val="75000"/>
              </a:schemeClr>
            </a:solidFill>
            <a:ln>
              <a:noFill/>
            </a:ln>
            <a:effectLst/>
          </c:spPr>
          <c:invertIfNegative val="0"/>
          <c:dLbls>
            <c:dLbl>
              <c:idx val="2"/>
              <c:layout/>
              <c:tx>
                <c:rich>
                  <a:bodyPr/>
                  <a:lstStyle/>
                  <a:p>
                    <a:r>
                      <a:rPr lang="en-US"/>
                      <a:t>1127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946-E44D-90CB-C349194DB567}"/>
                </c:ext>
              </c:extLst>
            </c:dLbl>
            <c:dLbl>
              <c:idx val="3"/>
              <c:layout/>
              <c:tx>
                <c:rich>
                  <a:bodyPr/>
                  <a:lstStyle/>
                  <a:p>
                    <a:r>
                      <a:rPr lang="en-US"/>
                      <a:t>1363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946-E44D-90CB-C349194DB567}"/>
                </c:ext>
              </c:extLst>
            </c:dLbl>
            <c:numFmt formatCode="#,##0" sourceLinked="0"/>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year'!$B$90:$B$93</c:f>
              <c:strCache>
                <c:ptCount val="4"/>
                <c:pt idx="0">
                  <c:v>Commerical</c:v>
                </c:pt>
                <c:pt idx="1">
                  <c:v>Medicaid</c:v>
                </c:pt>
                <c:pt idx="2">
                  <c:v>Medicare</c:v>
                </c:pt>
                <c:pt idx="3">
                  <c:v>Medicare Advantage</c:v>
                </c:pt>
              </c:strCache>
            </c:strRef>
          </c:cat>
          <c:val>
            <c:numRef>
              <c:f>'[Chart 2 in Microsoft PowerPoint]q1a cnt by year'!$D$90:$D$93</c:f>
              <c:numCache>
                <c:formatCode>General</c:formatCode>
                <c:ptCount val="4"/>
                <c:pt idx="0">
                  <c:v>948</c:v>
                </c:pt>
                <c:pt idx="1">
                  <c:v>233</c:v>
                </c:pt>
                <c:pt idx="2">
                  <c:v>1127</c:v>
                </c:pt>
                <c:pt idx="3">
                  <c:v>1363</c:v>
                </c:pt>
              </c:numCache>
            </c:numRef>
          </c:val>
          <c:extLst>
            <c:ext xmlns:c16="http://schemas.microsoft.com/office/drawing/2014/chart" uri="{C3380CC4-5D6E-409C-BE32-E72D297353CC}">
              <c16:uniqueId val="{00000000-3946-E44D-90CB-C349194DB567}"/>
            </c:ext>
          </c:extLst>
        </c:ser>
        <c:ser>
          <c:idx val="1"/>
          <c:order val="1"/>
          <c:tx>
            <c:strRef>
              <c:f>'[Chart 2 in Microsoft PowerPoint]q1a cnt by year'!$E$89</c:f>
              <c:strCache>
                <c:ptCount val="1"/>
                <c:pt idx="0">
                  <c:v>2017</c:v>
                </c:pt>
              </c:strCache>
            </c:strRef>
          </c:tx>
          <c:spPr>
            <a:solidFill>
              <a:srgbClr val="AEBB57"/>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year'!$B$90:$B$93</c:f>
              <c:strCache>
                <c:ptCount val="4"/>
                <c:pt idx="0">
                  <c:v>Commerical</c:v>
                </c:pt>
                <c:pt idx="1">
                  <c:v>Medicaid</c:v>
                </c:pt>
                <c:pt idx="2">
                  <c:v>Medicare</c:v>
                </c:pt>
                <c:pt idx="3">
                  <c:v>Medicare Advantage</c:v>
                </c:pt>
              </c:strCache>
            </c:strRef>
          </c:cat>
          <c:val>
            <c:numRef>
              <c:f>'[Chart 2 in Microsoft PowerPoint]q1a cnt by year'!$E$90:$E$93</c:f>
              <c:numCache>
                <c:formatCode>General</c:formatCode>
                <c:ptCount val="4"/>
                <c:pt idx="0">
                  <c:v>1550</c:v>
                </c:pt>
                <c:pt idx="1">
                  <c:v>715</c:v>
                </c:pt>
                <c:pt idx="2">
                  <c:v>1767</c:v>
                </c:pt>
                <c:pt idx="3">
                  <c:v>2407</c:v>
                </c:pt>
              </c:numCache>
            </c:numRef>
          </c:val>
          <c:extLst>
            <c:ext xmlns:c16="http://schemas.microsoft.com/office/drawing/2014/chart" uri="{C3380CC4-5D6E-409C-BE32-E72D297353CC}">
              <c16:uniqueId val="{00000001-3946-E44D-90CB-C349194DB567}"/>
            </c:ext>
          </c:extLst>
        </c:ser>
        <c:ser>
          <c:idx val="2"/>
          <c:order val="2"/>
          <c:tx>
            <c:strRef>
              <c:f>'[Chart 2 in Microsoft PowerPoint]q1a cnt by year'!$F$89</c:f>
              <c:strCache>
                <c:ptCount val="1"/>
                <c:pt idx="0">
                  <c:v>2018</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 in Microsoft PowerPoint]q1a cnt by year'!$B$90:$B$93</c:f>
              <c:strCache>
                <c:ptCount val="4"/>
                <c:pt idx="0">
                  <c:v>Commerical</c:v>
                </c:pt>
                <c:pt idx="1">
                  <c:v>Medicaid</c:v>
                </c:pt>
                <c:pt idx="2">
                  <c:v>Medicare</c:v>
                </c:pt>
                <c:pt idx="3">
                  <c:v>Medicare Advantage</c:v>
                </c:pt>
              </c:strCache>
            </c:strRef>
          </c:cat>
          <c:val>
            <c:numRef>
              <c:f>'[Chart 2 in Microsoft PowerPoint]q1a cnt by year'!$F$90:$F$93</c:f>
              <c:numCache>
                <c:formatCode>General</c:formatCode>
                <c:ptCount val="4"/>
                <c:pt idx="0">
                  <c:v>1998</c:v>
                </c:pt>
                <c:pt idx="1">
                  <c:v>1078</c:v>
                </c:pt>
                <c:pt idx="2">
                  <c:v>2419</c:v>
                </c:pt>
                <c:pt idx="3">
                  <c:v>3456</c:v>
                </c:pt>
              </c:numCache>
            </c:numRef>
          </c:val>
          <c:extLst>
            <c:ext xmlns:c16="http://schemas.microsoft.com/office/drawing/2014/chart" uri="{C3380CC4-5D6E-409C-BE32-E72D297353CC}">
              <c16:uniqueId val="{00000002-3946-E44D-90CB-C349194DB567}"/>
            </c:ext>
          </c:extLst>
        </c:ser>
        <c:dLbls>
          <c:dLblPos val="outEnd"/>
          <c:showLegendKey val="0"/>
          <c:showVal val="1"/>
          <c:showCatName val="0"/>
          <c:showSerName val="0"/>
          <c:showPercent val="0"/>
          <c:showBubbleSize val="0"/>
        </c:dLbls>
        <c:gapWidth val="219"/>
        <c:overlap val="-27"/>
        <c:axId val="346540112"/>
        <c:axId val="346540896"/>
      </c:barChart>
      <c:catAx>
        <c:axId val="346540112"/>
        <c:scaling>
          <c:orientation val="minMax"/>
        </c:scaling>
        <c:delete val="0"/>
        <c:axPos val="b"/>
        <c:numFmt formatCode="#,##0.00"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6540896"/>
        <c:crosses val="autoZero"/>
        <c:auto val="1"/>
        <c:lblAlgn val="ctr"/>
        <c:lblOffset val="100"/>
        <c:noMultiLvlLbl val="0"/>
      </c:catAx>
      <c:valAx>
        <c:axId val="346540896"/>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46540112"/>
        <c:crosses val="autoZero"/>
        <c:crossBetween val="between"/>
      </c:valAx>
      <c:spPr>
        <a:noFill/>
        <a:ln>
          <a:noFill/>
        </a:ln>
        <a:effectLst/>
      </c:spPr>
    </c:plotArea>
    <c:legend>
      <c:legendPos val="b"/>
      <c:layout>
        <c:manualLayout>
          <c:xMode val="edge"/>
          <c:yMode val="edge"/>
          <c:x val="2.0066088202187176E-2"/>
          <c:y val="2.4928191236513186E-2"/>
          <c:w val="0.28993558056554353"/>
          <c:h val="5.4495721157010506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600">
          <a:latin typeface="Arial" panose="020B0604020202020204" pitchFamily="34" charset="0"/>
          <a:cs typeface="Arial" panose="020B0604020202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'Q8 Patient Co-Morbid Conditions'!$D$4:$D$17</c:f>
              <c:strCache>
                <c:ptCount val="14"/>
                <c:pt idx="0">
                  <c:v>Ear and mastoid process</c:v>
                </c:pt>
                <c:pt idx="1">
                  <c:v>Certain infectious and parasitic diseases</c:v>
                </c:pt>
                <c:pt idx="2">
                  <c:v>Blood, blood-forming organs, &amp;immune</c:v>
                </c:pt>
                <c:pt idx="3">
                  <c:v>Injury other consequences of external causes</c:v>
                </c:pt>
                <c:pt idx="4">
                  <c:v>Skin and subcutaneous tissue</c:v>
                </c:pt>
                <c:pt idx="5">
                  <c:v>Eye and adnexa</c:v>
                </c:pt>
                <c:pt idx="6">
                  <c:v>Neoplasms</c:v>
                </c:pt>
                <c:pt idx="7">
                  <c:v>Genitourinary system</c:v>
                </c:pt>
                <c:pt idx="8">
                  <c:v>Digestive system</c:v>
                </c:pt>
                <c:pt idx="9">
                  <c:v>Nervous system</c:v>
                </c:pt>
                <c:pt idx="10">
                  <c:v>Musculoskeletal and connective tissue</c:v>
                </c:pt>
                <c:pt idx="11">
                  <c:v>Endocrine, nutritional and metabolic diseases</c:v>
                </c:pt>
                <c:pt idx="12">
                  <c:v>Circulatory system</c:v>
                </c:pt>
                <c:pt idx="13">
                  <c:v>Mental and behavioral disorders</c:v>
                </c:pt>
              </c:strCache>
            </c:strRef>
          </c:cat>
          <c:val>
            <c:numRef>
              <c:f>'Q8 Patient Co-Morbid Conditions'!$E$4:$E$17</c:f>
              <c:numCache>
                <c:formatCode>General</c:formatCode>
                <c:ptCount val="14"/>
                <c:pt idx="0">
                  <c:v>520</c:v>
                </c:pt>
                <c:pt idx="1">
                  <c:v>838</c:v>
                </c:pt>
                <c:pt idx="2">
                  <c:v>972</c:v>
                </c:pt>
                <c:pt idx="3" formatCode="#,##0">
                  <c:v>1082</c:v>
                </c:pt>
                <c:pt idx="4" formatCode="#,##0">
                  <c:v>1635</c:v>
                </c:pt>
                <c:pt idx="5" formatCode="#,##0">
                  <c:v>1716</c:v>
                </c:pt>
                <c:pt idx="6" formatCode="#,##0">
                  <c:v>1859</c:v>
                </c:pt>
                <c:pt idx="7" formatCode="#,##0">
                  <c:v>2243</c:v>
                </c:pt>
                <c:pt idx="8" formatCode="#,##0">
                  <c:v>3073</c:v>
                </c:pt>
                <c:pt idx="9" formatCode="#,##0">
                  <c:v>3078</c:v>
                </c:pt>
                <c:pt idx="10" formatCode="#,##0">
                  <c:v>4702</c:v>
                </c:pt>
                <c:pt idx="11" formatCode="#,##0">
                  <c:v>4989</c:v>
                </c:pt>
                <c:pt idx="12" formatCode="#,##0">
                  <c:v>5450</c:v>
                </c:pt>
                <c:pt idx="13" formatCode="#,##0">
                  <c:v>6025</c:v>
                </c:pt>
              </c:numCache>
            </c:numRef>
          </c:val>
          <c:extLst>
            <c:ext xmlns:c16="http://schemas.microsoft.com/office/drawing/2014/chart" uri="{C3380CC4-5D6E-409C-BE32-E72D297353CC}">
              <c16:uniqueId val="{00000000-6041-AC45-AB72-FA1305AF2F82}"/>
            </c:ext>
          </c:extLst>
        </c:ser>
        <c:dLbls>
          <c:dLblPos val="inEnd"/>
          <c:showLegendKey val="0"/>
          <c:showVal val="1"/>
          <c:showCatName val="0"/>
          <c:showSerName val="0"/>
          <c:showPercent val="0"/>
          <c:showBubbleSize val="0"/>
        </c:dLbls>
        <c:gapWidth val="182"/>
        <c:axId val="347060672"/>
        <c:axId val="347061064"/>
      </c:barChart>
      <c:catAx>
        <c:axId val="3470606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7061064"/>
        <c:crosses val="autoZero"/>
        <c:auto val="1"/>
        <c:lblAlgn val="ctr"/>
        <c:lblOffset val="100"/>
        <c:noMultiLvlLbl val="0"/>
      </c:catAx>
      <c:valAx>
        <c:axId val="347061064"/>
        <c:scaling>
          <c:orientation val="minMax"/>
        </c:scaling>
        <c:delete val="1"/>
        <c:axPos val="b"/>
        <c:numFmt formatCode="General" sourceLinked="1"/>
        <c:majorTickMark val="none"/>
        <c:minorTickMark val="none"/>
        <c:tickLblPos val="nextTo"/>
        <c:crossAx val="34706067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08-24T18:42:26.888" idx="50">
    <p:pos x="10" y="10"/>
    <p:text>Edit graph for 2017 and 2018 data</p:text>
    <p:extLst>
      <p:ext uri="{C676402C-5697-4E1C-873F-D02D1690AC5C}">
        <p15:threadingInfo xmlns:p15="http://schemas.microsoft.com/office/powerpoint/2012/main" timeZoneBias="240"/>
      </p:ext>
    </p:extLst>
  </p:cm>
  <p:cm authorId="1" dt="2020-08-24T18:44:12.122" idx="51">
    <p:pos x="10" y="106"/>
    <p:text>graphs on the left are for CTs; graphs on the right are for SDM</p:text>
    <p:extLst>
      <p:ext uri="{C676402C-5697-4E1C-873F-D02D1690AC5C}">
        <p15:threadingInfo xmlns:p15="http://schemas.microsoft.com/office/powerpoint/2012/main" timeZoneBias="240">
          <p15:parentCm authorId="1" idx="50"/>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8-24T18:53:09.923" idx="54">
    <p:pos x="10" y="10"/>
    <p:text>Just use the 2017 and 2018 data. Play around with the presentation of the slide to show all four years of data and both genders</p:text>
    <p:extLst>
      <p:ext uri="{C676402C-5697-4E1C-873F-D02D1690AC5C}">
        <p15:threadingInfo xmlns:p15="http://schemas.microsoft.com/office/powerpoint/2012/main" timeZoneBias="24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0-09-01T12:06:58.359" idx="61">
    <p:pos x="5902" y="1456"/>
    <p:text>Can we talk about how to calculate the share here?</p:text>
    <p:extLst>
      <p:ext uri="{C676402C-5697-4E1C-873F-D02D1690AC5C}">
        <p15:threadingInfo xmlns:p15="http://schemas.microsoft.com/office/powerpoint/2012/main" timeZoneBias="24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0-04-28T23:01:58.892" idx="25">
    <p:pos x="10" y="10"/>
    <p:text>Data should be updated accordingly. We should also clarify that the sum of procedures may exceed the totals shown in Q1 because some patients who received scans may be included in more than one line of business.					</p:text>
    <p:extLst>
      <p:ext uri="{C676402C-5697-4E1C-873F-D02D1690AC5C}">
        <p15:threadingInfo xmlns:p15="http://schemas.microsoft.com/office/powerpoint/2012/main" timeZoneBias="240"/>
      </p:ext>
    </p:extLst>
  </p:cm>
  <p:cm authorId="1" dt="2020-05-01T09:44:48.133" idx="46">
    <p:pos x="10" y="106"/>
    <p:text>Commercial uptake has been slow as well as Medicaid uptake. Importance of the denominator as it indicates need.</p:text>
    <p:extLst>
      <p:ext uri="{C676402C-5697-4E1C-873F-D02D1690AC5C}">
        <p15:threadingInfo xmlns:p15="http://schemas.microsoft.com/office/powerpoint/2012/main" timeZoneBias="240">
          <p15:parentCm authorId="1" idx="25"/>
        </p15:threadingInfo>
      </p:ext>
    </p:extLst>
  </p:cm>
  <p:cm authorId="1" dt="2020-08-24T19:15:16.715" idx="58">
    <p:pos x="106" y="106"/>
    <p:text>Only use data from 2016, 2017, and 2018</p:text>
    <p:extLst>
      <p:ext uri="{C676402C-5697-4E1C-873F-D02D1690AC5C}">
        <p15:threadingInfo xmlns:p15="http://schemas.microsoft.com/office/powerpoint/2012/main" timeZoneBias="24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0-08-24T19:26:12.539" idx="59">
    <p:pos x="10" y="10"/>
    <p:text>include percentage and raw number( out fo the 15k scans, 229 cancers, etc.)</p:text>
    <p:extLst>
      <p:ext uri="{C676402C-5697-4E1C-873F-D02D1690AC5C}">
        <p15:threadingInfo xmlns:p15="http://schemas.microsoft.com/office/powerpoint/2012/main" timeZoneBias="240"/>
      </p:ext>
    </p:extLst>
  </p:cm>
</p:cmLst>
</file>

<file path=ppt/drawings/drawing1.xml><?xml version="1.0" encoding="utf-8"?>
<c:userShapes xmlns:c="http://schemas.openxmlformats.org/drawingml/2006/chart">
  <cdr:relSizeAnchor xmlns:cdr="http://schemas.openxmlformats.org/drawingml/2006/chartDrawing">
    <cdr:from>
      <cdr:x>0.88158</cdr:x>
      <cdr:y>0.66976</cdr:y>
    </cdr:from>
    <cdr:to>
      <cdr:x>0.98509</cdr:x>
      <cdr:y>0.97042</cdr:y>
    </cdr:to>
    <cdr:sp macro="" textlink="">
      <cdr:nvSpPr>
        <cdr:cNvPr id="2" name="Rectangle 1">
          <a:extLst xmlns:a="http://schemas.openxmlformats.org/drawingml/2006/main">
            <a:ext uri="{FF2B5EF4-FFF2-40B4-BE49-F238E27FC236}">
              <a16:creationId xmlns:a16="http://schemas.microsoft.com/office/drawing/2014/main" id="{1047C91B-5109-4746-9A74-60E2679BDAAB}"/>
            </a:ext>
          </a:extLst>
        </cdr:cNvPr>
        <cdr:cNvSpPr/>
      </cdr:nvSpPr>
      <cdr:spPr>
        <a:xfrm xmlns:a="http://schemas.openxmlformats.org/drawingml/2006/main">
          <a:off x="7854690" y="2941254"/>
          <a:ext cx="922282" cy="132032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0.87361</cdr:x>
      <cdr:y>0.68592</cdr:y>
    </cdr:from>
    <cdr:to>
      <cdr:x>0.98067</cdr:x>
      <cdr:y>0.92645</cdr:y>
    </cdr:to>
    <cdr:sp macro="" textlink="">
      <cdr:nvSpPr>
        <cdr:cNvPr id="3" name="Rectangle 2">
          <a:extLst xmlns:a="http://schemas.openxmlformats.org/drawingml/2006/main">
            <a:ext uri="{FF2B5EF4-FFF2-40B4-BE49-F238E27FC236}">
              <a16:creationId xmlns:a16="http://schemas.microsoft.com/office/drawing/2014/main" id="{E61E2BD9-0C2F-4B7D-9387-01CCD2C4CD0B}"/>
            </a:ext>
          </a:extLst>
        </cdr:cNvPr>
        <cdr:cNvSpPr/>
      </cdr:nvSpPr>
      <cdr:spPr>
        <a:xfrm xmlns:a="http://schemas.openxmlformats.org/drawingml/2006/main">
          <a:off x="7783745" y="3012199"/>
          <a:ext cx="953814" cy="1056290"/>
        </a:xfrm>
        <a:prstGeom xmlns:a="http://schemas.openxmlformats.org/drawingml/2006/main" prst="rect">
          <a:avLst/>
        </a:prstGeom>
        <a:noFill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0.58288</cdr:x>
      <cdr:y>0</cdr:y>
    </cdr:from>
    <cdr:to>
      <cdr:x>0.94718</cdr:x>
      <cdr:y>0.18376</cdr:y>
    </cdr:to>
    <cdr:sp macro="" textlink="">
      <cdr:nvSpPr>
        <cdr:cNvPr id="7" name="TextBox 6">
          <a:extLst xmlns:a="http://schemas.openxmlformats.org/drawingml/2006/main">
            <a:ext uri="{FF2B5EF4-FFF2-40B4-BE49-F238E27FC236}">
              <a16:creationId xmlns:a16="http://schemas.microsoft.com/office/drawing/2014/main" id="{B1B987D7-D77C-6146-82D3-92450EBC607E}"/>
            </a:ext>
          </a:extLst>
        </cdr:cNvPr>
        <cdr:cNvSpPr txBox="1"/>
      </cdr:nvSpPr>
      <cdr:spPr>
        <a:xfrm xmlns:a="http://schemas.openxmlformats.org/drawingml/2006/main">
          <a:off x="4959459" y="0"/>
          <a:ext cx="3099661" cy="950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0.57509</cdr:x>
      <cdr:y>0.11129</cdr:y>
    </cdr:from>
    <cdr:to>
      <cdr:x>1</cdr:x>
      <cdr:y>0.15326</cdr:y>
    </cdr:to>
    <cdr:grpSp>
      <cdr:nvGrpSpPr>
        <cdr:cNvPr id="3" name="Group 2">
          <a:extLst xmlns:a="http://schemas.openxmlformats.org/drawingml/2006/main">
            <a:ext uri="{FF2B5EF4-FFF2-40B4-BE49-F238E27FC236}">
              <a16:creationId xmlns:a16="http://schemas.microsoft.com/office/drawing/2014/main" id="{B16A2932-8BCC-2344-A1DE-C8B5A4526616}"/>
            </a:ext>
          </a:extLst>
        </cdr:cNvPr>
        <cdr:cNvGrpSpPr/>
      </cdr:nvGrpSpPr>
      <cdr:grpSpPr>
        <a:xfrm xmlns:a="http://schemas.openxmlformats.org/drawingml/2006/main">
          <a:off x="4893193" y="575401"/>
          <a:ext cx="3615376" cy="216997"/>
          <a:chOff x="4773477" y="363264"/>
          <a:chExt cx="3615376" cy="216997"/>
        </a:xfrm>
      </cdr:grpSpPr>
      <cdr:sp macro="" textlink="">
        <cdr:nvSpPr>
          <cdr:cNvPr id="2" name="Rectangle 1">
            <a:extLst xmlns:a="http://schemas.openxmlformats.org/drawingml/2006/main">
              <a:ext uri="{FF2B5EF4-FFF2-40B4-BE49-F238E27FC236}">
                <a16:creationId xmlns:a16="http://schemas.microsoft.com/office/drawing/2014/main" id="{A9FD166D-E768-2C47-9560-DCF938DA16E7}"/>
              </a:ext>
            </a:extLst>
          </cdr:cNvPr>
          <cdr:cNvSpPr/>
        </cdr:nvSpPr>
        <cdr:spPr>
          <a:xfrm xmlns:a="http://schemas.openxmlformats.org/drawingml/2006/main">
            <a:off x="4773477" y="363264"/>
            <a:ext cx="219436" cy="216997"/>
          </a:xfrm>
          <a:prstGeom xmlns:a="http://schemas.openxmlformats.org/drawingml/2006/main" prst="rect">
            <a:avLst/>
          </a:prstGeom>
          <a:solidFill xmlns:a="http://schemas.openxmlformats.org/drawingml/2006/main">
            <a:srgbClr val="0070C0"/>
          </a:solidFill>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sp macro="" textlink="">
        <cdr:nvSpPr>
          <cdr:cNvPr id="4" name="Rectangle 3">
            <a:extLst xmlns:a="http://schemas.openxmlformats.org/drawingml/2006/main">
              <a:ext uri="{FF2B5EF4-FFF2-40B4-BE49-F238E27FC236}">
                <a16:creationId xmlns:a16="http://schemas.microsoft.com/office/drawing/2014/main" id="{F773EBB8-A955-A14E-8BD8-AF4395275944}"/>
              </a:ext>
            </a:extLst>
          </cdr:cNvPr>
          <cdr:cNvSpPr/>
        </cdr:nvSpPr>
        <cdr:spPr>
          <a:xfrm xmlns:a="http://schemas.openxmlformats.org/drawingml/2006/main">
            <a:off x="5695040" y="363264"/>
            <a:ext cx="219522" cy="216997"/>
          </a:xfrm>
          <a:prstGeom xmlns:a="http://schemas.openxmlformats.org/drawingml/2006/main" prst="rect">
            <a:avLst/>
          </a:prstGeom>
          <a:solidFill xmlns:a="http://schemas.openxmlformats.org/drawingml/2006/main">
            <a:schemeClr val="accent2">
              <a:lumMod val="75000"/>
            </a:schemeClr>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sp macro="" textlink="">
        <cdr:nvSpPr>
          <cdr:cNvPr id="5" name="Rectangle 4">
            <a:extLst xmlns:a="http://schemas.openxmlformats.org/drawingml/2006/main">
              <a:ext uri="{FF2B5EF4-FFF2-40B4-BE49-F238E27FC236}">
                <a16:creationId xmlns:a16="http://schemas.microsoft.com/office/drawing/2014/main" id="{F773EBB8-A955-A14E-8BD8-AF4395275944}"/>
              </a:ext>
            </a:extLst>
          </cdr:cNvPr>
          <cdr:cNvSpPr/>
        </cdr:nvSpPr>
        <cdr:spPr>
          <a:xfrm xmlns:a="http://schemas.openxmlformats.org/drawingml/2006/main">
            <a:off x="6614051" y="363264"/>
            <a:ext cx="219436" cy="216997"/>
          </a:xfrm>
          <a:prstGeom xmlns:a="http://schemas.openxmlformats.org/drawingml/2006/main" prst="rect">
            <a:avLst/>
          </a:prstGeom>
          <a:solidFill xmlns:a="http://schemas.openxmlformats.org/drawingml/2006/main">
            <a:srgbClr val="AEBB57"/>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sp macro="" textlink="">
        <cdr:nvSpPr>
          <cdr:cNvPr id="6" name="Rectangle 5">
            <a:extLst xmlns:a="http://schemas.openxmlformats.org/drawingml/2006/main">
              <a:ext uri="{FF2B5EF4-FFF2-40B4-BE49-F238E27FC236}">
                <a16:creationId xmlns:a16="http://schemas.microsoft.com/office/drawing/2014/main" id="{F773EBB8-A955-A14E-8BD8-AF4395275944}"/>
              </a:ext>
            </a:extLst>
          </cdr:cNvPr>
          <cdr:cNvSpPr/>
        </cdr:nvSpPr>
        <cdr:spPr>
          <a:xfrm xmlns:a="http://schemas.openxmlformats.org/drawingml/2006/main">
            <a:off x="7532976" y="363264"/>
            <a:ext cx="219436" cy="216997"/>
          </a:xfrm>
          <a:prstGeom xmlns:a="http://schemas.openxmlformats.org/drawingml/2006/main" prst="rect">
            <a:avLst/>
          </a:prstGeom>
          <a:solidFill xmlns:a="http://schemas.openxmlformats.org/drawingml/2006/main">
            <a:schemeClr val="accent4">
              <a:lumMod val="75000"/>
            </a:schemeClr>
          </a:solidFill>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sp macro="" textlink="">
        <cdr:nvSpPr>
          <cdr:cNvPr id="8" name="TextBox 7">
            <a:extLst xmlns:a="http://schemas.openxmlformats.org/drawingml/2006/main">
              <a:ext uri="{FF2B5EF4-FFF2-40B4-BE49-F238E27FC236}">
                <a16:creationId xmlns:a16="http://schemas.microsoft.com/office/drawing/2014/main" id="{5C844CEB-0BA6-EA48-AF11-466813A33C95}"/>
              </a:ext>
            </a:extLst>
          </cdr:cNvPr>
          <cdr:cNvSpPr txBox="1"/>
        </cdr:nvSpPr>
        <cdr:spPr>
          <a:xfrm xmlns:a="http://schemas.openxmlformats.org/drawingml/2006/main">
            <a:off x="5055962" y="366625"/>
            <a:ext cx="576115" cy="2102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2015</a:t>
            </a:r>
          </a:p>
        </cdr:txBody>
      </cdr:sp>
      <cdr:sp macro="" textlink="">
        <cdr:nvSpPr>
          <cdr:cNvPr id="9" name="TextBox 8">
            <a:extLst xmlns:a="http://schemas.openxmlformats.org/drawingml/2006/main">
              <a:ext uri="{FF2B5EF4-FFF2-40B4-BE49-F238E27FC236}">
                <a16:creationId xmlns:a16="http://schemas.microsoft.com/office/drawing/2014/main" id="{7B86DF34-DF01-5244-BD66-E68E952D85F8}"/>
              </a:ext>
            </a:extLst>
          </cdr:cNvPr>
          <cdr:cNvSpPr txBox="1"/>
        </cdr:nvSpPr>
        <cdr:spPr>
          <a:xfrm xmlns:a="http://schemas.openxmlformats.org/drawingml/2006/main">
            <a:off x="5977525" y="364609"/>
            <a:ext cx="573478" cy="21430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2016</a:t>
            </a:r>
          </a:p>
        </cdr:txBody>
      </cdr:sp>
      <cdr:sp macro="" textlink="">
        <cdr:nvSpPr>
          <cdr:cNvPr id="10" name="TextBox 1">
            <a:extLst xmlns:a="http://schemas.openxmlformats.org/drawingml/2006/main">
              <a:ext uri="{FF2B5EF4-FFF2-40B4-BE49-F238E27FC236}">
                <a16:creationId xmlns:a16="http://schemas.microsoft.com/office/drawing/2014/main" id="{8101C909-F832-534F-9B74-933F5FE59117}"/>
              </a:ext>
            </a:extLst>
          </cdr:cNvPr>
          <cdr:cNvSpPr txBox="1"/>
        </cdr:nvSpPr>
        <cdr:spPr>
          <a:xfrm xmlns:a="http://schemas.openxmlformats.org/drawingml/2006/main">
            <a:off x="6896536" y="364609"/>
            <a:ext cx="573392" cy="21430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t>2017</a:t>
            </a:r>
          </a:p>
        </cdr:txBody>
      </cdr:sp>
      <cdr:sp macro="" textlink="">
        <cdr:nvSpPr>
          <cdr:cNvPr id="11" name="TextBox 1">
            <a:extLst xmlns:a="http://schemas.openxmlformats.org/drawingml/2006/main">
              <a:ext uri="{FF2B5EF4-FFF2-40B4-BE49-F238E27FC236}">
                <a16:creationId xmlns:a16="http://schemas.microsoft.com/office/drawing/2014/main" id="{8101C909-F832-534F-9B74-933F5FE59117}"/>
              </a:ext>
            </a:extLst>
          </cdr:cNvPr>
          <cdr:cNvSpPr txBox="1"/>
        </cdr:nvSpPr>
        <cdr:spPr>
          <a:xfrm xmlns:a="http://schemas.openxmlformats.org/drawingml/2006/main">
            <a:off x="7815461" y="364609"/>
            <a:ext cx="573392" cy="21430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t>2018</a:t>
            </a:r>
          </a:p>
        </cdr:txBody>
      </cdr:sp>
    </cdr:grpSp>
  </cdr:relSizeAnchor>
</c:userShapes>
</file>

<file path=ppt/drawings/drawing3.xml><?xml version="1.0" encoding="utf-8"?>
<c:userShapes xmlns:c="http://schemas.openxmlformats.org/drawingml/2006/chart">
  <cdr:relSizeAnchor xmlns:cdr="http://schemas.openxmlformats.org/drawingml/2006/chartDrawing">
    <cdr:from>
      <cdr:x>0.46281</cdr:x>
      <cdr:y>0.53453</cdr:y>
    </cdr:from>
    <cdr:to>
      <cdr:x>0.5794</cdr:x>
      <cdr:y>0.72036</cdr:y>
    </cdr:to>
    <cdr:sp macro="" textlink="">
      <cdr:nvSpPr>
        <cdr:cNvPr id="2" name="TextBox 1">
          <a:extLst xmlns:a="http://schemas.openxmlformats.org/drawingml/2006/main">
            <a:ext uri="{FF2B5EF4-FFF2-40B4-BE49-F238E27FC236}">
              <a16:creationId xmlns:a16="http://schemas.microsoft.com/office/drawing/2014/main" id="{1C96C00B-2457-4C3D-A296-DBDC2459A562}"/>
            </a:ext>
          </a:extLst>
        </cdr:cNvPr>
        <cdr:cNvSpPr txBox="1"/>
      </cdr:nvSpPr>
      <cdr:spPr>
        <a:xfrm xmlns:a="http://schemas.openxmlformats.org/drawingml/2006/main">
          <a:off x="3630098" y="263035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Kaiser</a:t>
          </a:r>
        </a:p>
      </cdr:txBody>
    </cdr:sp>
  </cdr:relSizeAnchor>
  <cdr:relSizeAnchor xmlns:cdr="http://schemas.openxmlformats.org/drawingml/2006/chartDrawing">
    <cdr:from>
      <cdr:x>0.3794</cdr:x>
      <cdr:y>0.66429</cdr:y>
    </cdr:from>
    <cdr:to>
      <cdr:x>0.49598</cdr:x>
      <cdr:y>0.85011</cdr:y>
    </cdr:to>
    <cdr:sp macro="" textlink="">
      <cdr:nvSpPr>
        <cdr:cNvPr id="3" name="TextBox 2">
          <a:extLst xmlns:a="http://schemas.openxmlformats.org/drawingml/2006/main">
            <a:ext uri="{FF2B5EF4-FFF2-40B4-BE49-F238E27FC236}">
              <a16:creationId xmlns:a16="http://schemas.microsoft.com/office/drawing/2014/main" id="{4A6F46EB-7223-4088-86E1-57630DCCECB8}"/>
            </a:ext>
          </a:extLst>
        </cdr:cNvPr>
        <cdr:cNvSpPr txBox="1"/>
      </cdr:nvSpPr>
      <cdr:spPr>
        <a:xfrm xmlns:a="http://schemas.openxmlformats.org/drawingml/2006/main">
          <a:off x="2975829" y="326885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NJ</a:t>
          </a:r>
        </a:p>
      </cdr:txBody>
    </cdr:sp>
  </cdr:relSizeAnchor>
  <cdr:relSizeAnchor xmlns:cdr="http://schemas.openxmlformats.org/drawingml/2006/chartDrawing">
    <cdr:from>
      <cdr:x>0.28493</cdr:x>
      <cdr:y>0.68031</cdr:y>
    </cdr:from>
    <cdr:to>
      <cdr:x>0.40151</cdr:x>
      <cdr:y>0.86613</cdr:y>
    </cdr:to>
    <cdr:sp macro="" textlink="">
      <cdr:nvSpPr>
        <cdr:cNvPr id="4" name="TextBox 3">
          <a:extLst xmlns:a="http://schemas.openxmlformats.org/drawingml/2006/main">
            <a:ext uri="{FF2B5EF4-FFF2-40B4-BE49-F238E27FC236}">
              <a16:creationId xmlns:a16="http://schemas.microsoft.com/office/drawing/2014/main" id="{7BA405D8-B0F0-46AB-A7D5-7A66F27B191A}"/>
            </a:ext>
          </a:extLst>
        </cdr:cNvPr>
        <cdr:cNvSpPr txBox="1"/>
      </cdr:nvSpPr>
      <cdr:spPr>
        <a:xfrm xmlns:a="http://schemas.openxmlformats.org/drawingml/2006/main">
          <a:off x="2234849" y="3347683"/>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RIA</a:t>
          </a:r>
        </a:p>
      </cdr:txBody>
    </cdr:sp>
  </cdr:relSizeAnchor>
  <cdr:relSizeAnchor xmlns:cdr="http://schemas.openxmlformats.org/drawingml/2006/chartDrawing">
    <cdr:from>
      <cdr:x>0.20855</cdr:x>
      <cdr:y>0.67871</cdr:y>
    </cdr:from>
    <cdr:to>
      <cdr:x>0.32513</cdr:x>
      <cdr:y>0.86453</cdr:y>
    </cdr:to>
    <cdr:sp macro="" textlink="">
      <cdr:nvSpPr>
        <cdr:cNvPr id="5" name="TextBox 4">
          <a:extLst xmlns:a="http://schemas.openxmlformats.org/drawingml/2006/main">
            <a:ext uri="{FF2B5EF4-FFF2-40B4-BE49-F238E27FC236}">
              <a16:creationId xmlns:a16="http://schemas.microsoft.com/office/drawing/2014/main" id="{C57BF69F-A38B-4EDE-AAC5-6F1439AF54B9}"/>
            </a:ext>
          </a:extLst>
        </cdr:cNvPr>
        <cdr:cNvSpPr txBox="1"/>
      </cdr:nvSpPr>
      <cdr:spPr>
        <a:xfrm xmlns:a="http://schemas.openxmlformats.org/drawingml/2006/main">
          <a:off x="1635760" y="333980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UCH</a:t>
          </a:r>
        </a:p>
      </cdr:txBody>
    </cdr:sp>
  </cdr:relSizeAnchor>
  <cdr:relSizeAnchor xmlns:cdr="http://schemas.openxmlformats.org/drawingml/2006/chartDrawing">
    <cdr:from>
      <cdr:x>0.14624</cdr:x>
      <cdr:y>0.65147</cdr:y>
    </cdr:from>
    <cdr:to>
      <cdr:x>0.26282</cdr:x>
      <cdr:y>0.8373</cdr:y>
    </cdr:to>
    <cdr:sp macro="" textlink="">
      <cdr:nvSpPr>
        <cdr:cNvPr id="6" name="TextBox 5">
          <a:extLst xmlns:a="http://schemas.openxmlformats.org/drawingml/2006/main">
            <a:ext uri="{FF2B5EF4-FFF2-40B4-BE49-F238E27FC236}">
              <a16:creationId xmlns:a16="http://schemas.microsoft.com/office/drawing/2014/main" id="{B9BD0617-3C57-42C3-ADE1-2DB58A36BF54}"/>
            </a:ext>
          </a:extLst>
        </cdr:cNvPr>
        <cdr:cNvSpPr txBox="1"/>
      </cdr:nvSpPr>
      <cdr:spPr>
        <a:xfrm xmlns:a="http://schemas.openxmlformats.org/drawingml/2006/main">
          <a:off x="1147029" y="320579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err="1"/>
            <a:t>Penrad</a:t>
          </a:r>
          <a:endParaRPr lang="en-US" sz="1100" dirty="0"/>
        </a:p>
      </cdr:txBody>
    </cdr:sp>
  </cdr:relSizeAnchor>
  <cdr:relSizeAnchor xmlns:cdr="http://schemas.openxmlformats.org/drawingml/2006/chartDrawing">
    <cdr:from>
      <cdr:x>0.09297</cdr:x>
      <cdr:y>0.55376</cdr:y>
    </cdr:from>
    <cdr:to>
      <cdr:x>0.20955</cdr:x>
      <cdr:y>0.73958</cdr:y>
    </cdr:to>
    <cdr:sp macro="" textlink="">
      <cdr:nvSpPr>
        <cdr:cNvPr id="7" name="TextBox 6">
          <a:extLst xmlns:a="http://schemas.openxmlformats.org/drawingml/2006/main">
            <a:ext uri="{FF2B5EF4-FFF2-40B4-BE49-F238E27FC236}">
              <a16:creationId xmlns:a16="http://schemas.microsoft.com/office/drawing/2014/main" id="{E6C1F2DC-9C15-41A7-A459-F8B53E5CCDA6}"/>
            </a:ext>
          </a:extLst>
        </cdr:cNvPr>
        <cdr:cNvSpPr txBox="1"/>
      </cdr:nvSpPr>
      <cdr:spPr>
        <a:xfrm xmlns:a="http://schemas.openxmlformats.org/drawingml/2006/main">
          <a:off x="729243" y="272494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Remaining</a:t>
          </a:r>
        </a:p>
        <a:p xmlns:a="http://schemas.openxmlformats.org/drawingml/2006/main">
          <a:r>
            <a:rPr lang="en-US" dirty="0"/>
            <a:t>providers</a:t>
          </a:r>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E6007C-0AAE-4041-A8C7-1B21FE419F07}"/>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4" name="Footer Placeholder 3">
            <a:extLst>
              <a:ext uri="{FF2B5EF4-FFF2-40B4-BE49-F238E27FC236}">
                <a16:creationId xmlns:a16="http://schemas.microsoft.com/office/drawing/2014/main" id="{ABB7D01D-D0B9-8049-B234-91C75F2E43A5}"/>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2CD231C-6EA3-474C-9174-FEF0FF366192}"/>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FDDA433-C2FF-4F40-9965-2010E276835F}" type="slidenum">
              <a:rPr lang="en-US" smtClean="0"/>
              <a:t>‹#›</a:t>
            </a:fld>
            <a:endParaRPr lang="en-US"/>
          </a:p>
        </p:txBody>
      </p:sp>
    </p:spTree>
    <p:extLst>
      <p:ext uri="{BB962C8B-B14F-4D97-AF65-F5344CB8AC3E}">
        <p14:creationId xmlns:p14="http://schemas.microsoft.com/office/powerpoint/2010/main" val="7073920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8982F2D-0555-45F2-BA33-3262863EC5B7}" type="datetimeFigureOut">
              <a:rPr lang="en-US" smtClean="0"/>
              <a:t>9/30/2020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21B0A98-C533-4E7E-A76A-2151274CEF09}" type="slidenum">
              <a:rPr lang="en-US" smtClean="0"/>
              <a:t>‹#›</a:t>
            </a:fld>
            <a:endParaRPr lang="en-US" dirty="0"/>
          </a:p>
        </p:txBody>
      </p:sp>
    </p:spTree>
    <p:extLst>
      <p:ext uri="{BB962C8B-B14F-4D97-AF65-F5344CB8AC3E}">
        <p14:creationId xmlns:p14="http://schemas.microsoft.com/office/powerpoint/2010/main" val="1078083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In 2012, the American College of Chest Physicians, the American Society of Clinical Oncology, and the American Thoracic Society recommended screening for lung cancer with LDCT primarily on the basis of results from the NLST, using eligibility criteria that closely modeled those of the NLST (persons aged 55 to 74 years who have a ≥30 pack-year smoking history and currently smoke or have quit in the past 15 years). The recommendations also stipulated that screening should be offered only in clinical settings similar to those in the trial.</a:t>
            </a:r>
          </a:p>
          <a:p>
            <a:r>
              <a:rPr lang="en-US" dirty="0"/>
              <a:t>In 2013 Other organizations recommended Lung CA screening including the Am Cancer Society and the NCCN. </a:t>
            </a:r>
          </a:p>
          <a:p>
            <a:r>
              <a:rPr lang="en-US" dirty="0"/>
              <a:t>December 2013.  </a:t>
            </a:r>
            <a:r>
              <a:rPr lang="en-US" dirty="0" err="1"/>
              <a:t>USPSTFThe</a:t>
            </a:r>
            <a:r>
              <a:rPr lang="en-US" dirty="0"/>
              <a:t> USPSTF recommends annual screening </a:t>
            </a:r>
            <a:r>
              <a:rPr lang="en-US" dirty="0" err="1"/>
              <a:t>forlung</a:t>
            </a:r>
            <a:r>
              <a:rPr lang="en-US" dirty="0"/>
              <a:t> cancer with low-dose computed tomography in adults aged55 to 80 years who have a 30 pack-year smoking history </a:t>
            </a:r>
            <a:r>
              <a:rPr lang="en-US" dirty="0" err="1"/>
              <a:t>andcurrently</a:t>
            </a:r>
            <a:r>
              <a:rPr lang="en-US" dirty="0"/>
              <a:t> smoke or have quit within the past 15 years. Screening</a:t>
            </a:r>
          </a:p>
          <a:p>
            <a:r>
              <a:rPr lang="en-US" dirty="0"/>
              <a:t>should be discontinued once a person has not smoked for 15 </a:t>
            </a:r>
            <a:r>
              <a:rPr lang="en-US" dirty="0" err="1"/>
              <a:t>yearsor</a:t>
            </a:r>
            <a:r>
              <a:rPr lang="en-US" dirty="0"/>
              <a:t> develops a health problem that substantially limits life expectancy or the ability or </a:t>
            </a:r>
            <a:r>
              <a:rPr lang="en-US" dirty="0" err="1"/>
              <a:t>willingne</a:t>
            </a:r>
            <a:endParaRPr lang="en-US" dirty="0"/>
          </a:p>
          <a:p>
            <a:endParaRPr lang="en-US" dirty="0"/>
          </a:p>
          <a:p>
            <a:r>
              <a:rPr lang="en-US" dirty="0"/>
              <a:t>2014 USPSTF publish </a:t>
            </a:r>
            <a:r>
              <a:rPr lang="en-US" dirty="0" err="1"/>
              <a:t>recommendeation</a:t>
            </a:r>
            <a:r>
              <a:rPr lang="en-US" dirty="0"/>
              <a:t> in Annals of IM. </a:t>
            </a:r>
          </a:p>
          <a:p>
            <a:endParaRPr lang="en-US" dirty="0"/>
          </a:p>
          <a:p>
            <a:endParaRPr lang="en-US" dirty="0"/>
          </a:p>
          <a:p>
            <a:r>
              <a:rPr lang="en-US" dirty="0"/>
              <a:t>In 2015 the Centers for Medicare &amp; Medicaid Services (CMS) has determined that the evidence is sufficient to add a lung cancer screening counseling and shared decision making visit, and for appropriate beneficiaries, annual screening for lung cancer with low dose computed tomography (LDCT), as an additional preventive service benefit under the Medicare program only if all of the following criteria are met:</a:t>
            </a:r>
          </a:p>
          <a:p>
            <a:endParaRPr lang="en-US" dirty="0"/>
          </a:p>
        </p:txBody>
      </p:sp>
      <p:sp>
        <p:nvSpPr>
          <p:cNvPr id="4" name="Slide Number Placeholder 3"/>
          <p:cNvSpPr>
            <a:spLocks noGrp="1"/>
          </p:cNvSpPr>
          <p:nvPr>
            <p:ph type="sldNum" sz="quarter" idx="5"/>
          </p:nvPr>
        </p:nvSpPr>
        <p:spPr/>
        <p:txBody>
          <a:bodyPr/>
          <a:lstStyle/>
          <a:p>
            <a:fld id="{521B0A98-C533-4E7E-A76A-2151274CEF09}" type="slidenum">
              <a:rPr lang="en-US" smtClean="0"/>
              <a:t>4</a:t>
            </a:fld>
            <a:endParaRPr lang="en-US" dirty="0"/>
          </a:p>
        </p:txBody>
      </p:sp>
    </p:spTree>
    <p:extLst>
      <p:ext uri="{BB962C8B-B14F-4D97-AF65-F5344CB8AC3E}">
        <p14:creationId xmlns:p14="http://schemas.microsoft.com/office/powerpoint/2010/main" val="1042908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providers’ section larger to account for all the smaller facilities that made up 1-2% of screening</a:t>
            </a:r>
          </a:p>
          <a:p>
            <a:r>
              <a:rPr lang="en-US" dirty="0"/>
              <a:t>Note that this does not add up to 100. </a:t>
            </a:r>
          </a:p>
        </p:txBody>
      </p:sp>
      <p:sp>
        <p:nvSpPr>
          <p:cNvPr id="4" name="Slide Number Placeholder 3"/>
          <p:cNvSpPr>
            <a:spLocks noGrp="1"/>
          </p:cNvSpPr>
          <p:nvPr>
            <p:ph type="sldNum" sz="quarter" idx="10"/>
          </p:nvPr>
        </p:nvSpPr>
        <p:spPr/>
        <p:txBody>
          <a:bodyPr/>
          <a:lstStyle/>
          <a:p>
            <a:fld id="{521B0A98-C533-4E7E-A76A-2151274CEF09}" type="slidenum">
              <a:rPr lang="en-US" smtClean="0"/>
              <a:t>15</a:t>
            </a:fld>
            <a:endParaRPr lang="en-US" dirty="0"/>
          </a:p>
        </p:txBody>
      </p:sp>
    </p:spTree>
    <p:extLst>
      <p:ext uri="{BB962C8B-B14F-4D97-AF65-F5344CB8AC3E}">
        <p14:creationId xmlns:p14="http://schemas.microsoft.com/office/powerpoint/2010/main" val="4258257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23"/>
              </a:spcAft>
            </a:pPr>
            <a:r>
              <a:rPr lang="en-US" dirty="0">
                <a:latin typeface="Arial" panose="020B0604020202020204" pitchFamily="34" charset="0"/>
                <a:cs typeface="Arial" panose="020B0604020202020204" pitchFamily="34" charset="0"/>
              </a:rPr>
              <a:t>LDCT Lung Cancer Screening is mandatorily covered by ACA plans, Medicare and Medicaid. </a:t>
            </a:r>
          </a:p>
          <a:p>
            <a:pPr>
              <a:spcAft>
                <a:spcPts val="1223"/>
              </a:spcAft>
            </a:pPr>
            <a:r>
              <a:rPr lang="en-US" dirty="0">
                <a:latin typeface="Arial" panose="020B0604020202020204" pitchFamily="34" charset="0"/>
                <a:cs typeface="Arial" panose="020B0604020202020204" pitchFamily="34" charset="0"/>
              </a:rPr>
              <a:t>Disallows patient copays, co-shares or deductibles</a:t>
            </a:r>
          </a:p>
          <a:p>
            <a:pPr>
              <a:spcAft>
                <a:spcPts val="1223"/>
              </a:spcAft>
            </a:pPr>
            <a:r>
              <a:rPr lang="en-US" b="1" dirty="0">
                <a:latin typeface="Arial" panose="020B0604020202020204" pitchFamily="34" charset="0"/>
                <a:cs typeface="Arial" panose="020B0604020202020204" pitchFamily="34" charset="0"/>
              </a:rPr>
              <a:t>APCD confirms – Health plans are adjudicating claims correctly and covering LDCT Lung Cancer Screening with no out-of-pocket costs to patients</a:t>
            </a:r>
          </a:p>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16</a:t>
            </a:fld>
            <a:endParaRPr lang="en-US" dirty="0"/>
          </a:p>
        </p:txBody>
      </p:sp>
    </p:spTree>
    <p:extLst>
      <p:ext uri="{BB962C8B-B14F-4D97-AF65-F5344CB8AC3E}">
        <p14:creationId xmlns:p14="http://schemas.microsoft.com/office/powerpoint/2010/main" val="3409639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18</a:t>
            </a:fld>
            <a:endParaRPr lang="en-US" dirty="0"/>
          </a:p>
        </p:txBody>
      </p:sp>
    </p:spTree>
    <p:extLst>
      <p:ext uri="{BB962C8B-B14F-4D97-AF65-F5344CB8AC3E}">
        <p14:creationId xmlns:p14="http://schemas.microsoft.com/office/powerpoint/2010/main" val="1718182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19</a:t>
            </a:fld>
            <a:endParaRPr lang="en-US" dirty="0"/>
          </a:p>
        </p:txBody>
      </p:sp>
    </p:spTree>
    <p:extLst>
      <p:ext uri="{BB962C8B-B14F-4D97-AF65-F5344CB8AC3E}">
        <p14:creationId xmlns:p14="http://schemas.microsoft.com/office/powerpoint/2010/main" val="2912276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solidFill>
                <a:srgbClr val="0070C0"/>
              </a:solidFill>
            </a:endParaRPr>
          </a:p>
          <a:p>
            <a:r>
              <a:rPr lang="en-US" sz="1400" dirty="0">
                <a:solidFill>
                  <a:srgbClr val="0070C0"/>
                </a:solidFill>
              </a:rPr>
              <a:t>Target   SDM and Mental health and </a:t>
            </a:r>
            <a:r>
              <a:rPr lang="en-US" sz="1400" dirty="0" err="1">
                <a:solidFill>
                  <a:srgbClr val="0070C0"/>
                </a:solidFill>
              </a:rPr>
              <a:t>medicaid</a:t>
            </a:r>
            <a:r>
              <a:rPr lang="en-US" sz="1400" dirty="0">
                <a:solidFill>
                  <a:srgbClr val="0070C0"/>
                </a:solidFill>
              </a:rPr>
              <a:t> populations.</a:t>
            </a:r>
          </a:p>
          <a:p>
            <a:endParaRPr lang="en-US" sz="1400"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pPr/>
              <a:t>21</a:t>
            </a:fld>
            <a:endParaRPr lang="en-US" dirty="0"/>
          </a:p>
        </p:txBody>
      </p:sp>
    </p:spTree>
    <p:extLst>
      <p:ext uri="{BB962C8B-B14F-4D97-AF65-F5344CB8AC3E}">
        <p14:creationId xmlns:p14="http://schemas.microsoft.com/office/powerpoint/2010/main" val="4259793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Often data is only compiled from government based programs such as Medicare and Medicaid</a:t>
            </a:r>
          </a:p>
        </p:txBody>
      </p:sp>
      <p:sp>
        <p:nvSpPr>
          <p:cNvPr id="4" name="Slide Number Placeholder 3"/>
          <p:cNvSpPr>
            <a:spLocks noGrp="1"/>
          </p:cNvSpPr>
          <p:nvPr>
            <p:ph type="sldNum" sz="quarter" idx="5"/>
          </p:nvPr>
        </p:nvSpPr>
        <p:spPr/>
        <p:txBody>
          <a:bodyPr/>
          <a:lstStyle/>
          <a:p>
            <a:fld id="{521B0A98-C533-4E7E-A76A-2151274CEF09}" type="slidenum">
              <a:rPr lang="en-US" smtClean="0"/>
              <a:t>5</a:t>
            </a:fld>
            <a:endParaRPr lang="en-US" dirty="0"/>
          </a:p>
        </p:txBody>
      </p:sp>
    </p:spTree>
    <p:extLst>
      <p:ext uri="{BB962C8B-B14F-4D97-AF65-F5344CB8AC3E}">
        <p14:creationId xmlns:p14="http://schemas.microsoft.com/office/powerpoint/2010/main" val="90395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going to consider using the APCD, it is important to know how the information is collected and what is included in the database.</a:t>
            </a:r>
          </a:p>
          <a:p>
            <a:endParaRPr lang="en-US" dirty="0"/>
          </a:p>
          <a:p>
            <a:r>
              <a:rPr lang="en-US" dirty="0"/>
              <a:t>Who ordered the service or test. </a:t>
            </a:r>
          </a:p>
          <a:p>
            <a:r>
              <a:rPr lang="en-US" dirty="0"/>
              <a:t>Who performed the service or test</a:t>
            </a:r>
          </a:p>
          <a:p>
            <a:r>
              <a:rPr lang="en-US" dirty="0"/>
              <a:t>Where the test was completed</a:t>
            </a:r>
          </a:p>
          <a:p>
            <a:r>
              <a:rPr lang="en-US" dirty="0"/>
              <a:t>Who paid the claim</a:t>
            </a:r>
          </a:p>
          <a:p>
            <a:r>
              <a:rPr lang="en-US" dirty="0"/>
              <a:t>Who got the test--information on the patient themselves– demographic data including with</a:t>
            </a:r>
          </a:p>
        </p:txBody>
      </p:sp>
      <p:sp>
        <p:nvSpPr>
          <p:cNvPr id="4" name="Slide Number Placeholder 3"/>
          <p:cNvSpPr>
            <a:spLocks noGrp="1"/>
          </p:cNvSpPr>
          <p:nvPr>
            <p:ph type="sldNum" sz="quarter" idx="5"/>
          </p:nvPr>
        </p:nvSpPr>
        <p:spPr/>
        <p:txBody>
          <a:bodyPr/>
          <a:lstStyle/>
          <a:p>
            <a:fld id="{521B0A98-C533-4E7E-A76A-2151274CEF09}" type="slidenum">
              <a:rPr lang="en-US" smtClean="0"/>
              <a:t>7</a:t>
            </a:fld>
            <a:endParaRPr lang="en-US" dirty="0"/>
          </a:p>
        </p:txBody>
      </p:sp>
    </p:spTree>
    <p:extLst>
      <p:ext uri="{BB962C8B-B14F-4D97-AF65-F5344CB8AC3E}">
        <p14:creationId xmlns:p14="http://schemas.microsoft.com/office/powerpoint/2010/main" val="26833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Future Revision/Additions---</a:t>
            </a:r>
          </a:p>
          <a:p>
            <a:r>
              <a:rPr lang="en-US" dirty="0"/>
              <a:t>-Extend timeframe for lung cancer diagnosis to 180d. ( Since APCD links to state cancer registry, lag time to report dx is longer than 60 days.)</a:t>
            </a:r>
          </a:p>
          <a:p>
            <a:r>
              <a:rPr lang="en-US" dirty="0"/>
              <a:t>-Questions regarding use of Shared Decision making and co conditions</a:t>
            </a:r>
          </a:p>
          <a:p>
            <a:r>
              <a:rPr lang="en-US" dirty="0"/>
              <a:t>-Questions regarding referrals from mental health providers. </a:t>
            </a:r>
          </a:p>
          <a:p>
            <a:r>
              <a:rPr lang="en-US" dirty="0"/>
              <a:t>-Other questions to capture/identify barriers and uptake of screening.</a:t>
            </a:r>
          </a:p>
          <a:p>
            <a:endParaRPr lang="en-US" dirty="0"/>
          </a:p>
        </p:txBody>
      </p:sp>
      <p:sp>
        <p:nvSpPr>
          <p:cNvPr id="4" name="Slide Number Placeholder 3"/>
          <p:cNvSpPr>
            <a:spLocks noGrp="1"/>
          </p:cNvSpPr>
          <p:nvPr>
            <p:ph type="sldNum" sz="quarter" idx="5"/>
          </p:nvPr>
        </p:nvSpPr>
        <p:spPr/>
        <p:txBody>
          <a:bodyPr/>
          <a:lstStyle/>
          <a:p>
            <a:fld id="{521B0A98-C533-4E7E-A76A-2151274CEF09}" type="slidenum">
              <a:rPr lang="en-US" smtClean="0"/>
              <a:t>9</a:t>
            </a:fld>
            <a:endParaRPr lang="en-US" dirty="0"/>
          </a:p>
        </p:txBody>
      </p:sp>
    </p:spTree>
    <p:extLst>
      <p:ext uri="{BB962C8B-B14F-4D97-AF65-F5344CB8AC3E}">
        <p14:creationId xmlns:p14="http://schemas.microsoft.com/office/powerpoint/2010/main" val="1204315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look at the data we were able to obtain from the APCD.</a:t>
            </a:r>
          </a:p>
          <a:p>
            <a:r>
              <a:rPr lang="en-US" dirty="0"/>
              <a:t>For question 1---How many lung cancer screening </a:t>
            </a:r>
            <a:r>
              <a:rPr lang="en-US" dirty="0" err="1"/>
              <a:t>sevices</a:t>
            </a:r>
            <a:r>
              <a:rPr lang="en-US" dirty="0"/>
              <a:t> performed.?</a:t>
            </a:r>
          </a:p>
          <a:p>
            <a:endParaRPr lang="en-US" dirty="0"/>
          </a:p>
          <a:p>
            <a:r>
              <a:rPr lang="en-US" dirty="0"/>
              <a:t>SDM visits are mandated by CMS as a part of the eligibility criteria to perform the lung cancer screening study.</a:t>
            </a:r>
          </a:p>
          <a:p>
            <a:r>
              <a:rPr lang="en-US" dirty="0"/>
              <a:t>Initially, ALL lung cancer </a:t>
            </a:r>
            <a:r>
              <a:rPr lang="en-US" dirty="0" err="1"/>
              <a:t>screeing</a:t>
            </a:r>
            <a:r>
              <a:rPr lang="en-US" dirty="0"/>
              <a:t> CT scans should be preceded by a Shared Decision making visit….. Yet only about 7% of the studies had SDM visits </a:t>
            </a:r>
            <a:r>
              <a:rPr lang="en-US" dirty="0" err="1"/>
              <a:t>BILLEd</a:t>
            </a:r>
            <a:r>
              <a:rPr lang="en-US" dirty="0"/>
              <a:t>. </a:t>
            </a:r>
          </a:p>
          <a:p>
            <a:endParaRPr lang="en-US" dirty="0"/>
          </a:p>
          <a:p>
            <a:r>
              <a:rPr lang="en-US" dirty="0"/>
              <a:t> It is a billable service by the Provider</a:t>
            </a:r>
          </a:p>
          <a:p>
            <a:r>
              <a:rPr lang="en-US" dirty="0"/>
              <a:t>Unclear as to why this is not happening.</a:t>
            </a:r>
          </a:p>
          <a:p>
            <a:r>
              <a:rPr lang="en-US" dirty="0"/>
              <a:t>What we can do about reminding providers that this is an eligibility criteria.</a:t>
            </a:r>
          </a:p>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10</a:t>
            </a:fld>
            <a:endParaRPr lang="en-US" dirty="0"/>
          </a:p>
        </p:txBody>
      </p:sp>
    </p:spTree>
    <p:extLst>
      <p:ext uri="{BB962C8B-B14F-4D97-AF65-F5344CB8AC3E}">
        <p14:creationId xmlns:p14="http://schemas.microsoft.com/office/powerpoint/2010/main" val="1026005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Obviously population density comes into play here. </a:t>
            </a:r>
          </a:p>
          <a:p>
            <a:r>
              <a:rPr lang="en-US" dirty="0"/>
              <a:t>Ideally we would have % of eligible patients but gives an idea of </a:t>
            </a:r>
            <a:r>
              <a:rPr lang="en-US" dirty="0" err="1"/>
              <a:t>wehre</a:t>
            </a:r>
            <a:r>
              <a:rPr lang="en-US" dirty="0"/>
              <a:t> the </a:t>
            </a:r>
            <a:r>
              <a:rPr lang="en-US" dirty="0" err="1"/>
              <a:t>streens</a:t>
            </a:r>
            <a:r>
              <a:rPr lang="en-US" dirty="0"/>
              <a:t> are being performed. </a:t>
            </a:r>
          </a:p>
          <a:p>
            <a:r>
              <a:rPr lang="en-US" dirty="0"/>
              <a:t>Highlights areas that are not ordering many scans.</a:t>
            </a:r>
          </a:p>
          <a:p>
            <a:endParaRPr lang="en-US" dirty="0"/>
          </a:p>
          <a:p>
            <a:r>
              <a:rPr lang="en-US" dirty="0"/>
              <a:t>Questions:?    Are providers in certain communities not recommending the </a:t>
            </a:r>
            <a:r>
              <a:rPr lang="en-US" dirty="0" err="1"/>
              <a:t>LCScreening</a:t>
            </a:r>
            <a:r>
              <a:rPr lang="en-US" dirty="0"/>
              <a:t> scan?  Are there less eligible patients.?  Are screening scans not available in their community?  Access to scans?</a:t>
            </a:r>
          </a:p>
          <a:p>
            <a:r>
              <a:rPr lang="en-US" dirty="0"/>
              <a:t>Does give us an opportunity to target some areas. </a:t>
            </a:r>
          </a:p>
        </p:txBody>
      </p:sp>
      <p:sp>
        <p:nvSpPr>
          <p:cNvPr id="4" name="Slide Number Placeholder 3"/>
          <p:cNvSpPr>
            <a:spLocks noGrp="1"/>
          </p:cNvSpPr>
          <p:nvPr>
            <p:ph type="sldNum" sz="quarter" idx="10"/>
          </p:nvPr>
        </p:nvSpPr>
        <p:spPr/>
        <p:txBody>
          <a:bodyPr/>
          <a:lstStyle/>
          <a:p>
            <a:fld id="{521B0A98-C533-4E7E-A76A-2151274CEF09}" type="slidenum">
              <a:rPr lang="en-US" smtClean="0"/>
              <a:t>11</a:t>
            </a:fld>
            <a:endParaRPr lang="en-US" dirty="0"/>
          </a:p>
        </p:txBody>
      </p:sp>
    </p:spTree>
    <p:extLst>
      <p:ext uri="{BB962C8B-B14F-4D97-AF65-F5344CB8AC3E}">
        <p14:creationId xmlns:p14="http://schemas.microsoft.com/office/powerpoint/2010/main" val="1731665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look by AGE group. There is a clear increase in year over year numbers. </a:t>
            </a:r>
          </a:p>
          <a:p>
            <a:endParaRPr lang="en-US" dirty="0"/>
          </a:p>
          <a:p>
            <a:r>
              <a:rPr lang="en-US" dirty="0"/>
              <a:t>For the 55-59 and the 60-64 group.. Are the absolute numbers lower because of any barriers placed by commercial payors.:?</a:t>
            </a:r>
          </a:p>
          <a:p>
            <a:endParaRPr lang="en-US" dirty="0"/>
          </a:p>
          <a:p>
            <a:r>
              <a:rPr lang="en-US" dirty="0"/>
              <a:t>The absolute numbers reflect eligible patients.    The older the cohort the more likely they are to have the smoking exposure needed to qualify for the scan… 30pack years. .</a:t>
            </a:r>
          </a:p>
          <a:p>
            <a:endParaRPr lang="en-US" dirty="0"/>
          </a:p>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12</a:t>
            </a:fld>
            <a:endParaRPr lang="en-US" dirty="0"/>
          </a:p>
        </p:txBody>
      </p:sp>
    </p:spTree>
    <p:extLst>
      <p:ext uri="{BB962C8B-B14F-4D97-AF65-F5344CB8AC3E}">
        <p14:creationId xmlns:p14="http://schemas.microsoft.com/office/powerpoint/2010/main" val="3716814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American Cancer Society’s estimates for lung cancer in the United States for 2020 are:</a:t>
            </a:r>
          </a:p>
          <a:p>
            <a:endParaRPr lang="en-US" dirty="0"/>
          </a:p>
          <a:p>
            <a:r>
              <a:rPr lang="en-US" dirty="0"/>
              <a:t>About 228,820 new cases of lung cancer (116,300 in men and 112,520 in women)</a:t>
            </a:r>
          </a:p>
          <a:p>
            <a:r>
              <a:rPr lang="en-US" dirty="0"/>
              <a:t>About 135,720 deaths from lung cancer (72,500 in men and 63,220 in women)</a:t>
            </a:r>
          </a:p>
          <a:p>
            <a:r>
              <a:rPr lang="en-US" dirty="0"/>
              <a:t>Lung cancer mainly occurs in older people. Most people diagnosed with lung cancer are 65 or older; a very small number of people diagnosed are younger than 45. The average age of people when diagnosed is about 70.</a:t>
            </a:r>
          </a:p>
          <a:p>
            <a:endParaRPr lang="en-US" dirty="0"/>
          </a:p>
          <a:p>
            <a:r>
              <a:rPr lang="en-US" dirty="0"/>
              <a:t>Lung cancer is by far the leading cause of cancer death among both men and women, making up almost 25% of all cancer deaths. Each year, more people die of lung cancer than of colon, breast, and prostate cancers combined.</a:t>
            </a:r>
          </a:p>
          <a:p>
            <a:r>
              <a:rPr lang="en-US" dirty="0"/>
              <a:t>Slightly more men die of lung cancer than woman. </a:t>
            </a:r>
          </a:p>
          <a:p>
            <a:endParaRPr lang="en-US" dirty="0"/>
          </a:p>
          <a:p>
            <a:r>
              <a:rPr lang="en-US" dirty="0"/>
              <a:t>The number of new lung cancer cases continues to decrease, partly because people are quitting smoking. Also, the number of deaths from lung cancer continues to drop due to people stopping smoking and advances in early detection and treatment.</a:t>
            </a:r>
          </a:p>
        </p:txBody>
      </p:sp>
      <p:sp>
        <p:nvSpPr>
          <p:cNvPr id="4" name="Slide Number Placeholder 3"/>
          <p:cNvSpPr>
            <a:spLocks noGrp="1"/>
          </p:cNvSpPr>
          <p:nvPr>
            <p:ph type="sldNum" sz="quarter" idx="10"/>
          </p:nvPr>
        </p:nvSpPr>
        <p:spPr/>
        <p:txBody>
          <a:bodyPr/>
          <a:lstStyle/>
          <a:p>
            <a:fld id="{521B0A98-C533-4E7E-A76A-2151274CEF09}" type="slidenum">
              <a:rPr lang="en-US" smtClean="0"/>
              <a:t>13</a:t>
            </a:fld>
            <a:endParaRPr lang="en-US" dirty="0"/>
          </a:p>
        </p:txBody>
      </p:sp>
    </p:spTree>
    <p:extLst>
      <p:ext uri="{BB962C8B-B14F-4D97-AF65-F5344CB8AC3E}">
        <p14:creationId xmlns:p14="http://schemas.microsoft.com/office/powerpoint/2010/main" val="404984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SDM visits are mandated by CMS as a part of the eligibility criteria to perform the lung cancer screening study. It is a billable service by the Provider</a:t>
            </a:r>
          </a:p>
          <a:p>
            <a:r>
              <a:rPr lang="en-US" dirty="0"/>
              <a:t>Unclear as to why this is not happening.</a:t>
            </a:r>
          </a:p>
          <a:p>
            <a:endParaRPr lang="en-US" dirty="0"/>
          </a:p>
          <a:p>
            <a:r>
              <a:rPr lang="en-US" dirty="0"/>
              <a:t>Review of benefits and harms of screening  ​</a:t>
            </a:r>
          </a:p>
          <a:p>
            <a:r>
              <a:rPr lang="en-US" dirty="0"/>
              <a:t>Need for adherence to annual lung cancer screening ​</a:t>
            </a:r>
          </a:p>
          <a:p>
            <a:r>
              <a:rPr lang="en-US" dirty="0"/>
              <a:t>Written order for lung cancer screening CAT scan test​</a:t>
            </a:r>
          </a:p>
          <a:p>
            <a:r>
              <a:rPr lang="en-US" dirty="0"/>
              <a:t>Counseling on the importance of smoking cessation. </a:t>
            </a:r>
          </a:p>
          <a:p>
            <a:r>
              <a:rPr lang="en-US" dirty="0"/>
              <a:t>There will be much more on SDM in other segments of this seminar. </a:t>
            </a:r>
          </a:p>
          <a:p>
            <a:endParaRPr lang="en-US" dirty="0"/>
          </a:p>
          <a:p>
            <a:r>
              <a:rPr lang="en-US" dirty="0"/>
              <a:t>Acute care--- health care systems?  </a:t>
            </a:r>
            <a:r>
              <a:rPr lang="en-US" dirty="0" err="1"/>
              <a:t>Centura</a:t>
            </a:r>
            <a:r>
              <a:rPr lang="en-US" dirty="0"/>
              <a:t> UCH Kaiser etc.   Hospitalists   ER?</a:t>
            </a:r>
          </a:p>
          <a:p>
            <a:endParaRPr lang="en-US" dirty="0"/>
          </a:p>
          <a:p>
            <a:r>
              <a:rPr lang="en-US" dirty="0"/>
              <a:t>NP– mainly at imaging centers. But could be separate in physician’s offices. </a:t>
            </a:r>
          </a:p>
          <a:p>
            <a:endParaRPr lang="en-US" dirty="0"/>
          </a:p>
          <a:p>
            <a:r>
              <a:rPr lang="en-US" dirty="0"/>
              <a:t>RNs--   although more than capable are not eligible to complete the SDM visit and unable to  bill for the service.</a:t>
            </a:r>
          </a:p>
          <a:p>
            <a:r>
              <a:rPr lang="en-US" dirty="0"/>
              <a:t>Determination of eligibility​</a:t>
            </a:r>
          </a:p>
          <a:p>
            <a:endParaRPr lang="en-US" dirty="0"/>
          </a:p>
        </p:txBody>
      </p:sp>
      <p:sp>
        <p:nvSpPr>
          <p:cNvPr id="4" name="Slide Number Placeholder 3"/>
          <p:cNvSpPr>
            <a:spLocks noGrp="1"/>
          </p:cNvSpPr>
          <p:nvPr>
            <p:ph type="sldNum" sz="quarter" idx="10"/>
          </p:nvPr>
        </p:nvSpPr>
        <p:spPr/>
        <p:txBody>
          <a:bodyPr/>
          <a:lstStyle/>
          <a:p>
            <a:fld id="{521B0A98-C533-4E7E-A76A-2151274CEF09}" type="slidenum">
              <a:rPr lang="en-US" smtClean="0"/>
              <a:t>14</a:t>
            </a:fld>
            <a:endParaRPr lang="en-US" dirty="0"/>
          </a:p>
        </p:txBody>
      </p:sp>
    </p:spTree>
    <p:extLst>
      <p:ext uri="{BB962C8B-B14F-4D97-AF65-F5344CB8AC3E}">
        <p14:creationId xmlns:p14="http://schemas.microsoft.com/office/powerpoint/2010/main" val="2353720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472221" y="3010993"/>
            <a:ext cx="4568149" cy="901257"/>
          </a:xfrm>
        </p:spPr>
        <p:txBody>
          <a:bodyPr anchor="t">
            <a:normAutofit/>
          </a:bodyPr>
          <a:lstStyle>
            <a:lvl1pPr algn="l">
              <a:defRPr sz="2400" baseline="0">
                <a:solidFill>
                  <a:schemeClr val="bg1"/>
                </a:solidFill>
                <a:latin typeface="Arial Black"/>
                <a:cs typeface="Arial Black"/>
              </a:defRPr>
            </a:lvl1pPr>
          </a:lstStyle>
          <a:p>
            <a:r>
              <a:rPr lang="en-US" dirty="0"/>
              <a:t>Click to edit title headline in this style and format</a:t>
            </a:r>
          </a:p>
        </p:txBody>
      </p:sp>
      <p:sp>
        <p:nvSpPr>
          <p:cNvPr id="3" name="Subtitle 2"/>
          <p:cNvSpPr>
            <a:spLocks noGrp="1"/>
          </p:cNvSpPr>
          <p:nvPr>
            <p:ph type="subTitle" idx="1" hasCustomPrompt="1"/>
          </p:nvPr>
        </p:nvSpPr>
        <p:spPr>
          <a:xfrm>
            <a:off x="3472211" y="4291211"/>
            <a:ext cx="4310432" cy="1126567"/>
          </a:xfrm>
        </p:spPr>
        <p:txBody>
          <a:bodyPr>
            <a:normAutofit/>
          </a:bodyPr>
          <a:lstStyle>
            <a:lvl1pPr marL="0" indent="0" algn="l">
              <a:buNone/>
              <a:defRPr sz="2000">
                <a:solidFill>
                  <a:srgbClr val="FFFFFF"/>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date</a:t>
            </a:r>
          </a:p>
        </p:txBody>
      </p:sp>
      <p:sp>
        <p:nvSpPr>
          <p:cNvPr id="4" name="Date Placeholder 3"/>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024EAB-C3E9-DE4B-8137-48AE31A02BF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478234" y="3015461"/>
            <a:ext cx="5330323" cy="735013"/>
          </a:xfrm>
        </p:spPr>
        <p:txBody>
          <a:bodyPr/>
          <a:lstStyle/>
          <a:p>
            <a:r>
              <a:rPr lang="en-US" dirty="0"/>
              <a:t>Click to edit divider title style in this font size and format</a:t>
            </a:r>
          </a:p>
        </p:txBody>
      </p:sp>
      <p:sp>
        <p:nvSpPr>
          <p:cNvPr id="3" name="Slide Number Placeholder 2"/>
          <p:cNvSpPr>
            <a:spLocks noGrp="1"/>
          </p:cNvSpPr>
          <p:nvPr>
            <p:ph type="sldNum" sz="quarter" idx="10"/>
          </p:nvPr>
        </p:nvSpPr>
        <p:spPr/>
        <p:txBody>
          <a:bodyPr/>
          <a:lstStyle/>
          <a:p>
            <a:fld id="{DEB109D0-9419-4639-B2F2-329E574EAA73}"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7F7F7F"/>
                </a:solidFill>
              </a:defRPr>
            </a:lvl1pPr>
          </a:lstStyle>
          <a:p>
            <a:r>
              <a:rPr lang="en-US" dirty="0"/>
              <a:t>Click to edit content headline</a:t>
            </a:r>
          </a:p>
        </p:txBody>
      </p:sp>
      <p:sp>
        <p:nvSpPr>
          <p:cNvPr id="3" name="Content Placeholder 2"/>
          <p:cNvSpPr>
            <a:spLocks noGrp="1"/>
          </p:cNvSpPr>
          <p:nvPr>
            <p:ph idx="1"/>
          </p:nvPr>
        </p:nvSpPr>
        <p:spPr>
          <a:xfrm>
            <a:off x="580116" y="1577199"/>
            <a:ext cx="7846914" cy="4525963"/>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3472221" y="3010993"/>
            <a:ext cx="4568149" cy="901257"/>
          </a:xfrm>
        </p:spPr>
        <p:txBody>
          <a:bodyPr anchor="t">
            <a:normAutofit/>
          </a:bodyPr>
          <a:lstStyle>
            <a:lvl1pPr algn="l">
              <a:defRPr sz="2400" baseline="0">
                <a:solidFill>
                  <a:schemeClr val="bg1"/>
                </a:solidFill>
                <a:latin typeface="Arial Black"/>
                <a:cs typeface="Arial Black"/>
              </a:defRPr>
            </a:lvl1pPr>
          </a:lstStyle>
          <a:p>
            <a:r>
              <a:rPr lang="en-US" dirty="0"/>
              <a:t>Click to edit title headline in this style and format</a:t>
            </a:r>
          </a:p>
        </p:txBody>
      </p:sp>
      <p:sp>
        <p:nvSpPr>
          <p:cNvPr id="3" name="Subtitle 2"/>
          <p:cNvSpPr>
            <a:spLocks noGrp="1"/>
          </p:cNvSpPr>
          <p:nvPr>
            <p:ph type="subTitle" idx="1" hasCustomPrompt="1"/>
          </p:nvPr>
        </p:nvSpPr>
        <p:spPr>
          <a:xfrm>
            <a:off x="3472211" y="4291211"/>
            <a:ext cx="4310432" cy="1126567"/>
          </a:xfrm>
        </p:spPr>
        <p:txBody>
          <a:bodyPr>
            <a:normAutofit/>
          </a:bodyPr>
          <a:lstStyle>
            <a:lvl1pPr marL="0" indent="0" algn="l">
              <a:buNone/>
              <a:defRPr sz="2000">
                <a:solidFill>
                  <a:srgbClr val="FFFFFF"/>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date</a:t>
            </a:r>
          </a:p>
        </p:txBody>
      </p:sp>
      <p:sp>
        <p:nvSpPr>
          <p:cNvPr id="4" name="Date Placeholder 3"/>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024EAB-C3E9-DE4B-8137-48AE31A02BF2}" type="slidenum">
              <a:rPr lang="en-US" smtClean="0"/>
              <a:pPr/>
              <a:t>‹#›</a:t>
            </a:fld>
            <a:endParaRPr lang="en-US" dirty="0"/>
          </a:p>
        </p:txBody>
      </p:sp>
    </p:spTree>
    <p:extLst>
      <p:ext uri="{BB962C8B-B14F-4D97-AF65-F5344CB8AC3E}">
        <p14:creationId xmlns:p14="http://schemas.microsoft.com/office/powerpoint/2010/main" val="1277176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24EAB-C3E9-DE4B-8137-48AE31A02BF2}" type="slidenum">
              <a:rPr lang="en-US" smtClean="0"/>
              <a:pPr/>
              <a:t>‹#›</a:t>
            </a:fld>
            <a:endParaRPr lang="en-US" dirty="0"/>
          </a:p>
        </p:txBody>
      </p:sp>
      <p:pic>
        <p:nvPicPr>
          <p:cNvPr id="7" name="Picture 3">
            <a:extLst>
              <a:ext uri="{FF2B5EF4-FFF2-40B4-BE49-F238E27FC236}">
                <a16:creationId xmlns:a16="http://schemas.microsoft.com/office/drawing/2014/main" id="{3E1BC4E8-78A3-3C48-9CFC-FCB71BDEC8A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 y="0"/>
            <a:ext cx="9144010"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Lst>
  <p:hf hdr="0" ftr="0" dt="0"/>
  <p:txStyles>
    <p:titleStyle>
      <a:lvl1pPr algn="ctr" defTabSz="4572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pitchFamily="34" charset="0"/>
          <a:ea typeface="+mn-ea"/>
          <a:cs typeface="Arial"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Arial" pitchFamily="34" charset="0"/>
          <a:ea typeface="+mn-ea"/>
          <a:cs typeface="Arial"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itchFamily="34" charset="0"/>
          <a:ea typeface="+mn-ea"/>
          <a:cs typeface="Arial"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itchFamily="34" charset="0"/>
          <a:ea typeface="+mn-ea"/>
          <a:cs typeface="Arial"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70042" y="2982723"/>
            <a:ext cx="5251523" cy="1143000"/>
          </a:xfrm>
          <a:prstGeom prst="rect">
            <a:avLst/>
          </a:prstGeom>
        </p:spPr>
        <p:txBody>
          <a:bodyPr vert="horz" lIns="91440" tIns="45720" rIns="91440" bIns="45720" rtlCol="0" anchor="t">
            <a:noAutofit/>
          </a:bodyPr>
          <a:lstStyle/>
          <a:p>
            <a:r>
              <a:rPr lang="en-US" dirty="0"/>
              <a:t>Click to edit divider title style in this font size and format</a:t>
            </a:r>
          </a:p>
        </p:txBody>
      </p:sp>
      <p:sp>
        <p:nvSpPr>
          <p:cNvPr id="4" name="Slide Number Placeholder 3"/>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B109D0-9419-4639-B2F2-329E574EAA73}" type="slidenum">
              <a:rPr lang="en-US" smtClean="0"/>
              <a:t>‹#›</a:t>
            </a:fld>
            <a:endParaRPr lang="en-US" dirty="0"/>
          </a:p>
        </p:txBody>
      </p:sp>
      <p:pic>
        <p:nvPicPr>
          <p:cNvPr id="5" name="Picture 3">
            <a:extLst>
              <a:ext uri="{FF2B5EF4-FFF2-40B4-BE49-F238E27FC236}">
                <a16:creationId xmlns:a16="http://schemas.microsoft.com/office/drawing/2014/main" id="{42939D33-DB35-5141-A105-547DCAEDBC6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 y="0"/>
            <a:ext cx="9144010"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a:extLst>
              <a:ext uri="{FF2B5EF4-FFF2-40B4-BE49-F238E27FC236}">
                <a16:creationId xmlns:a16="http://schemas.microsoft.com/office/drawing/2014/main" id="{5E8CCD4D-3AA7-6148-B3D5-D3ED01BA8A6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3132" y="6091176"/>
            <a:ext cx="2312840" cy="76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457200" rtl="0" eaLnBrk="1" latinLnBrk="0" hangingPunct="1">
        <a:spcBef>
          <a:spcPct val="0"/>
        </a:spcBef>
        <a:buNone/>
        <a:defRPr sz="2400" kern="1200" baseline="0">
          <a:solidFill>
            <a:srgbClr val="FFFFFF"/>
          </a:solidFill>
          <a:latin typeface="Arial Black"/>
          <a:ea typeface="+mj-ea"/>
          <a:cs typeface="Arial Black"/>
        </a:defRPr>
      </a:lvl1pPr>
    </p:titleStyle>
    <p:bodyStyle>
      <a:lvl1pPr marL="342900" indent="-342900" algn="l" defTabSz="457200" rtl="0" eaLnBrk="1" latinLnBrk="0" hangingPunct="1">
        <a:spcBef>
          <a:spcPct val="20000"/>
        </a:spcBef>
        <a:buFont typeface="Arial"/>
        <a:buNone/>
        <a:defRPr sz="1800" kern="1200">
          <a:solidFill>
            <a:srgbClr val="FFFFFF"/>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0116" y="928223"/>
            <a:ext cx="7357829" cy="575407"/>
          </a:xfrm>
          <a:prstGeom prst="rect">
            <a:avLst/>
          </a:prstGeom>
        </p:spPr>
        <p:txBody>
          <a:bodyPr vert="horz" lIns="91440" tIns="45720" rIns="91440" bIns="45720" rtlCol="0" anchor="t">
            <a:normAutofit/>
          </a:bodyPr>
          <a:lstStyle/>
          <a:p>
            <a:r>
              <a:rPr lang="en-US" dirty="0"/>
              <a:t>Click to edit content headline</a:t>
            </a:r>
          </a:p>
        </p:txBody>
      </p:sp>
      <p:sp>
        <p:nvSpPr>
          <p:cNvPr id="3" name="Text Placeholder 2"/>
          <p:cNvSpPr>
            <a:spLocks noGrp="1"/>
          </p:cNvSpPr>
          <p:nvPr>
            <p:ph type="body" idx="1"/>
          </p:nvPr>
        </p:nvSpPr>
        <p:spPr>
          <a:xfrm>
            <a:off x="590359" y="1973807"/>
            <a:ext cx="5913641" cy="369720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C2E4D-89AB-4F2B-B413-4E996F4085D9}" type="slidenum">
              <a:rPr lang="en-US" smtClean="0"/>
              <a:t>‹#›</a:t>
            </a:fld>
            <a:endParaRPr lang="en-US" dirty="0"/>
          </a:p>
        </p:txBody>
      </p:sp>
      <p:pic>
        <p:nvPicPr>
          <p:cNvPr id="6" name="Picture 3">
            <a:extLst>
              <a:ext uri="{FF2B5EF4-FFF2-40B4-BE49-F238E27FC236}">
                <a16:creationId xmlns:a16="http://schemas.microsoft.com/office/drawing/2014/main" id="{5393EA5C-8114-B744-8384-15D09F38F82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 y="0"/>
            <a:ext cx="9144010"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a:extLst>
              <a:ext uri="{FF2B5EF4-FFF2-40B4-BE49-F238E27FC236}">
                <a16:creationId xmlns:a16="http://schemas.microsoft.com/office/drawing/2014/main" id="{C342DD14-40D7-A643-86BB-3D4DDBB961C4}"/>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132" y="6091176"/>
            <a:ext cx="2312840" cy="76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4" r:id="rId1"/>
    <p:sldLayoutId id="2147483681" r:id="rId2"/>
  </p:sldLayoutIdLst>
  <p:hf hdr="0" ftr="0" dt="0"/>
  <p:txStyles>
    <p:titleStyle>
      <a:lvl1pPr algn="l" defTabSz="457200" rtl="0" eaLnBrk="1" latinLnBrk="0" hangingPunct="1">
        <a:spcBef>
          <a:spcPct val="0"/>
        </a:spcBef>
        <a:buNone/>
        <a:defRPr sz="2400" kern="1200">
          <a:solidFill>
            <a:srgbClr val="7F7F7F"/>
          </a:solidFill>
          <a:latin typeface="Arial Black"/>
          <a:ea typeface="+mj-ea"/>
          <a:cs typeface="Arial Black"/>
        </a:defRPr>
      </a:lvl1pPr>
    </p:titleStyle>
    <p:bodyStyle>
      <a:lvl1pPr marL="225425" indent="-225425" algn="l" defTabSz="457200" rtl="0" eaLnBrk="1" latinLnBrk="0" hangingPunct="1">
        <a:spcBef>
          <a:spcPct val="20000"/>
        </a:spcBef>
        <a:buFont typeface="Arial"/>
        <a:buChar char="•"/>
        <a:defRPr sz="2400" kern="1200">
          <a:solidFill>
            <a:schemeClr val="tx1">
              <a:lumMod val="50000"/>
              <a:lumOff val="50000"/>
            </a:schemeClr>
          </a:solidFill>
          <a:latin typeface="Arial"/>
          <a:ea typeface="+mn-ea"/>
          <a:cs typeface="Arial"/>
        </a:defRPr>
      </a:lvl1pPr>
      <a:lvl2pPr marL="742950" indent="-285750" algn="l" defTabSz="457200" rtl="0" eaLnBrk="1" latinLnBrk="0" hangingPunct="1">
        <a:spcBef>
          <a:spcPct val="20000"/>
        </a:spcBef>
        <a:buFont typeface="Arial"/>
        <a:buChar char="–"/>
        <a:defRPr sz="2200" kern="1200">
          <a:solidFill>
            <a:schemeClr val="tx1">
              <a:lumMod val="50000"/>
              <a:lumOff val="50000"/>
            </a:schemeClr>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Arial"/>
          <a:ea typeface="+mn-ea"/>
          <a:cs typeface="Arial"/>
        </a:defRPr>
      </a:lvl4pPr>
      <a:lvl5pPr marL="2057400" indent="-228600" algn="l" defTabSz="457200" rtl="0" eaLnBrk="1" latinLnBrk="0" hangingPunct="1">
        <a:spcBef>
          <a:spcPct val="20000"/>
        </a:spcBef>
        <a:buFont typeface="Arial"/>
        <a:buChar char="»"/>
        <a:defRPr sz="1600" kern="1200">
          <a:solidFill>
            <a:schemeClr val="tx1">
              <a:lumMod val="50000"/>
              <a:lumOff val="50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nationaljewish.org/"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comments" Target="../comments/commen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1.xml"/><Relationship Id="rId5" Type="http://schemas.openxmlformats.org/officeDocument/2006/relationships/comments" Target="../comments/comment4.xml"/><Relationship Id="rId4" Type="http://schemas.openxmlformats.org/officeDocument/2006/relationships/chart" Target="../charts/char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0A578-DE78-4808-A039-EFB9C635F00A}"/>
              </a:ext>
            </a:extLst>
          </p:cNvPr>
          <p:cNvSpPr>
            <a:spLocks noGrp="1"/>
          </p:cNvSpPr>
          <p:nvPr>
            <p:ph type="ctrTitle"/>
          </p:nvPr>
        </p:nvSpPr>
        <p:spPr>
          <a:xfrm>
            <a:off x="-22302" y="47086"/>
            <a:ext cx="9144000" cy="3497580"/>
          </a:xfrm>
          <a:noFill/>
        </p:spPr>
        <p:txBody>
          <a:bodyPr>
            <a:normAutofit/>
          </a:bodyPr>
          <a:lstStyle/>
          <a:p>
            <a:pPr algn="ctr"/>
            <a:r>
              <a:rPr lang="en-US" sz="4000" b="1" dirty="0">
                <a:solidFill>
                  <a:schemeClr val="bg1"/>
                </a:solidFill>
              </a:rPr>
              <a:t/>
            </a:r>
            <a:br>
              <a:rPr lang="en-US" sz="4000" b="1" dirty="0">
                <a:solidFill>
                  <a:schemeClr val="bg1"/>
                </a:solidFill>
              </a:rPr>
            </a:br>
            <a:r>
              <a:rPr lang="en-US" sz="4000" b="1" dirty="0"/>
              <a:t/>
            </a:r>
            <a:br>
              <a:rPr lang="en-US" sz="4000" b="1" dirty="0"/>
            </a:br>
            <a:r>
              <a:rPr lang="en-US" sz="3600" b="1" dirty="0">
                <a:solidFill>
                  <a:srgbClr val="005E87"/>
                </a:solidFill>
                <a:latin typeface="+mn-lt"/>
                <a:ea typeface="+mn-ea"/>
                <a:cs typeface="+mn-cs"/>
              </a:rPr>
              <a:t>Colorado Cancer Coalition</a:t>
            </a:r>
            <a:br>
              <a:rPr lang="en-US" sz="3600" b="1" dirty="0">
                <a:solidFill>
                  <a:srgbClr val="005E87"/>
                </a:solidFill>
                <a:latin typeface="+mn-lt"/>
                <a:ea typeface="+mn-ea"/>
                <a:cs typeface="+mn-cs"/>
              </a:rPr>
            </a:br>
            <a:r>
              <a:rPr lang="en-US" sz="3600" b="1" dirty="0">
                <a:solidFill>
                  <a:srgbClr val="005E87"/>
                </a:solidFill>
                <a:latin typeface="+mn-lt"/>
                <a:ea typeface="+mn-ea"/>
                <a:cs typeface="+mn-cs"/>
              </a:rPr>
              <a:t>Lung Cancer Task Force</a:t>
            </a:r>
            <a:br>
              <a:rPr lang="en-US" sz="3600" b="1" dirty="0">
                <a:solidFill>
                  <a:srgbClr val="005E87"/>
                </a:solidFill>
                <a:latin typeface="+mn-lt"/>
                <a:ea typeface="+mn-ea"/>
                <a:cs typeface="+mn-cs"/>
              </a:rPr>
            </a:br>
            <a:r>
              <a:rPr lang="en-US" sz="2000" b="1" dirty="0">
                <a:latin typeface="+mn-lt"/>
                <a:ea typeface="+mn-ea"/>
                <a:cs typeface="+mn-cs"/>
              </a:rPr>
              <a:t>9</a:t>
            </a:r>
            <a:r>
              <a:rPr lang="en-US" sz="4400" b="1" dirty="0">
                <a:solidFill>
                  <a:schemeClr val="accent5">
                    <a:lumMod val="60000"/>
                    <a:lumOff val="40000"/>
                  </a:schemeClr>
                </a:solidFill>
                <a:latin typeface="+mn-lt"/>
                <a:ea typeface="+mn-ea"/>
                <a:cs typeface="+mn-cs"/>
              </a:rPr>
              <a:t/>
            </a:r>
            <a:br>
              <a:rPr lang="en-US" sz="4400" b="1" dirty="0">
                <a:solidFill>
                  <a:schemeClr val="accent5">
                    <a:lumMod val="60000"/>
                    <a:lumOff val="40000"/>
                  </a:schemeClr>
                </a:solidFill>
                <a:latin typeface="+mn-lt"/>
                <a:ea typeface="+mn-ea"/>
                <a:cs typeface="+mn-cs"/>
              </a:rPr>
            </a:br>
            <a:r>
              <a:rPr lang="en-US" b="1" i="1" dirty="0">
                <a:solidFill>
                  <a:srgbClr val="005E87"/>
                </a:solidFill>
                <a:latin typeface="+mn-lt"/>
                <a:ea typeface="+mn-ea"/>
                <a:cs typeface="+mn-cs"/>
              </a:rPr>
              <a:t>Claims-based Report of Lung Cancer Screenings 2015-2018</a:t>
            </a:r>
            <a:endParaRPr lang="en-US" sz="3600" b="1" i="1" dirty="0">
              <a:solidFill>
                <a:srgbClr val="005E87"/>
              </a:solidFill>
              <a:latin typeface="+mn-lt"/>
              <a:ea typeface="+mn-ea"/>
              <a:cs typeface="+mn-cs"/>
            </a:endParaRPr>
          </a:p>
        </p:txBody>
      </p:sp>
      <p:sp>
        <p:nvSpPr>
          <p:cNvPr id="6" name="TextBox 5">
            <a:extLst>
              <a:ext uri="{FF2B5EF4-FFF2-40B4-BE49-F238E27FC236}">
                <a16:creationId xmlns:a16="http://schemas.microsoft.com/office/drawing/2014/main" id="{2BED16FA-8570-4402-8FAB-D796D2CF8CFE}"/>
              </a:ext>
            </a:extLst>
          </p:cNvPr>
          <p:cNvSpPr txBox="1"/>
          <p:nvPr/>
        </p:nvSpPr>
        <p:spPr>
          <a:xfrm>
            <a:off x="4126727" y="3983604"/>
            <a:ext cx="4754880" cy="3108543"/>
          </a:xfrm>
          <a:prstGeom prst="rect">
            <a:avLst/>
          </a:prstGeom>
          <a:noFill/>
        </p:spPr>
        <p:txBody>
          <a:bodyPr wrap="square" rtlCol="0">
            <a:spAutoFit/>
          </a:bodyPr>
          <a:lstStyle/>
          <a:p>
            <a:pPr algn="ctr"/>
            <a:r>
              <a:rPr lang="en-US" sz="3200" b="1" dirty="0">
                <a:solidFill>
                  <a:srgbClr val="005E87"/>
                </a:solidFill>
              </a:rPr>
              <a:t>James J. Fenton, MD</a:t>
            </a:r>
          </a:p>
          <a:p>
            <a:pPr algn="ctr"/>
            <a:r>
              <a:rPr lang="en-US" sz="2400" b="1" dirty="0">
                <a:solidFill>
                  <a:srgbClr val="005E87"/>
                </a:solidFill>
              </a:rPr>
              <a:t>Clinical Associate Professor</a:t>
            </a:r>
          </a:p>
          <a:p>
            <a:pPr algn="ctr"/>
            <a:r>
              <a:rPr lang="en-US" sz="2400" b="1" dirty="0">
                <a:solidFill>
                  <a:srgbClr val="005E87"/>
                </a:solidFill>
              </a:rPr>
              <a:t>Pulmonary Medicine</a:t>
            </a:r>
          </a:p>
          <a:p>
            <a:pPr algn="ctr"/>
            <a:endParaRPr lang="en-US" sz="2400" b="1" dirty="0">
              <a:solidFill>
                <a:srgbClr val="00B0F0"/>
              </a:solidFill>
            </a:endParaRPr>
          </a:p>
          <a:p>
            <a:pPr algn="ctr"/>
            <a:r>
              <a:rPr lang="en-US" sz="2400" b="1" dirty="0">
                <a:solidFill>
                  <a:srgbClr val="0070C0"/>
                </a:solidFill>
              </a:rPr>
              <a:t>fentonj@njhealth.org</a:t>
            </a:r>
          </a:p>
          <a:p>
            <a:pPr algn="ctr"/>
            <a:endParaRPr lang="en-US" sz="3200" b="1" dirty="0">
              <a:solidFill>
                <a:srgbClr val="005E87"/>
              </a:solidFill>
            </a:endParaRPr>
          </a:p>
          <a:p>
            <a:pPr algn="ctr"/>
            <a:endParaRPr lang="en-US" sz="3600" b="1" dirty="0">
              <a:solidFill>
                <a:srgbClr val="005E87"/>
              </a:solidFill>
            </a:endParaRPr>
          </a:p>
        </p:txBody>
      </p:sp>
      <p:pic>
        <p:nvPicPr>
          <p:cNvPr id="1026" name="Picture 2" descr="National Jewish Health® Science Transforming Lif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173" y="4214067"/>
            <a:ext cx="2703524" cy="98002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28219" y="5305077"/>
            <a:ext cx="2087431" cy="400110"/>
          </a:xfrm>
          <a:prstGeom prst="rect">
            <a:avLst/>
          </a:prstGeom>
          <a:noFill/>
        </p:spPr>
        <p:txBody>
          <a:bodyPr wrap="none" rtlCol="0">
            <a:spAutoFit/>
          </a:bodyPr>
          <a:lstStyle/>
          <a:p>
            <a:r>
              <a:rPr lang="en-US" sz="2000" b="1" dirty="0">
                <a:solidFill>
                  <a:schemeClr val="accent5">
                    <a:lumMod val="75000"/>
                  </a:schemeClr>
                </a:solidFill>
              </a:rPr>
              <a:t>Denver, Colorado</a:t>
            </a:r>
          </a:p>
        </p:txBody>
      </p:sp>
      <p:pic>
        <p:nvPicPr>
          <p:cNvPr id="8" name="Picture 4">
            <a:extLst>
              <a:ext uri="{FF2B5EF4-FFF2-40B4-BE49-F238E27FC236}">
                <a16:creationId xmlns:a16="http://schemas.microsoft.com/office/drawing/2014/main" id="{3D9CAF44-BA45-C54F-B858-09E770B6AB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2" y="6091176"/>
            <a:ext cx="2312840" cy="76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8779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115" y="928223"/>
            <a:ext cx="8720001" cy="575407"/>
          </a:xfrm>
        </p:spPr>
        <p:txBody>
          <a:bodyPr>
            <a:noAutofit/>
          </a:bodyPr>
          <a:lstStyle/>
          <a:p>
            <a:r>
              <a:rPr lang="en-US" dirty="0">
                <a:latin typeface="Arial Black" panose="020B0A04020102020204" pitchFamily="34" charset="0"/>
              </a:rPr>
              <a:t>Q1. Lung Cancer Screening Services (2015-2018)</a:t>
            </a:r>
            <a:br>
              <a:rPr lang="en-US" dirty="0">
                <a:latin typeface="Arial Black" panose="020B0A04020102020204" pitchFamily="34" charset="0"/>
              </a:rPr>
            </a:br>
            <a:r>
              <a:rPr lang="en-US" dirty="0">
                <a:latin typeface="Arial Black" panose="020B0A04020102020204" pitchFamily="34" charset="0"/>
              </a:rPr>
              <a:t>(G0297)</a:t>
            </a:r>
          </a:p>
        </p:txBody>
      </p:sp>
      <p:graphicFrame>
        <p:nvGraphicFramePr>
          <p:cNvPr id="7" name="Chart 6">
            <a:extLst>
              <a:ext uri="{FF2B5EF4-FFF2-40B4-BE49-F238E27FC236}">
                <a16:creationId xmlns:a16="http://schemas.microsoft.com/office/drawing/2014/main" id="{4BA1D847-211E-0C47-9791-25244A44DBF5}"/>
              </a:ext>
            </a:extLst>
          </p:cNvPr>
          <p:cNvGraphicFramePr>
            <a:graphicFrameLocks/>
          </p:cNvGraphicFramePr>
          <p:nvPr>
            <p:extLst>
              <p:ext uri="{D42A27DB-BD31-4B8C-83A1-F6EECF244321}">
                <p14:modId xmlns:p14="http://schemas.microsoft.com/office/powerpoint/2010/main" val="3168099214"/>
              </p:ext>
            </p:extLst>
          </p:nvPr>
        </p:nvGraphicFramePr>
        <p:xfrm>
          <a:off x="189570" y="1349299"/>
          <a:ext cx="8720001" cy="4928838"/>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AF41F9CD-29CE-4843-A585-77724446E8E1}"/>
              </a:ext>
            </a:extLst>
          </p:cNvPr>
          <p:cNvSpPr txBox="1"/>
          <p:nvPr/>
        </p:nvSpPr>
        <p:spPr>
          <a:xfrm>
            <a:off x="5494282" y="6184603"/>
            <a:ext cx="2959465" cy="461665"/>
          </a:xfrm>
          <a:prstGeom prst="rect">
            <a:avLst/>
          </a:prstGeom>
          <a:noFill/>
        </p:spPr>
        <p:txBody>
          <a:bodyPr wrap="none" rtlCol="0">
            <a:spAutoFit/>
          </a:bodyPr>
          <a:lstStyle/>
          <a:p>
            <a:r>
              <a:rPr lang="en-US" sz="2400" dirty="0">
                <a:solidFill>
                  <a:schemeClr val="accent6">
                    <a:lumMod val="75000"/>
                  </a:schemeClr>
                </a:solidFill>
              </a:rPr>
              <a:t>~6-7% had SDM visits!</a:t>
            </a:r>
          </a:p>
        </p:txBody>
      </p:sp>
      <p:sp>
        <p:nvSpPr>
          <p:cNvPr id="4" name="TextBox 3">
            <a:extLst>
              <a:ext uri="{FF2B5EF4-FFF2-40B4-BE49-F238E27FC236}">
                <a16:creationId xmlns:a16="http://schemas.microsoft.com/office/drawing/2014/main" id="{CD565F19-EBE2-4A5B-966B-172EBBFFE37B}"/>
              </a:ext>
            </a:extLst>
          </p:cNvPr>
          <p:cNvSpPr txBox="1"/>
          <p:nvPr/>
        </p:nvSpPr>
        <p:spPr>
          <a:xfrm>
            <a:off x="580115" y="438448"/>
            <a:ext cx="1226105" cy="461665"/>
          </a:xfrm>
          <a:prstGeom prst="rect">
            <a:avLst/>
          </a:prstGeom>
          <a:noFill/>
        </p:spPr>
        <p:txBody>
          <a:bodyPr wrap="none" rtlCol="0">
            <a:spAutoFit/>
          </a:bodyPr>
          <a:lstStyle/>
          <a:p>
            <a:r>
              <a:rPr lang="en-US" sz="2400" b="1" dirty="0">
                <a:solidFill>
                  <a:schemeClr val="bg1">
                    <a:lumMod val="50000"/>
                  </a:schemeClr>
                </a:solidFill>
              </a:rPr>
              <a:t>Services</a:t>
            </a:r>
          </a:p>
        </p:txBody>
      </p:sp>
    </p:spTree>
    <p:extLst>
      <p:ext uri="{BB962C8B-B14F-4D97-AF65-F5344CB8AC3E}">
        <p14:creationId xmlns:p14="http://schemas.microsoft.com/office/powerpoint/2010/main" val="2558694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114" y="921644"/>
            <a:ext cx="8853818" cy="575407"/>
          </a:xfrm>
        </p:spPr>
        <p:txBody>
          <a:bodyPr>
            <a:noAutofit/>
          </a:bodyPr>
          <a:lstStyle/>
          <a:p>
            <a:r>
              <a:rPr lang="en-US" b="1" dirty="0">
                <a:latin typeface="Arial Black" panose="020B0A04020102020204" pitchFamily="34" charset="0"/>
              </a:rPr>
              <a:t>Q2. Scans by Patient Home 3-digit Zip Code (2018)</a:t>
            </a:r>
          </a:p>
        </p:txBody>
      </p:sp>
      <p:graphicFrame>
        <p:nvGraphicFramePr>
          <p:cNvPr id="14" name="Chart 13">
            <a:extLst>
              <a:ext uri="{FF2B5EF4-FFF2-40B4-BE49-F238E27FC236}">
                <a16:creationId xmlns:a16="http://schemas.microsoft.com/office/drawing/2014/main" id="{00000000-0008-0000-0100-00000E000000}"/>
              </a:ext>
            </a:extLst>
          </p:cNvPr>
          <p:cNvGraphicFramePr>
            <a:graphicFrameLocks/>
          </p:cNvGraphicFramePr>
          <p:nvPr>
            <p:extLst>
              <p:ext uri="{D42A27DB-BD31-4B8C-83A1-F6EECF244321}">
                <p14:modId xmlns:p14="http://schemas.microsoft.com/office/powerpoint/2010/main" val="865385031"/>
              </p:ext>
            </p:extLst>
          </p:nvPr>
        </p:nvGraphicFramePr>
        <p:xfrm>
          <a:off x="170480" y="1351818"/>
          <a:ext cx="8853817" cy="522740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6A82BC33-0374-4E5A-929C-C5C1FC9E3FE7}"/>
              </a:ext>
            </a:extLst>
          </p:cNvPr>
          <p:cNvSpPr txBox="1"/>
          <p:nvPr/>
        </p:nvSpPr>
        <p:spPr>
          <a:xfrm>
            <a:off x="580114" y="459979"/>
            <a:ext cx="2006960" cy="461665"/>
          </a:xfrm>
          <a:prstGeom prst="rect">
            <a:avLst/>
          </a:prstGeom>
          <a:noFill/>
        </p:spPr>
        <p:txBody>
          <a:bodyPr wrap="none" rtlCol="0">
            <a:spAutoFit/>
          </a:bodyPr>
          <a:lstStyle/>
          <a:p>
            <a:r>
              <a:rPr lang="en-US" sz="2400" b="1" dirty="0">
                <a:solidFill>
                  <a:schemeClr val="bg1">
                    <a:lumMod val="50000"/>
                  </a:schemeClr>
                </a:solidFill>
              </a:rPr>
              <a:t>Demographics</a:t>
            </a:r>
          </a:p>
        </p:txBody>
      </p:sp>
    </p:spTree>
    <p:extLst>
      <p:ext uri="{BB962C8B-B14F-4D97-AF65-F5344CB8AC3E}">
        <p14:creationId xmlns:p14="http://schemas.microsoft.com/office/powerpoint/2010/main" val="124173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488" y="910493"/>
            <a:ext cx="8510754" cy="575407"/>
          </a:xfrm>
        </p:spPr>
        <p:txBody>
          <a:bodyPr>
            <a:normAutofit/>
          </a:bodyPr>
          <a:lstStyle/>
          <a:p>
            <a:r>
              <a:rPr lang="en-US" b="1" dirty="0">
                <a:latin typeface="Arial Black" panose="020B0A04020102020204" pitchFamily="34" charset="0"/>
              </a:rPr>
              <a:t>Q2. Lung Cancer Scans / Age Groups (LDCT)</a:t>
            </a:r>
            <a:endParaRPr lang="en-US" dirty="0">
              <a:latin typeface="Arial Black" panose="020B0A04020102020204" pitchFamily="34" charset="0"/>
            </a:endParaRPr>
          </a:p>
        </p:txBody>
      </p:sp>
      <p:graphicFrame>
        <p:nvGraphicFramePr>
          <p:cNvPr id="6" name="Chart 5">
            <a:extLst>
              <a:ext uri="{FF2B5EF4-FFF2-40B4-BE49-F238E27FC236}">
                <a16:creationId xmlns:a16="http://schemas.microsoft.com/office/drawing/2014/main" id="{B41A9672-47DD-BB46-8BFC-9D3A47E30C9C}"/>
              </a:ext>
            </a:extLst>
          </p:cNvPr>
          <p:cNvGraphicFramePr>
            <a:graphicFrameLocks/>
          </p:cNvGraphicFramePr>
          <p:nvPr>
            <p:extLst>
              <p:ext uri="{D42A27DB-BD31-4B8C-83A1-F6EECF244321}">
                <p14:modId xmlns:p14="http://schemas.microsoft.com/office/powerpoint/2010/main" val="1614828084"/>
              </p:ext>
            </p:extLst>
          </p:nvPr>
        </p:nvGraphicFramePr>
        <p:xfrm>
          <a:off x="122662" y="1685925"/>
          <a:ext cx="8909825" cy="439149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556D1864-6342-4025-9945-9C5CD159132A}"/>
              </a:ext>
            </a:extLst>
          </p:cNvPr>
          <p:cNvSpPr/>
          <p:nvPr/>
        </p:nvSpPr>
        <p:spPr>
          <a:xfrm>
            <a:off x="520261" y="4698124"/>
            <a:ext cx="985345" cy="113511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04AD886-8E97-4872-ACFF-CC304A4F9BE8}"/>
              </a:ext>
            </a:extLst>
          </p:cNvPr>
          <p:cNvSpPr txBox="1"/>
          <p:nvPr/>
        </p:nvSpPr>
        <p:spPr>
          <a:xfrm>
            <a:off x="653065" y="410371"/>
            <a:ext cx="2006960" cy="461665"/>
          </a:xfrm>
          <a:prstGeom prst="rect">
            <a:avLst/>
          </a:prstGeom>
          <a:noFill/>
        </p:spPr>
        <p:txBody>
          <a:bodyPr wrap="none" rtlCol="0">
            <a:spAutoFit/>
          </a:bodyPr>
          <a:lstStyle/>
          <a:p>
            <a:r>
              <a:rPr lang="en-US" sz="2400" b="1" dirty="0">
                <a:solidFill>
                  <a:schemeClr val="bg1">
                    <a:lumMod val="50000"/>
                  </a:schemeClr>
                </a:solidFill>
              </a:rPr>
              <a:t>Demographics</a:t>
            </a:r>
          </a:p>
        </p:txBody>
      </p:sp>
    </p:spTree>
    <p:extLst>
      <p:ext uri="{BB962C8B-B14F-4D97-AF65-F5344CB8AC3E}">
        <p14:creationId xmlns:p14="http://schemas.microsoft.com/office/powerpoint/2010/main" val="1068252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90C045C-8471-7349-B8E8-268D2D44BCBD}"/>
              </a:ext>
            </a:extLst>
          </p:cNvPr>
          <p:cNvGraphicFramePr/>
          <p:nvPr>
            <p:extLst>
              <p:ext uri="{D42A27DB-BD31-4B8C-83A1-F6EECF244321}">
                <p14:modId xmlns:p14="http://schemas.microsoft.com/office/powerpoint/2010/main" val="3835883465"/>
              </p:ext>
            </p:extLst>
          </p:nvPr>
        </p:nvGraphicFramePr>
        <p:xfrm>
          <a:off x="208393" y="971718"/>
          <a:ext cx="8508569" cy="5170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970417"/>
            <a:ext cx="6724198" cy="575407"/>
          </a:xfrm>
        </p:spPr>
        <p:txBody>
          <a:bodyPr>
            <a:normAutofit/>
          </a:bodyPr>
          <a:lstStyle/>
          <a:p>
            <a:r>
              <a:rPr lang="en-US" b="1" dirty="0">
                <a:latin typeface="Arial Black" panose="020B0A04020102020204" pitchFamily="34" charset="0"/>
              </a:rPr>
              <a:t>Q2. Lung CA Scans by </a:t>
            </a:r>
            <a:r>
              <a:rPr lang="en-US" b="1" u="sng" dirty="0">
                <a:latin typeface="Arial Black" panose="020B0A04020102020204" pitchFamily="34" charset="0"/>
              </a:rPr>
              <a:t>Gender</a:t>
            </a:r>
            <a:endParaRPr lang="en-US" u="sng" dirty="0">
              <a:latin typeface="Arial Black" panose="020B0A04020102020204" pitchFamily="34" charset="0"/>
            </a:endParaRPr>
          </a:p>
        </p:txBody>
      </p:sp>
      <p:sp>
        <p:nvSpPr>
          <p:cNvPr id="3" name="TextBox 2">
            <a:extLst>
              <a:ext uri="{FF2B5EF4-FFF2-40B4-BE49-F238E27FC236}">
                <a16:creationId xmlns:a16="http://schemas.microsoft.com/office/drawing/2014/main" id="{93005B7E-A3E3-4A93-AC46-95939348A88A}"/>
              </a:ext>
            </a:extLst>
          </p:cNvPr>
          <p:cNvSpPr txBox="1"/>
          <p:nvPr/>
        </p:nvSpPr>
        <p:spPr>
          <a:xfrm>
            <a:off x="74386" y="485163"/>
            <a:ext cx="2006960" cy="461665"/>
          </a:xfrm>
          <a:prstGeom prst="rect">
            <a:avLst/>
          </a:prstGeom>
          <a:noFill/>
        </p:spPr>
        <p:txBody>
          <a:bodyPr wrap="none" rtlCol="0">
            <a:spAutoFit/>
          </a:bodyPr>
          <a:lstStyle/>
          <a:p>
            <a:r>
              <a:rPr lang="en-US" sz="2400" b="1" dirty="0">
                <a:solidFill>
                  <a:schemeClr val="bg1">
                    <a:lumMod val="50000"/>
                  </a:schemeClr>
                </a:solidFill>
              </a:rPr>
              <a:t>Demographics</a:t>
            </a:r>
            <a:endParaRPr lang="en-US" sz="2000" dirty="0"/>
          </a:p>
        </p:txBody>
      </p:sp>
    </p:spTree>
    <p:extLst>
      <p:ext uri="{BB962C8B-B14F-4D97-AF65-F5344CB8AC3E}">
        <p14:creationId xmlns:p14="http://schemas.microsoft.com/office/powerpoint/2010/main" val="2187452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910493"/>
            <a:ext cx="9645806" cy="575407"/>
          </a:xfrm>
        </p:spPr>
        <p:txBody>
          <a:bodyPr>
            <a:noAutofit/>
          </a:bodyPr>
          <a:lstStyle/>
          <a:p>
            <a:r>
              <a:rPr lang="en-US" b="1" dirty="0">
                <a:latin typeface="Arial Black" panose="020B0A04020102020204" pitchFamily="34" charset="0"/>
              </a:rPr>
              <a:t>Q3. Shared Decision Making Visits-(SDM) (2017–2018)</a:t>
            </a:r>
            <a:endParaRPr lang="en-US" dirty="0">
              <a:latin typeface="Arial Black" panose="020B0A040201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67317403"/>
              </p:ext>
            </p:extLst>
          </p:nvPr>
        </p:nvGraphicFramePr>
        <p:xfrm>
          <a:off x="409903" y="1418897"/>
          <a:ext cx="8190187" cy="4582938"/>
        </p:xfrm>
        <a:graphic>
          <a:graphicData uri="http://schemas.openxmlformats.org/drawingml/2006/table">
            <a:tbl>
              <a:tblPr firstRow="1" firstCol="1" bandRow="1"/>
              <a:tblGrid>
                <a:gridCol w="3758833">
                  <a:extLst>
                    <a:ext uri="{9D8B030D-6E8A-4147-A177-3AD203B41FA5}">
                      <a16:colId xmlns:a16="http://schemas.microsoft.com/office/drawing/2014/main" val="20000"/>
                    </a:ext>
                  </a:extLst>
                </a:gridCol>
                <a:gridCol w="2408665">
                  <a:extLst>
                    <a:ext uri="{9D8B030D-6E8A-4147-A177-3AD203B41FA5}">
                      <a16:colId xmlns:a16="http://schemas.microsoft.com/office/drawing/2014/main" val="20001"/>
                    </a:ext>
                  </a:extLst>
                </a:gridCol>
                <a:gridCol w="2022689">
                  <a:extLst>
                    <a:ext uri="{9D8B030D-6E8A-4147-A177-3AD203B41FA5}">
                      <a16:colId xmlns:a16="http://schemas.microsoft.com/office/drawing/2014/main" val="20002"/>
                    </a:ext>
                  </a:extLst>
                </a:gridCol>
              </a:tblGrid>
              <a:tr h="326283">
                <a:tc>
                  <a:txBody>
                    <a:bodyPr/>
                    <a:lstStyle/>
                    <a:p>
                      <a:pPr marL="0" marR="0" algn="ctr">
                        <a:lnSpc>
                          <a:spcPct val="107000"/>
                        </a:lnSpc>
                        <a:spcBef>
                          <a:spcPts val="0"/>
                        </a:spcBef>
                        <a:spcAft>
                          <a:spcPts val="0"/>
                        </a:spcAft>
                      </a:pPr>
                      <a:r>
                        <a:rPr lang="en-US" sz="1800" b="1" dirty="0">
                          <a:solidFill>
                            <a:schemeClr val="tx1">
                              <a:lumMod val="75000"/>
                              <a:lumOff val="25000"/>
                            </a:schemeClr>
                          </a:solidFill>
                          <a:effectLst/>
                          <a:latin typeface="Arial" panose="020B0604020202020204" pitchFamily="34" charset="0"/>
                          <a:cs typeface="Arial" panose="020B0604020202020204" pitchFamily="34" charset="0"/>
                        </a:rPr>
                        <a:t>Counseling Provider / Specialty </a:t>
                      </a:r>
                      <a:endParaRPr lang="en-US" sz="1800" b="1"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E58036"/>
                    </a:solidFill>
                  </a:tcPr>
                </a:tc>
                <a:tc>
                  <a:txBody>
                    <a:bodyPr/>
                    <a:lstStyle/>
                    <a:p>
                      <a:pPr marL="0" marR="0" algn="ctr">
                        <a:lnSpc>
                          <a:spcPct val="107000"/>
                        </a:lnSpc>
                        <a:spcBef>
                          <a:spcPts val="0"/>
                        </a:spcBef>
                        <a:spcAft>
                          <a:spcPts val="0"/>
                        </a:spcAft>
                      </a:pPr>
                      <a:r>
                        <a:rPr lang="en-US" sz="1800" b="1" dirty="0">
                          <a:solidFill>
                            <a:schemeClr val="tx1">
                              <a:lumMod val="75000"/>
                              <a:lumOff val="25000"/>
                            </a:schemeClr>
                          </a:solidFill>
                          <a:effectLst/>
                          <a:latin typeface="Arial" panose="020B0604020202020204" pitchFamily="34" charset="0"/>
                          <a:cs typeface="Arial" panose="020B0604020202020204" pitchFamily="34" charset="0"/>
                        </a:rPr>
                        <a:t>Counseled</a:t>
                      </a:r>
                      <a:endParaRPr lang="en-US" sz="1800" b="1"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E58036"/>
                    </a:solidFill>
                  </a:tcPr>
                </a:tc>
                <a:tc>
                  <a:txBody>
                    <a:bodyPr/>
                    <a:lstStyle/>
                    <a:p>
                      <a:pPr marL="0" marR="0" algn="ctr">
                        <a:lnSpc>
                          <a:spcPct val="107000"/>
                        </a:lnSpc>
                        <a:spcBef>
                          <a:spcPts val="0"/>
                        </a:spcBef>
                        <a:spcAft>
                          <a:spcPts val="0"/>
                        </a:spcAft>
                      </a:pPr>
                      <a:r>
                        <a:rPr lang="en-US" sz="1800" b="1" dirty="0">
                          <a:solidFill>
                            <a:schemeClr val="tx1">
                              <a:lumMod val="75000"/>
                              <a:lumOff val="25000"/>
                            </a:schemeClr>
                          </a:solidFill>
                          <a:effectLst/>
                          <a:latin typeface="Arial" panose="020B0604020202020204" pitchFamily="34" charset="0"/>
                          <a:cs typeface="Arial" panose="020B0604020202020204" pitchFamily="34" charset="0"/>
                        </a:rPr>
                        <a:t>Share</a:t>
                      </a:r>
                      <a:endParaRPr lang="en-US" sz="1800" b="1"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E58036"/>
                    </a:solidFill>
                  </a:tcPr>
                </a:tc>
                <a:extLst>
                  <a:ext uri="{0D108BD9-81ED-4DB2-BD59-A6C34878D82A}">
                    <a16:rowId xmlns:a16="http://schemas.microsoft.com/office/drawing/2014/main" val="10000"/>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Internal Medicine</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215</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1"/>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Family Practice</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197</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2"/>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       -Nurse Practitioner Family</a:t>
                      </a:r>
                      <a:r>
                        <a:rPr lang="en-US" sz="1800" b="0" baseline="0" dirty="0">
                          <a:solidFill>
                            <a:schemeClr val="tx1">
                              <a:lumMod val="75000"/>
                              <a:lumOff val="25000"/>
                            </a:schemeClr>
                          </a:solidFill>
                          <a:effectLst/>
                          <a:latin typeface="Arial" panose="020B0604020202020204" pitchFamily="34" charset="0"/>
                          <a:cs typeface="Arial" panose="020B0604020202020204" pitchFamily="34" charset="0"/>
                        </a:rPr>
                        <a:t> Med</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3"/>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Acute Care Hospital</a:t>
                      </a: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139</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4"/>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Pulmonology/CCM</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163</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5"/>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(Nurse Practitioner)</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178</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6"/>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Geriatrics</a:t>
                      </a: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14</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7"/>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Resident Physician</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39</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8"/>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Registered Nurse</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31</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09"/>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Not available</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&lt;11</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10"/>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Sleep Medicine</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&lt;11</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11"/>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Endocrinology</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&lt;11</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12"/>
                  </a:ext>
                </a:extLst>
              </a:tr>
              <a:tr h="327435">
                <a:tc>
                  <a:txBody>
                    <a:bodyPr/>
                    <a:lstStyle/>
                    <a:p>
                      <a:pPr marL="0" marR="0">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cs typeface="Arial" panose="020B0604020202020204" pitchFamily="34" charset="0"/>
                        </a:rPr>
                        <a:t>Interventional Cardiology</a:t>
                      </a: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solidFill>
                      <a:schemeClr val="bg1">
                        <a:lumMod val="95000"/>
                      </a:schemeClr>
                    </a:solidFill>
                  </a:tcPr>
                </a:tc>
                <a:tc>
                  <a:txBody>
                    <a:bodyPr/>
                    <a:lstStyle/>
                    <a:p>
                      <a:pPr marL="0" marR="0" algn="ctr">
                        <a:lnSpc>
                          <a:spcPct val="107000"/>
                        </a:lnSpc>
                        <a:spcBef>
                          <a:spcPts val="0"/>
                        </a:spcBef>
                        <a:spcAft>
                          <a:spcPts val="0"/>
                        </a:spcAft>
                      </a:pPr>
                      <a:r>
                        <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&lt;11</a:t>
                      </a:r>
                    </a:p>
                  </a:txBody>
                  <a:tcPr marL="68580" marR="68580" marT="0" marB="0" anchor="ctr">
                    <a:solidFill>
                      <a:schemeClr val="bg1">
                        <a:lumMod val="95000"/>
                      </a:schemeClr>
                    </a:solidFill>
                  </a:tcPr>
                </a:tc>
                <a:tc>
                  <a:txBody>
                    <a:bodyPr/>
                    <a:lstStyle/>
                    <a:p>
                      <a:pPr marL="0" marR="0" algn="ctr">
                        <a:lnSpc>
                          <a:spcPct val="107000"/>
                        </a:lnSpc>
                        <a:spcBef>
                          <a:spcPts val="0"/>
                        </a:spcBef>
                        <a:spcAft>
                          <a:spcPts val="0"/>
                        </a:spcAft>
                      </a:pPr>
                      <a:endParaRPr lang="en-US" sz="1800" b="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chemeClr val="bg1">
                        <a:lumMod val="95000"/>
                      </a:schemeClr>
                    </a:solidFill>
                  </a:tcPr>
                </a:tc>
                <a:extLst>
                  <a:ext uri="{0D108BD9-81ED-4DB2-BD59-A6C34878D82A}">
                    <a16:rowId xmlns:a16="http://schemas.microsoft.com/office/drawing/2014/main" val="10013"/>
                  </a:ext>
                </a:extLst>
              </a:tr>
            </a:tbl>
          </a:graphicData>
        </a:graphic>
      </p:graphicFrame>
      <p:sp>
        <p:nvSpPr>
          <p:cNvPr id="3" name="TextBox 2"/>
          <p:cNvSpPr txBox="1"/>
          <p:nvPr/>
        </p:nvSpPr>
        <p:spPr>
          <a:xfrm>
            <a:off x="1573772" y="385695"/>
            <a:ext cx="1369286" cy="523220"/>
          </a:xfrm>
          <a:prstGeom prst="rect">
            <a:avLst/>
          </a:prstGeom>
          <a:noFill/>
        </p:spPr>
        <p:txBody>
          <a:bodyPr wrap="none" rtlCol="0">
            <a:spAutoFit/>
          </a:bodyPr>
          <a:lstStyle/>
          <a:p>
            <a:r>
              <a:rPr lang="en-US" sz="2800" b="1" dirty="0">
                <a:solidFill>
                  <a:schemeClr val="accent1">
                    <a:lumMod val="50000"/>
                  </a:schemeClr>
                </a:solidFill>
              </a:rPr>
              <a:t>(G0296)</a:t>
            </a:r>
          </a:p>
        </p:txBody>
      </p:sp>
      <p:cxnSp>
        <p:nvCxnSpPr>
          <p:cNvPr id="6" name="Straight Connector 5">
            <a:extLst>
              <a:ext uri="{FF2B5EF4-FFF2-40B4-BE49-F238E27FC236}">
                <a16:creationId xmlns:a16="http://schemas.microsoft.com/office/drawing/2014/main" id="{7AFD7D68-3853-4D18-BDBC-3FE68046571F}"/>
              </a:ext>
            </a:extLst>
          </p:cNvPr>
          <p:cNvCxnSpPr>
            <a:cxnSpLocks/>
          </p:cNvCxnSpPr>
          <p:nvPr/>
        </p:nvCxnSpPr>
        <p:spPr>
          <a:xfrm flipH="1" flipV="1">
            <a:off x="4981904" y="2392417"/>
            <a:ext cx="189186" cy="216776"/>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905B17CB-105B-45D9-8B0F-99596EFDC60D}"/>
              </a:ext>
            </a:extLst>
          </p:cNvPr>
          <p:cNvCxnSpPr>
            <a:cxnSpLocks/>
          </p:cNvCxnSpPr>
          <p:nvPr/>
        </p:nvCxnSpPr>
        <p:spPr>
          <a:xfrm flipH="1">
            <a:off x="4981903" y="2128344"/>
            <a:ext cx="189187" cy="264073"/>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7CF2F798-B3D2-4AD8-9A3B-A24D954440BD}"/>
              </a:ext>
            </a:extLst>
          </p:cNvPr>
          <p:cNvSpPr txBox="1"/>
          <p:nvPr/>
        </p:nvSpPr>
        <p:spPr>
          <a:xfrm>
            <a:off x="102475" y="447250"/>
            <a:ext cx="1388072" cy="461665"/>
          </a:xfrm>
          <a:prstGeom prst="rect">
            <a:avLst/>
          </a:prstGeom>
          <a:noFill/>
        </p:spPr>
        <p:txBody>
          <a:bodyPr wrap="none" rtlCol="0">
            <a:spAutoFit/>
          </a:bodyPr>
          <a:lstStyle/>
          <a:p>
            <a:r>
              <a:rPr lang="en-US" sz="2400" b="1" dirty="0">
                <a:solidFill>
                  <a:schemeClr val="bg1">
                    <a:lumMod val="50000"/>
                  </a:schemeClr>
                </a:solidFill>
              </a:rPr>
              <a:t>Providers</a:t>
            </a:r>
          </a:p>
        </p:txBody>
      </p:sp>
    </p:spTree>
    <p:extLst>
      <p:ext uri="{BB962C8B-B14F-4D97-AF65-F5344CB8AC3E}">
        <p14:creationId xmlns:p14="http://schemas.microsoft.com/office/powerpoint/2010/main" val="2412066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66" y="910493"/>
            <a:ext cx="8999034" cy="575407"/>
          </a:xfrm>
        </p:spPr>
        <p:txBody>
          <a:bodyPr>
            <a:noAutofit/>
          </a:bodyPr>
          <a:lstStyle/>
          <a:p>
            <a:r>
              <a:rPr lang="en-US" b="1" dirty="0">
                <a:latin typeface="Arial Black" panose="020B0A04020102020204" pitchFamily="34" charset="0"/>
              </a:rPr>
              <a:t>Q4. Lung Cancer Scans / Key Providers (2017-2018)</a:t>
            </a:r>
            <a:endParaRPr lang="en-US" dirty="0">
              <a:latin typeface="Arial Black" panose="020B0A04020102020204" pitchFamily="34" charset="0"/>
            </a:endParaRPr>
          </a:p>
        </p:txBody>
      </p:sp>
      <p:graphicFrame>
        <p:nvGraphicFramePr>
          <p:cNvPr id="8" name="Chart 7">
            <a:extLst>
              <a:ext uri="{FF2B5EF4-FFF2-40B4-BE49-F238E27FC236}">
                <a16:creationId xmlns:a16="http://schemas.microsoft.com/office/drawing/2014/main" id="{00000000-0008-0000-0400-000006000000}"/>
              </a:ext>
            </a:extLst>
          </p:cNvPr>
          <p:cNvGraphicFramePr>
            <a:graphicFrameLocks/>
          </p:cNvGraphicFramePr>
          <p:nvPr>
            <p:extLst>
              <p:ext uri="{D42A27DB-BD31-4B8C-83A1-F6EECF244321}">
                <p14:modId xmlns:p14="http://schemas.microsoft.com/office/powerpoint/2010/main" val="3115439399"/>
              </p:ext>
            </p:extLst>
          </p:nvPr>
        </p:nvGraphicFramePr>
        <p:xfrm>
          <a:off x="650240" y="1397737"/>
          <a:ext cx="7843520" cy="4920827"/>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9798A7E5-2941-45CD-A04F-B8CCB5DDA647}"/>
              </a:ext>
            </a:extLst>
          </p:cNvPr>
          <p:cNvSpPr txBox="1"/>
          <p:nvPr/>
        </p:nvSpPr>
        <p:spPr>
          <a:xfrm>
            <a:off x="268014" y="391905"/>
            <a:ext cx="1268424" cy="461665"/>
          </a:xfrm>
          <a:prstGeom prst="rect">
            <a:avLst/>
          </a:prstGeom>
          <a:noFill/>
        </p:spPr>
        <p:txBody>
          <a:bodyPr wrap="none" rtlCol="0">
            <a:spAutoFit/>
          </a:bodyPr>
          <a:lstStyle/>
          <a:p>
            <a:r>
              <a:rPr lang="en-US" sz="2400" b="1" dirty="0">
                <a:solidFill>
                  <a:schemeClr val="bg1">
                    <a:lumMod val="50000"/>
                  </a:schemeClr>
                </a:solidFill>
              </a:rPr>
              <a:t>Location</a:t>
            </a:r>
          </a:p>
        </p:txBody>
      </p:sp>
    </p:spTree>
    <p:extLst>
      <p:ext uri="{BB962C8B-B14F-4D97-AF65-F5344CB8AC3E}">
        <p14:creationId xmlns:p14="http://schemas.microsoft.com/office/powerpoint/2010/main" val="1834779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63969" y="910493"/>
            <a:ext cx="7777143" cy="575407"/>
          </a:xfrm>
        </p:spPr>
        <p:txBody>
          <a:bodyPr>
            <a:noAutofit/>
          </a:bodyPr>
          <a:lstStyle/>
          <a:p>
            <a:r>
              <a:rPr lang="en-US" dirty="0">
                <a:latin typeface="Arial Black" panose="020B0A04020102020204" pitchFamily="34" charset="0"/>
              </a:rPr>
              <a:t>Q5. Insurance Coverage / Payer (2016-2018)  </a:t>
            </a:r>
          </a:p>
        </p:txBody>
      </p:sp>
      <p:graphicFrame>
        <p:nvGraphicFramePr>
          <p:cNvPr id="6" name="Chart 5">
            <a:extLst>
              <a:ext uri="{FF2B5EF4-FFF2-40B4-BE49-F238E27FC236}">
                <a16:creationId xmlns:a16="http://schemas.microsoft.com/office/drawing/2014/main" id="{00000000-0008-0000-0100-000013000000}"/>
              </a:ext>
            </a:extLst>
          </p:cNvPr>
          <p:cNvGraphicFramePr>
            <a:graphicFrameLocks/>
          </p:cNvGraphicFramePr>
          <p:nvPr>
            <p:extLst>
              <p:ext uri="{D42A27DB-BD31-4B8C-83A1-F6EECF244321}">
                <p14:modId xmlns:p14="http://schemas.microsoft.com/office/powerpoint/2010/main" val="3059159020"/>
              </p:ext>
            </p:extLst>
          </p:nvPr>
        </p:nvGraphicFramePr>
        <p:xfrm>
          <a:off x="572042" y="1485900"/>
          <a:ext cx="7999915" cy="4649154"/>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id="{5CF912A3-C274-4633-B590-4F3B30B17545}"/>
              </a:ext>
            </a:extLst>
          </p:cNvPr>
          <p:cNvSpPr txBox="1"/>
          <p:nvPr/>
        </p:nvSpPr>
        <p:spPr>
          <a:xfrm>
            <a:off x="563969" y="376139"/>
            <a:ext cx="1015406" cy="461665"/>
          </a:xfrm>
          <a:prstGeom prst="rect">
            <a:avLst/>
          </a:prstGeom>
          <a:noFill/>
        </p:spPr>
        <p:txBody>
          <a:bodyPr wrap="none" rtlCol="0">
            <a:spAutoFit/>
          </a:bodyPr>
          <a:lstStyle/>
          <a:p>
            <a:r>
              <a:rPr lang="en-US" sz="2400" b="1" dirty="0">
                <a:solidFill>
                  <a:schemeClr val="bg1">
                    <a:lumMod val="50000"/>
                  </a:schemeClr>
                </a:solidFill>
              </a:rPr>
              <a:t>Payers</a:t>
            </a:r>
          </a:p>
        </p:txBody>
      </p:sp>
    </p:spTree>
    <p:extLst>
      <p:ext uri="{BB962C8B-B14F-4D97-AF65-F5344CB8AC3E}">
        <p14:creationId xmlns:p14="http://schemas.microsoft.com/office/powerpoint/2010/main" val="194434930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113" y="207006"/>
            <a:ext cx="7357829" cy="575407"/>
          </a:xfrm>
        </p:spPr>
        <p:txBody>
          <a:bodyPr/>
          <a:lstStyle/>
          <a:p>
            <a:r>
              <a:rPr lang="en-US" dirty="0"/>
              <a:t>Medicaid Coverage by States</a:t>
            </a:r>
          </a:p>
        </p:txBody>
      </p:sp>
      <p:sp>
        <p:nvSpPr>
          <p:cNvPr id="3" name="Content Placeholder 2"/>
          <p:cNvSpPr>
            <a:spLocks noGrp="1"/>
          </p:cNvSpPr>
          <p:nvPr>
            <p:ph idx="1"/>
          </p:nvPr>
        </p:nvSpPr>
        <p:spPr>
          <a:xfrm>
            <a:off x="155113" y="1120463"/>
            <a:ext cx="8271917" cy="4982700"/>
          </a:xfrm>
        </p:spPr>
        <p:txBody>
          <a:bodyPr>
            <a:normAutofit/>
          </a:bodyPr>
          <a:lstStyle/>
          <a:p>
            <a:r>
              <a:rPr lang="en-US" dirty="0"/>
              <a:t>Medicaid beneficiaries are disproportionately affected by lung cancer, yet standard </a:t>
            </a:r>
            <a:r>
              <a:rPr lang="en-US" dirty="0">
                <a:solidFill>
                  <a:schemeClr val="accent6"/>
                </a:solidFill>
              </a:rPr>
              <a:t>Medicaid</a:t>
            </a:r>
            <a:r>
              <a:rPr lang="en-US" dirty="0"/>
              <a:t> programs are one of the only healthcare payers </a:t>
            </a:r>
            <a:r>
              <a:rPr lang="en-US" u="sng" dirty="0">
                <a:solidFill>
                  <a:srgbClr val="C00000"/>
                </a:solidFill>
              </a:rPr>
              <a:t>not</a:t>
            </a:r>
            <a:r>
              <a:rPr lang="en-US" dirty="0">
                <a:solidFill>
                  <a:srgbClr val="E58036"/>
                </a:solidFill>
              </a:rPr>
              <a:t> </a:t>
            </a:r>
            <a:r>
              <a:rPr lang="en-US" dirty="0"/>
              <a:t>required to cover lung cancer screening. </a:t>
            </a:r>
          </a:p>
          <a:p>
            <a:r>
              <a:rPr lang="en-US" dirty="0"/>
              <a:t>--4.8% of those at high risk had been screened in states where fee-for-service Medicaid plans covered screening.   							</a:t>
            </a:r>
            <a:r>
              <a:rPr lang="en-US" sz="2000" i="1" dirty="0">
                <a:solidFill>
                  <a:srgbClr val="FFC000"/>
                </a:solidFill>
              </a:rPr>
              <a:t>(Am. Lung Assoc.)</a:t>
            </a:r>
          </a:p>
          <a:p>
            <a:r>
              <a:rPr lang="en-US" dirty="0"/>
              <a:t>--2.6% in states that did not cover screening.</a:t>
            </a:r>
          </a:p>
          <a:p>
            <a:r>
              <a:rPr lang="en-US" dirty="0"/>
              <a:t>Colorado is one of the 31 states whose Medicaid fee-for-service programs </a:t>
            </a:r>
            <a:r>
              <a:rPr lang="en-US" u="sng" dirty="0"/>
              <a:t>cover lung cancer screening</a:t>
            </a:r>
            <a:r>
              <a:rPr lang="en-US" dirty="0"/>
              <a:t> as 1/2019.  </a:t>
            </a:r>
          </a:p>
          <a:p>
            <a:r>
              <a:rPr lang="en-US" dirty="0">
                <a:solidFill>
                  <a:srgbClr val="E58036"/>
                </a:solidFill>
              </a:rPr>
              <a:t>Colorado requires prior authorization</a:t>
            </a:r>
            <a:r>
              <a:rPr lang="en-US" dirty="0"/>
              <a:t>.</a:t>
            </a:r>
          </a:p>
          <a:p>
            <a:endParaRPr lang="en-US" dirty="0"/>
          </a:p>
        </p:txBody>
      </p:sp>
    </p:spTree>
    <p:extLst>
      <p:ext uri="{BB962C8B-B14F-4D97-AF65-F5344CB8AC3E}">
        <p14:creationId xmlns:p14="http://schemas.microsoft.com/office/powerpoint/2010/main" val="1198735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89" y="945788"/>
            <a:ext cx="8927024" cy="1521773"/>
          </a:xfrm>
        </p:spPr>
        <p:txBody>
          <a:bodyPr>
            <a:normAutofit fontScale="90000"/>
          </a:bodyPr>
          <a:lstStyle/>
          <a:p>
            <a:pPr>
              <a:lnSpc>
                <a:spcPct val="105000"/>
              </a:lnSpc>
              <a:spcBef>
                <a:spcPts val="1200"/>
              </a:spcBef>
              <a:spcAft>
                <a:spcPts val="600"/>
              </a:spcAft>
            </a:pPr>
            <a:r>
              <a:rPr lang="en-US" b="1" dirty="0">
                <a:latin typeface="Arial Black" panose="020B0A04020102020204" pitchFamily="34" charset="0"/>
              </a:rPr>
              <a:t>Q8. Common Conditions / Screened Patients (2017-2018)</a:t>
            </a:r>
            <a:br>
              <a:rPr lang="en-US" b="1" dirty="0">
                <a:latin typeface="Arial Black" panose="020B0A04020102020204" pitchFamily="34" charset="0"/>
              </a:rPr>
            </a:br>
            <a:r>
              <a:rPr lang="en-US" b="1" dirty="0">
                <a:latin typeface="Arial Black" panose="020B0A04020102020204" pitchFamily="34" charset="0"/>
              </a:rPr>
              <a:t/>
            </a:r>
            <a:br>
              <a:rPr lang="en-US" b="1" dirty="0">
                <a:latin typeface="Arial Black" panose="020B0A04020102020204" pitchFamily="34" charset="0"/>
              </a:rPr>
            </a:br>
            <a:r>
              <a:rPr lang="en-US" dirty="0">
                <a:latin typeface="Arial" panose="020B0604020202020204" pitchFamily="34" charset="0"/>
                <a:cs typeface="Arial" panose="020B0604020202020204" pitchFamily="34" charset="0"/>
              </a:rPr>
              <a:t>On average, each patient had 5 co-conditions billed in the 60-day post-screen period</a:t>
            </a:r>
            <a:r>
              <a:rPr lang="en-US" dirty="0">
                <a:latin typeface="+mn-lt"/>
              </a:rPr>
              <a:t/>
            </a:r>
            <a:br>
              <a:rPr lang="en-US" dirty="0">
                <a:latin typeface="+mn-lt"/>
              </a:rPr>
            </a:br>
            <a:endParaRPr lang="en-US" dirty="0">
              <a:latin typeface="+mn-lt"/>
            </a:endParaRPr>
          </a:p>
        </p:txBody>
      </p:sp>
      <p:sp>
        <p:nvSpPr>
          <p:cNvPr id="9" name="Title 1"/>
          <p:cNvSpPr txBox="1">
            <a:spLocks/>
          </p:cNvSpPr>
          <p:nvPr/>
        </p:nvSpPr>
        <p:spPr>
          <a:xfrm>
            <a:off x="376238" y="1143000"/>
            <a:ext cx="7357829" cy="681789"/>
          </a:xfrm>
          <a:prstGeom prst="rect">
            <a:avLst/>
          </a:prstGeom>
        </p:spPr>
        <p:txBody>
          <a:bodyPr vert="horz" lIns="91440" tIns="45720" rIns="91440" bIns="45720" rtlCol="0" anchor="t">
            <a:normAutofit/>
          </a:bodyPr>
          <a:lstStyle>
            <a:lvl1pPr algn="l" defTabSz="457200" rtl="0" eaLnBrk="1" latinLnBrk="0" hangingPunct="1">
              <a:spcBef>
                <a:spcPct val="0"/>
              </a:spcBef>
              <a:buNone/>
              <a:defRPr sz="2400" kern="1200">
                <a:solidFill>
                  <a:srgbClr val="7F7F7F"/>
                </a:solidFill>
                <a:latin typeface="Arial Black"/>
                <a:ea typeface="+mj-ea"/>
                <a:cs typeface="Arial Black"/>
              </a:defRPr>
            </a:lvl1pPr>
          </a:lstStyle>
          <a:p>
            <a:endParaRPr lang="en-US" sz="1800" dirty="0"/>
          </a:p>
        </p:txBody>
      </p:sp>
      <p:graphicFrame>
        <p:nvGraphicFramePr>
          <p:cNvPr id="7" name="Content Placeholder 6">
            <a:extLst>
              <a:ext uri="{FF2B5EF4-FFF2-40B4-BE49-F238E27FC236}">
                <a16:creationId xmlns:a16="http://schemas.microsoft.com/office/drawing/2014/main" id="{9CE858C7-A31A-D44B-AB27-F5FEE3D795E1}"/>
              </a:ext>
            </a:extLst>
          </p:cNvPr>
          <p:cNvGraphicFramePr>
            <a:graphicFrameLocks noGrp="1"/>
          </p:cNvGraphicFramePr>
          <p:nvPr>
            <p:ph idx="1"/>
            <p:extLst>
              <p:ext uri="{D42A27DB-BD31-4B8C-83A1-F6EECF244321}">
                <p14:modId xmlns:p14="http://schemas.microsoft.com/office/powerpoint/2010/main" val="3462655847"/>
              </p:ext>
            </p:extLst>
          </p:nvPr>
        </p:nvGraphicFramePr>
        <p:xfrm>
          <a:off x="266186" y="2467561"/>
          <a:ext cx="8149394" cy="4019872"/>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Arrow Connector 3"/>
          <p:cNvCxnSpPr/>
          <p:nvPr/>
        </p:nvCxnSpPr>
        <p:spPr>
          <a:xfrm>
            <a:off x="376238" y="2730321"/>
            <a:ext cx="654072"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6" name="Oval 5"/>
          <p:cNvSpPr/>
          <p:nvPr/>
        </p:nvSpPr>
        <p:spPr>
          <a:xfrm>
            <a:off x="7611414" y="2614411"/>
            <a:ext cx="605307" cy="270457"/>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A3CD341-9FB0-4271-82DA-B0AC69E3793B}"/>
              </a:ext>
            </a:extLst>
          </p:cNvPr>
          <p:cNvSpPr txBox="1"/>
          <p:nvPr/>
        </p:nvSpPr>
        <p:spPr>
          <a:xfrm>
            <a:off x="266186" y="323193"/>
            <a:ext cx="1980029" cy="461665"/>
          </a:xfrm>
          <a:prstGeom prst="rect">
            <a:avLst/>
          </a:prstGeom>
          <a:noFill/>
        </p:spPr>
        <p:txBody>
          <a:bodyPr wrap="none" rtlCol="0">
            <a:spAutoFit/>
          </a:bodyPr>
          <a:lstStyle/>
          <a:p>
            <a:r>
              <a:rPr lang="en-US" sz="2400" b="1" dirty="0">
                <a:solidFill>
                  <a:schemeClr val="bg1">
                    <a:lumMod val="50000"/>
                  </a:schemeClr>
                </a:solidFill>
              </a:rPr>
              <a:t>Comorbidities</a:t>
            </a:r>
          </a:p>
        </p:txBody>
      </p:sp>
    </p:spTree>
    <p:extLst>
      <p:ext uri="{BB962C8B-B14F-4D97-AF65-F5344CB8AC3E}">
        <p14:creationId xmlns:p14="http://schemas.microsoft.com/office/powerpoint/2010/main" val="3952682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116" y="899311"/>
            <a:ext cx="7357829" cy="852017"/>
          </a:xfrm>
        </p:spPr>
        <p:txBody>
          <a:bodyPr>
            <a:normAutofit/>
          </a:bodyPr>
          <a:lstStyle/>
          <a:p>
            <a:r>
              <a:rPr lang="en-US" dirty="0">
                <a:latin typeface="Arial Black" panose="020B0A04020102020204" pitchFamily="34" charset="0"/>
              </a:rPr>
              <a:t>Q7. Active Lung C</a:t>
            </a:r>
            <a:r>
              <a:rPr lang="en-US" sz="2700" dirty="0">
                <a:latin typeface="Arial Black" panose="020B0A04020102020204" pitchFamily="34" charset="0"/>
              </a:rPr>
              <a:t>ancer</a:t>
            </a:r>
            <a:r>
              <a:rPr lang="en-US" dirty="0">
                <a:latin typeface="Arial Black" panose="020B0A04020102020204" pitchFamily="34" charset="0"/>
              </a:rPr>
              <a:t> Diagnoses</a:t>
            </a:r>
          </a:p>
        </p:txBody>
      </p:sp>
      <p:sp>
        <p:nvSpPr>
          <p:cNvPr id="3" name="Content Placeholder 2"/>
          <p:cNvSpPr>
            <a:spLocks noGrp="1"/>
          </p:cNvSpPr>
          <p:nvPr>
            <p:ph idx="1"/>
          </p:nvPr>
        </p:nvSpPr>
        <p:spPr>
          <a:xfrm>
            <a:off x="744531" y="1905000"/>
            <a:ext cx="7028998" cy="3437022"/>
          </a:xfrm>
        </p:spPr>
        <p:txBody>
          <a:bodyPr>
            <a:normAutofit/>
          </a:bodyPr>
          <a:lstStyle/>
          <a:p>
            <a:pPr marL="0" indent="0">
              <a:buNone/>
            </a:pPr>
            <a:r>
              <a:rPr lang="en-US" dirty="0">
                <a:latin typeface="Arial" panose="020B0604020202020204" pitchFamily="34" charset="0"/>
                <a:cs typeface="Arial" panose="020B0604020202020204" pitchFamily="34" charset="0"/>
              </a:rPr>
              <a:t>Within sixty (60) days following the date of LDCT scan:</a:t>
            </a:r>
          </a:p>
          <a:p>
            <a:pPr marL="0" indent="0">
              <a:buNone/>
            </a:pPr>
            <a:endParaRPr lang="en-US" b="1" dirty="0">
              <a:latin typeface="Arial" panose="020B0604020202020204" pitchFamily="34" charset="0"/>
              <a:cs typeface="Arial" panose="020B0604020202020204" pitchFamily="34" charset="0"/>
            </a:endParaRPr>
          </a:p>
          <a:p>
            <a:pPr marL="0" indent="0" algn="ctr">
              <a:buNone/>
            </a:pPr>
            <a:r>
              <a:rPr lang="en-US" b="1" i="1" dirty="0">
                <a:latin typeface="Arial" panose="020B0604020202020204" pitchFamily="34" charset="0"/>
                <a:cs typeface="Arial" panose="020B0604020202020204" pitchFamily="34" charset="0"/>
              </a:rPr>
              <a:t>229 Patients </a:t>
            </a:r>
          </a:p>
          <a:p>
            <a:pPr marL="0" indent="0" algn="ctr">
              <a:buNone/>
            </a:pPr>
            <a:r>
              <a:rPr lang="en-US" dirty="0">
                <a:latin typeface="Arial" panose="020B0604020202020204" pitchFamily="34" charset="0"/>
                <a:cs typeface="Arial" panose="020B0604020202020204" pitchFamily="34" charset="0"/>
              </a:rPr>
              <a:t>received services billed with at least one active lung cancer diagnoses</a:t>
            </a:r>
          </a:p>
        </p:txBody>
      </p:sp>
      <p:sp>
        <p:nvSpPr>
          <p:cNvPr id="4" name="TextBox 3">
            <a:extLst>
              <a:ext uri="{FF2B5EF4-FFF2-40B4-BE49-F238E27FC236}">
                <a16:creationId xmlns:a16="http://schemas.microsoft.com/office/drawing/2014/main" id="{47F9E588-CE4F-4A8D-B1D9-4F792CBB823A}"/>
              </a:ext>
            </a:extLst>
          </p:cNvPr>
          <p:cNvSpPr txBox="1"/>
          <p:nvPr/>
        </p:nvSpPr>
        <p:spPr>
          <a:xfrm>
            <a:off x="580116" y="345529"/>
            <a:ext cx="2552302" cy="400110"/>
          </a:xfrm>
          <a:prstGeom prst="rect">
            <a:avLst/>
          </a:prstGeom>
          <a:noFill/>
        </p:spPr>
        <p:txBody>
          <a:bodyPr wrap="none" rtlCol="0">
            <a:spAutoFit/>
          </a:bodyPr>
          <a:lstStyle/>
          <a:p>
            <a:r>
              <a:rPr lang="en-US" sz="2000" b="1" dirty="0">
                <a:solidFill>
                  <a:schemeClr val="bg1">
                    <a:lumMod val="50000"/>
                  </a:schemeClr>
                </a:solidFill>
              </a:rPr>
              <a:t>Lung Cancer Diagnosis</a:t>
            </a:r>
          </a:p>
        </p:txBody>
      </p:sp>
    </p:spTree>
    <p:extLst>
      <p:ext uri="{BB962C8B-B14F-4D97-AF65-F5344CB8AC3E}">
        <p14:creationId xmlns:p14="http://schemas.microsoft.com/office/powerpoint/2010/main" val="1758885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E009C9F-7D38-4778-9108-516D093BC19D}"/>
              </a:ext>
            </a:extLst>
          </p:cNvPr>
          <p:cNvSpPr>
            <a:spLocks noGrp="1"/>
          </p:cNvSpPr>
          <p:nvPr>
            <p:ph type="title"/>
          </p:nvPr>
        </p:nvSpPr>
        <p:spPr>
          <a:xfrm>
            <a:off x="304219" y="242423"/>
            <a:ext cx="7357829" cy="575407"/>
          </a:xfrm>
        </p:spPr>
        <p:txBody>
          <a:bodyPr/>
          <a:lstStyle/>
          <a:p>
            <a:r>
              <a:rPr lang="en-US" dirty="0"/>
              <a:t>Disclosures</a:t>
            </a:r>
          </a:p>
        </p:txBody>
      </p:sp>
      <p:sp>
        <p:nvSpPr>
          <p:cNvPr id="6" name="Content Placeholder 5">
            <a:extLst>
              <a:ext uri="{FF2B5EF4-FFF2-40B4-BE49-F238E27FC236}">
                <a16:creationId xmlns:a16="http://schemas.microsoft.com/office/drawing/2014/main" id="{DA76C328-B696-4802-A25A-D3574E3CA9E0}"/>
              </a:ext>
            </a:extLst>
          </p:cNvPr>
          <p:cNvSpPr>
            <a:spLocks noGrp="1"/>
          </p:cNvSpPr>
          <p:nvPr>
            <p:ph idx="1"/>
          </p:nvPr>
        </p:nvSpPr>
        <p:spPr/>
        <p:txBody>
          <a:bodyPr/>
          <a:lstStyle/>
          <a:p>
            <a:r>
              <a:rPr lang="en-US" dirty="0"/>
              <a:t>Non-salaried faculty of National Jewish Health, Denver.</a:t>
            </a:r>
          </a:p>
          <a:p>
            <a:r>
              <a:rPr lang="en-US" dirty="0"/>
              <a:t>Voluntary position as Co chair of Lung Cancer Task Force, Colorado Cancer Coalition. </a:t>
            </a:r>
          </a:p>
          <a:p>
            <a:r>
              <a:rPr lang="en-US" dirty="0"/>
              <a:t>I have no financial disclosures including research funds or consulting fees. </a:t>
            </a:r>
          </a:p>
        </p:txBody>
      </p:sp>
      <p:sp>
        <p:nvSpPr>
          <p:cNvPr id="4" name="Slide Number Placeholder 3">
            <a:extLst>
              <a:ext uri="{FF2B5EF4-FFF2-40B4-BE49-F238E27FC236}">
                <a16:creationId xmlns:a16="http://schemas.microsoft.com/office/drawing/2014/main" id="{20120D0F-C411-4611-A46D-5880C430356F}"/>
              </a:ext>
            </a:extLst>
          </p:cNvPr>
          <p:cNvSpPr>
            <a:spLocks noGrp="1"/>
          </p:cNvSpPr>
          <p:nvPr>
            <p:ph type="sldNum" sz="quarter" idx="4294967295"/>
          </p:nvPr>
        </p:nvSpPr>
        <p:spPr>
          <a:xfrm>
            <a:off x="7010400" y="6356350"/>
            <a:ext cx="2133600" cy="365125"/>
          </a:xfrm>
        </p:spPr>
        <p:txBody>
          <a:bodyPr/>
          <a:lstStyle/>
          <a:p>
            <a:fld id="{8B024EAB-C3E9-DE4B-8137-48AE31A02BF2}" type="slidenum">
              <a:rPr lang="en-US" smtClean="0"/>
              <a:pPr/>
              <a:t>2</a:t>
            </a:fld>
            <a:endParaRPr lang="en-US" dirty="0"/>
          </a:p>
        </p:txBody>
      </p:sp>
    </p:spTree>
    <p:extLst>
      <p:ext uri="{BB962C8B-B14F-4D97-AF65-F5344CB8AC3E}">
        <p14:creationId xmlns:p14="http://schemas.microsoft.com/office/powerpoint/2010/main" val="2699005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30" y="121550"/>
            <a:ext cx="6811283" cy="575407"/>
          </a:xfrm>
        </p:spPr>
        <p:txBody>
          <a:bodyPr>
            <a:normAutofit fontScale="90000"/>
          </a:bodyPr>
          <a:lstStyle/>
          <a:p>
            <a:r>
              <a:rPr lang="en-US" b="1" dirty="0">
                <a:latin typeface="Arial Black" panose="020B0A04020102020204" pitchFamily="34" charset="0"/>
              </a:rPr>
              <a:t>APCD-  Lung CA Screening Services--</a:t>
            </a:r>
            <a:br>
              <a:rPr lang="en-US" b="1" dirty="0">
                <a:latin typeface="Arial Black" panose="020B0A04020102020204" pitchFamily="34" charset="0"/>
              </a:rPr>
            </a:br>
            <a:r>
              <a:rPr lang="en-US" b="1" dirty="0">
                <a:solidFill>
                  <a:schemeClr val="accent6">
                    <a:lumMod val="75000"/>
                  </a:schemeClr>
                </a:solidFill>
                <a:latin typeface="Arial Black" panose="020B0A04020102020204" pitchFamily="34" charset="0"/>
              </a:rPr>
              <a:t>Opportunities</a:t>
            </a:r>
            <a:r>
              <a:rPr lang="en-US" b="1" dirty="0">
                <a:latin typeface="Arial Black" panose="020B0A04020102020204" pitchFamily="34" charset="0"/>
              </a:rPr>
              <a:t>.</a:t>
            </a:r>
            <a:endParaRPr lang="en-US" dirty="0">
              <a:latin typeface="Arial Black" panose="020B0A04020102020204" pitchFamily="34" charset="0"/>
            </a:endParaRPr>
          </a:p>
        </p:txBody>
      </p:sp>
      <p:sp>
        <p:nvSpPr>
          <p:cNvPr id="3" name="Content Placeholder 2"/>
          <p:cNvSpPr>
            <a:spLocks noGrp="1"/>
          </p:cNvSpPr>
          <p:nvPr>
            <p:ph idx="1"/>
          </p:nvPr>
        </p:nvSpPr>
        <p:spPr>
          <a:xfrm>
            <a:off x="248356" y="1140697"/>
            <a:ext cx="8387644" cy="5068192"/>
          </a:xfrm>
        </p:spPr>
        <p:txBody>
          <a:bodyPr>
            <a:noAutofit/>
          </a:bodyPr>
          <a:lstStyle/>
          <a:p>
            <a:pPr marL="0" indent="0">
              <a:spcAft>
                <a:spcPts val="600"/>
              </a:spcAft>
              <a:buNone/>
            </a:pPr>
            <a:r>
              <a:rPr lang="en-US" sz="2000" u="sng" dirty="0">
                <a:solidFill>
                  <a:srgbClr val="0070C0"/>
                </a:solidFill>
                <a:latin typeface="Arial" panose="020B0604020202020204" pitchFamily="34" charset="0"/>
                <a:cs typeface="Arial" panose="020B0604020202020204" pitchFamily="34" charset="0"/>
              </a:rPr>
              <a:t>Increase the number of lung cancer screens done each year</a:t>
            </a:r>
          </a:p>
          <a:p>
            <a:pPr marL="0" indent="0">
              <a:spcAft>
                <a:spcPts val="600"/>
              </a:spcAft>
              <a:buNone/>
            </a:pPr>
            <a:r>
              <a:rPr lang="en-US" sz="1800" dirty="0">
                <a:solidFill>
                  <a:srgbClr val="00B0F0"/>
                </a:solidFill>
                <a:latin typeface="Arial" panose="020B0604020202020204" pitchFamily="34" charset="0"/>
                <a:cs typeface="Arial" panose="020B0604020202020204" pitchFamily="34" charset="0"/>
              </a:rPr>
              <a:t>	</a:t>
            </a:r>
            <a:r>
              <a:rPr lang="en-US" sz="1800" dirty="0">
                <a:solidFill>
                  <a:schemeClr val="bg1">
                    <a:lumMod val="50000"/>
                  </a:schemeClr>
                </a:solidFill>
                <a:latin typeface="Arial" panose="020B0604020202020204" pitchFamily="34" charset="0"/>
                <a:cs typeface="Arial" panose="020B0604020202020204" pitchFamily="34" charset="0"/>
              </a:rPr>
              <a:t>--Patient barriers have been reduced--</a:t>
            </a:r>
            <a:r>
              <a:rPr lang="en-US" sz="1800" dirty="0">
                <a:solidFill>
                  <a:schemeClr val="accent6"/>
                </a:solidFill>
                <a:latin typeface="Arial" panose="020B0604020202020204" pitchFamily="34" charset="0"/>
                <a:cs typeface="Arial" panose="020B0604020202020204" pitchFamily="34" charset="0"/>
              </a:rPr>
              <a:t>no out-of-pocket expense </a:t>
            </a:r>
          </a:p>
          <a:p>
            <a:pPr marL="0" indent="0">
              <a:spcAft>
                <a:spcPts val="600"/>
              </a:spcAft>
              <a:buNone/>
            </a:pPr>
            <a:r>
              <a:rPr lang="en-US" sz="1800" dirty="0">
                <a:solidFill>
                  <a:schemeClr val="accent6"/>
                </a:solidFill>
                <a:latin typeface="Arial" panose="020B0604020202020204" pitchFamily="34" charset="0"/>
                <a:cs typeface="Arial" panose="020B0604020202020204" pitchFamily="34" charset="0"/>
              </a:rPr>
              <a:t>	</a:t>
            </a:r>
            <a:r>
              <a:rPr lang="en-US" sz="1800" dirty="0">
                <a:solidFill>
                  <a:schemeClr val="bg1">
                    <a:lumMod val="50000"/>
                  </a:schemeClr>
                </a:solidFill>
                <a:latin typeface="Arial" panose="020B0604020202020204" pitchFamily="34" charset="0"/>
                <a:cs typeface="Arial" panose="020B0604020202020204" pitchFamily="34" charset="0"/>
              </a:rPr>
              <a:t>Mandated by Medicare and insurances. </a:t>
            </a:r>
          </a:p>
          <a:p>
            <a:pPr marL="0" indent="0">
              <a:spcAft>
                <a:spcPts val="600"/>
              </a:spcAft>
              <a:buNone/>
            </a:pPr>
            <a:r>
              <a:rPr lang="en-US" sz="1800" dirty="0">
                <a:solidFill>
                  <a:schemeClr val="bg1">
                    <a:lumMod val="50000"/>
                  </a:schemeClr>
                </a:solidFill>
                <a:latin typeface="Arial" panose="020B0604020202020204" pitchFamily="34" charset="0"/>
                <a:cs typeface="Arial" panose="020B0604020202020204" pitchFamily="34" charset="0"/>
              </a:rPr>
              <a:t>       </a:t>
            </a:r>
            <a:r>
              <a:rPr lang="en-US" sz="1800" i="1" dirty="0">
                <a:solidFill>
                  <a:schemeClr val="accent6"/>
                </a:solidFill>
                <a:latin typeface="Arial" panose="020B0604020202020204" pitchFamily="34" charset="0"/>
                <a:cs typeface="Arial" panose="020B0604020202020204" pitchFamily="34" charset="0"/>
              </a:rPr>
              <a:t>(</a:t>
            </a:r>
            <a:r>
              <a:rPr lang="en-US" sz="1800" i="1" dirty="0">
                <a:solidFill>
                  <a:srgbClr val="00B050"/>
                </a:solidFill>
                <a:latin typeface="Arial" panose="020B0604020202020204" pitchFamily="34" charset="0"/>
                <a:cs typeface="Arial" panose="020B0604020202020204" pitchFamily="34" charset="0"/>
              </a:rPr>
              <a:t>Medicaid</a:t>
            </a:r>
            <a:r>
              <a:rPr lang="en-US" sz="1800" i="1" dirty="0">
                <a:solidFill>
                  <a:schemeClr val="accent6"/>
                </a:solidFill>
                <a:latin typeface="Arial" panose="020B0604020202020204" pitchFamily="34" charset="0"/>
                <a:cs typeface="Arial" panose="020B0604020202020204" pitchFamily="34" charset="0"/>
              </a:rPr>
              <a:t> still requires prior authorization in Colorado) </a:t>
            </a:r>
          </a:p>
          <a:p>
            <a:pPr lvl="1">
              <a:spcAft>
                <a:spcPts val="600"/>
              </a:spcAft>
            </a:pPr>
            <a:r>
              <a:rPr lang="en-US" sz="1800" dirty="0">
                <a:solidFill>
                  <a:schemeClr val="bg1">
                    <a:lumMod val="50000"/>
                  </a:schemeClr>
                </a:solidFill>
                <a:latin typeface="Arial" panose="020B0604020202020204" pitchFamily="34" charset="0"/>
                <a:cs typeface="Arial" panose="020B0604020202020204" pitchFamily="34" charset="0"/>
              </a:rPr>
              <a:t>Target rural areas</a:t>
            </a:r>
          </a:p>
          <a:p>
            <a:pPr lvl="1">
              <a:spcAft>
                <a:spcPts val="600"/>
              </a:spcAft>
            </a:pPr>
            <a:r>
              <a:rPr lang="en-US" sz="1800" dirty="0">
                <a:solidFill>
                  <a:schemeClr val="bg1">
                    <a:lumMod val="50000"/>
                  </a:schemeClr>
                </a:solidFill>
                <a:latin typeface="Arial" panose="020B0604020202020204" pitchFamily="34" charset="0"/>
                <a:cs typeface="Arial" panose="020B0604020202020204" pitchFamily="34" charset="0"/>
              </a:rPr>
              <a:t>Target mental health providers</a:t>
            </a:r>
          </a:p>
          <a:p>
            <a:pPr lvl="1">
              <a:spcAft>
                <a:spcPts val="600"/>
              </a:spcAft>
            </a:pPr>
            <a:r>
              <a:rPr lang="en-US" sz="1800" dirty="0">
                <a:solidFill>
                  <a:schemeClr val="bg1">
                    <a:lumMod val="50000"/>
                  </a:schemeClr>
                </a:solidFill>
                <a:latin typeface="Arial" panose="020B0604020202020204" pitchFamily="34" charset="0"/>
                <a:cs typeface="Arial" panose="020B0604020202020204" pitchFamily="34" charset="0"/>
              </a:rPr>
              <a:t>Emphasize legal risk aspect in the future. </a:t>
            </a:r>
            <a:endParaRPr lang="en-US" sz="1800" dirty="0">
              <a:solidFill>
                <a:srgbClr val="00B0F0"/>
              </a:solidFill>
              <a:latin typeface="Arial" panose="020B0604020202020204" pitchFamily="34" charset="0"/>
              <a:cs typeface="Arial" panose="020B0604020202020204" pitchFamily="34" charset="0"/>
            </a:endParaRPr>
          </a:p>
          <a:p>
            <a:pPr marL="0" indent="0">
              <a:spcAft>
                <a:spcPts val="600"/>
              </a:spcAft>
              <a:buNone/>
            </a:pPr>
            <a:r>
              <a:rPr lang="en-US" sz="2000" u="sng" dirty="0">
                <a:solidFill>
                  <a:srgbClr val="0070C0"/>
                </a:solidFill>
                <a:latin typeface="Arial" panose="020B0604020202020204" pitchFamily="34" charset="0"/>
                <a:cs typeface="Arial" panose="020B0604020202020204" pitchFamily="34" charset="0"/>
              </a:rPr>
              <a:t>Increase awareness of the Shared Decision Making (SDM) visit </a:t>
            </a:r>
          </a:p>
          <a:p>
            <a:pPr lvl="1">
              <a:spcAft>
                <a:spcPts val="600"/>
              </a:spcAft>
            </a:pPr>
            <a:r>
              <a:rPr lang="en-US" sz="1800" dirty="0">
                <a:solidFill>
                  <a:schemeClr val="bg1">
                    <a:lumMod val="50000"/>
                  </a:schemeClr>
                </a:solidFill>
                <a:latin typeface="Arial" panose="020B0604020202020204" pitchFamily="34" charset="0"/>
                <a:cs typeface="Arial" panose="020B0604020202020204" pitchFamily="34" charset="0"/>
              </a:rPr>
              <a:t>Ratio of counseling services vs LDCT scans done </a:t>
            </a:r>
            <a:r>
              <a:rPr lang="en-US" sz="1800" dirty="0">
                <a:solidFill>
                  <a:srgbClr val="E58036"/>
                </a:solidFill>
                <a:latin typeface="Arial" panose="020B0604020202020204" pitchFamily="34" charset="0"/>
                <a:cs typeface="Arial" panose="020B0604020202020204" pitchFamily="34" charset="0"/>
              </a:rPr>
              <a:t>is very low at ~7%  </a:t>
            </a:r>
          </a:p>
          <a:p>
            <a:pPr lvl="1">
              <a:spcAft>
                <a:spcPts val="600"/>
              </a:spcAft>
            </a:pPr>
            <a:r>
              <a:rPr lang="en-US" sz="1800" dirty="0">
                <a:solidFill>
                  <a:schemeClr val="bg1">
                    <a:lumMod val="50000"/>
                  </a:schemeClr>
                </a:solidFill>
                <a:latin typeface="Arial" panose="020B0604020202020204" pitchFamily="34" charset="0"/>
                <a:cs typeface="Arial" panose="020B0604020202020204" pitchFamily="34" charset="0"/>
              </a:rPr>
              <a:t>Not required but recommended in commercially insured patients.</a:t>
            </a:r>
          </a:p>
          <a:p>
            <a:pPr lvl="1">
              <a:spcAft>
                <a:spcPts val="600"/>
              </a:spcAft>
            </a:pPr>
            <a:r>
              <a:rPr lang="en-US" sz="2000" dirty="0">
                <a:solidFill>
                  <a:srgbClr val="E58036"/>
                </a:solidFill>
                <a:latin typeface="Arial" panose="020B0604020202020204" pitchFamily="34" charset="0"/>
                <a:cs typeface="Arial" panose="020B0604020202020204" pitchFamily="34" charset="0"/>
              </a:rPr>
              <a:t>Billable service- </a:t>
            </a:r>
            <a:r>
              <a:rPr lang="en-US" sz="2000" dirty="0">
                <a:solidFill>
                  <a:schemeClr val="bg1">
                    <a:lumMod val="50000"/>
                  </a:schemeClr>
                </a:solidFill>
                <a:latin typeface="Arial" panose="020B0604020202020204" pitchFamily="34" charset="0"/>
                <a:cs typeface="Arial" panose="020B0604020202020204" pitchFamily="34" charset="0"/>
              </a:rPr>
              <a:t>separate visit or as add on to E &amp; M visit. </a:t>
            </a:r>
          </a:p>
          <a:p>
            <a:pPr lvl="1">
              <a:spcAft>
                <a:spcPts val="600"/>
              </a:spcAft>
            </a:pPr>
            <a:r>
              <a:rPr lang="en-US" sz="2000" dirty="0">
                <a:solidFill>
                  <a:schemeClr val="bg1">
                    <a:lumMod val="50000"/>
                  </a:schemeClr>
                </a:solidFill>
                <a:latin typeface="Arial" panose="020B0604020202020204" pitchFamily="34" charset="0"/>
                <a:cs typeface="Arial" panose="020B0604020202020204" pitchFamily="34" charset="0"/>
              </a:rPr>
              <a:t>Engage non-physician providers who can perform/bill for SDM</a:t>
            </a:r>
          </a:p>
          <a:p>
            <a:pPr lvl="1">
              <a:spcAft>
                <a:spcPts val="600"/>
              </a:spcAft>
            </a:pPr>
            <a:endParaRPr lang="en-US" sz="1800" dirty="0">
              <a:solidFill>
                <a:srgbClr val="00B0F0"/>
              </a:solidFill>
              <a:latin typeface="Arial" panose="020B0604020202020204" pitchFamily="34" charset="0"/>
              <a:cs typeface="Arial" panose="020B0604020202020204" pitchFamily="34" charset="0"/>
            </a:endParaRPr>
          </a:p>
          <a:p>
            <a:pPr lvl="1">
              <a:spcAft>
                <a:spcPts val="600"/>
              </a:spcAft>
            </a:pPr>
            <a:endParaRPr lang="en-US" sz="1800"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7802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F5C352D-1A99-4272-B58A-470C51A69E95}"/>
              </a:ext>
            </a:extLst>
          </p:cNvPr>
          <p:cNvCxnSpPr>
            <a:cxnSpLocks/>
          </p:cNvCxnSpPr>
          <p:nvPr/>
        </p:nvCxnSpPr>
        <p:spPr>
          <a:xfrm>
            <a:off x="908685" y="967652"/>
            <a:ext cx="8058150" cy="0"/>
          </a:xfrm>
          <a:prstGeom prst="line">
            <a:avLst/>
          </a:prstGeom>
          <a:ln w="25400">
            <a:solidFill>
              <a:srgbClr val="12A3E5"/>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23A271B-6C45-4155-801B-4A794A04836A}"/>
              </a:ext>
            </a:extLst>
          </p:cNvPr>
          <p:cNvSpPr txBox="1"/>
          <p:nvPr/>
        </p:nvSpPr>
        <p:spPr>
          <a:xfrm>
            <a:off x="410986" y="261378"/>
            <a:ext cx="4894898" cy="646331"/>
          </a:xfrm>
          <a:prstGeom prst="rect">
            <a:avLst/>
          </a:prstGeom>
          <a:noFill/>
        </p:spPr>
        <p:txBody>
          <a:bodyPr wrap="square" rtlCol="0">
            <a:spAutoFit/>
          </a:bodyPr>
          <a:lstStyle/>
          <a:p>
            <a:r>
              <a:rPr lang="en-US" sz="3600" b="1" dirty="0">
                <a:solidFill>
                  <a:schemeClr val="bg1">
                    <a:lumMod val="50000"/>
                  </a:schemeClr>
                </a:solidFill>
              </a:rPr>
              <a:t>Conclusions:</a:t>
            </a:r>
          </a:p>
        </p:txBody>
      </p:sp>
      <p:sp>
        <p:nvSpPr>
          <p:cNvPr id="3" name="TextBox 2"/>
          <p:cNvSpPr txBox="1"/>
          <p:nvPr/>
        </p:nvSpPr>
        <p:spPr>
          <a:xfrm>
            <a:off x="177925" y="1069251"/>
            <a:ext cx="8567040" cy="4985980"/>
          </a:xfrm>
          <a:prstGeom prst="rect">
            <a:avLst/>
          </a:prstGeom>
          <a:noFill/>
        </p:spPr>
        <p:txBody>
          <a:bodyPr wrap="square" rtlCol="0">
            <a:spAutoFit/>
          </a:bodyPr>
          <a:lstStyle/>
          <a:p>
            <a:endParaRPr lang="en-US" b="1" dirty="0"/>
          </a:p>
          <a:p>
            <a:r>
              <a:rPr lang="en-US" sz="2000" b="1" dirty="0"/>
              <a:t>There has been a yearly increase since Low Dose CT Screening began-- but utilization is still </a:t>
            </a:r>
            <a:r>
              <a:rPr lang="en-US" sz="2000" b="1" u="sng" dirty="0"/>
              <a:t>extremely low</a:t>
            </a:r>
            <a:r>
              <a:rPr lang="en-US" sz="2000" b="1" dirty="0"/>
              <a:t>-  across all regions of the state.  </a:t>
            </a:r>
          </a:p>
          <a:p>
            <a:r>
              <a:rPr lang="en-US" sz="2000" b="1" dirty="0">
                <a:solidFill>
                  <a:srgbClr val="0070C0"/>
                </a:solidFill>
              </a:rPr>
              <a:t>(&lt; 5 % of eligible patients are screened yearly)</a:t>
            </a:r>
          </a:p>
          <a:p>
            <a:endParaRPr lang="en-US" sz="2000" b="1" dirty="0"/>
          </a:p>
          <a:p>
            <a:r>
              <a:rPr lang="en-US" sz="2000" b="1" dirty="0"/>
              <a:t>The main reason for poor utilization is likely </a:t>
            </a:r>
            <a:r>
              <a:rPr lang="en-US" sz="2000" b="1" dirty="0">
                <a:solidFill>
                  <a:srgbClr val="0070C0"/>
                </a:solidFill>
              </a:rPr>
              <a:t>lack of patient and provider awareness of screening recommendations</a:t>
            </a:r>
            <a:r>
              <a:rPr lang="en-US" sz="2000" b="1" dirty="0"/>
              <a:t>.</a:t>
            </a:r>
          </a:p>
          <a:p>
            <a:endParaRPr lang="en-US" sz="2000" b="1" dirty="0"/>
          </a:p>
          <a:p>
            <a:r>
              <a:rPr lang="en-US" sz="2000" b="1" dirty="0">
                <a:solidFill>
                  <a:schemeClr val="accent6"/>
                </a:solidFill>
              </a:rPr>
              <a:t>Shared Decision Making </a:t>
            </a:r>
            <a:r>
              <a:rPr lang="en-US" sz="2000" b="1" dirty="0"/>
              <a:t>visits are performed in </a:t>
            </a:r>
            <a:r>
              <a:rPr lang="en-US" sz="2000" b="1" dirty="0">
                <a:solidFill>
                  <a:srgbClr val="0070C0"/>
                </a:solidFill>
              </a:rPr>
              <a:t>only 6-7% </a:t>
            </a:r>
            <a:r>
              <a:rPr lang="en-US" sz="2000" b="1" dirty="0"/>
              <a:t>of CT screening scans--despite being mandated by CMS. </a:t>
            </a:r>
          </a:p>
          <a:p>
            <a:endParaRPr lang="en-US" sz="2000" b="1" dirty="0"/>
          </a:p>
          <a:p>
            <a:r>
              <a:rPr lang="en-US" sz="2000" b="1" dirty="0">
                <a:solidFill>
                  <a:srgbClr val="0070C0"/>
                </a:solidFill>
              </a:rPr>
              <a:t>All </a:t>
            </a:r>
            <a:r>
              <a:rPr lang="en-US" sz="2000" b="1" dirty="0" err="1">
                <a:solidFill>
                  <a:srgbClr val="0070C0"/>
                </a:solidFill>
              </a:rPr>
              <a:t>Payor</a:t>
            </a:r>
            <a:r>
              <a:rPr lang="en-US" sz="2000" b="1" dirty="0">
                <a:solidFill>
                  <a:srgbClr val="0070C0"/>
                </a:solidFill>
              </a:rPr>
              <a:t> Claims Databases </a:t>
            </a:r>
            <a:r>
              <a:rPr lang="en-US" sz="2000" b="1" dirty="0"/>
              <a:t>(APCDs) can provide valuable information to direct public health education efforts. </a:t>
            </a:r>
          </a:p>
          <a:p>
            <a:r>
              <a:rPr lang="en-US" sz="2000" b="1" dirty="0">
                <a:solidFill>
                  <a:srgbClr val="0070C0"/>
                </a:solidFill>
              </a:rPr>
              <a:t>	18 states </a:t>
            </a:r>
            <a:r>
              <a:rPr lang="en-US" sz="2000" b="1" dirty="0"/>
              <a:t>have existing APCDs and other states have partial data sets</a:t>
            </a:r>
          </a:p>
          <a:p>
            <a:endParaRPr lang="en-US" sz="2000" b="1" dirty="0"/>
          </a:p>
          <a:p>
            <a:r>
              <a:rPr lang="en-US" sz="2000" b="1" dirty="0">
                <a:solidFill>
                  <a:srgbClr val="0070C0"/>
                </a:solidFill>
              </a:rPr>
              <a:t>APCDs</a:t>
            </a:r>
            <a:r>
              <a:rPr lang="en-US" sz="2000" b="1" dirty="0"/>
              <a:t> may help increase the number of eligible patients who get screened</a:t>
            </a:r>
            <a:r>
              <a:rPr lang="en-US" sz="2000" dirty="0"/>
              <a:t>.</a:t>
            </a:r>
          </a:p>
        </p:txBody>
      </p:sp>
      <p:sp>
        <p:nvSpPr>
          <p:cNvPr id="2" name="Rectangle 1"/>
          <p:cNvSpPr/>
          <p:nvPr/>
        </p:nvSpPr>
        <p:spPr>
          <a:xfrm>
            <a:off x="4937760" y="6213110"/>
            <a:ext cx="3506537" cy="461665"/>
          </a:xfrm>
          <a:prstGeom prst="rect">
            <a:avLst/>
          </a:prstGeom>
        </p:spPr>
        <p:txBody>
          <a:bodyPr wrap="none">
            <a:spAutoFit/>
          </a:bodyPr>
          <a:lstStyle/>
          <a:p>
            <a:r>
              <a:rPr lang="en-US" sz="2400" b="1" dirty="0">
                <a:solidFill>
                  <a:srgbClr val="0070C0"/>
                </a:solidFill>
              </a:rPr>
              <a:t>www.ahrq.gov/data/apcd</a:t>
            </a:r>
          </a:p>
        </p:txBody>
      </p:sp>
      <p:sp>
        <p:nvSpPr>
          <p:cNvPr id="5" name="Content Placeholder 4">
            <a:extLst>
              <a:ext uri="{FF2B5EF4-FFF2-40B4-BE49-F238E27FC236}">
                <a16:creationId xmlns:a16="http://schemas.microsoft.com/office/drawing/2014/main" id="{D32AC05D-5460-4492-A2CC-78EB9D6625F0}"/>
              </a:ext>
            </a:extLst>
          </p:cNvPr>
          <p:cNvSpPr>
            <a:spLocks noGrp="1"/>
          </p:cNvSpPr>
          <p:nvPr>
            <p:ph idx="1"/>
          </p:nvPr>
        </p:nvSpPr>
        <p:spPr>
          <a:xfrm>
            <a:off x="7331102" y="5908997"/>
            <a:ext cx="1095927" cy="194165"/>
          </a:xfrm>
        </p:spPr>
        <p:txBody>
          <a:bodyPr>
            <a:normAutofit fontScale="32500" lnSpcReduction="20000"/>
          </a:bodyPr>
          <a:lstStyle/>
          <a:p>
            <a:endParaRPr lang="en-US" dirty="0"/>
          </a:p>
        </p:txBody>
      </p:sp>
    </p:spTree>
    <p:extLst>
      <p:ext uri="{BB962C8B-B14F-4D97-AF65-F5344CB8AC3E}">
        <p14:creationId xmlns:p14="http://schemas.microsoft.com/office/powerpoint/2010/main" val="3277247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200E839-C365-43D6-B3E9-7BDF05BA67BE}"/>
              </a:ext>
            </a:extLst>
          </p:cNvPr>
          <p:cNvSpPr>
            <a:spLocks noGrp="1"/>
          </p:cNvSpPr>
          <p:nvPr>
            <p:ph type="title"/>
          </p:nvPr>
        </p:nvSpPr>
        <p:spPr>
          <a:xfrm>
            <a:off x="193861" y="179431"/>
            <a:ext cx="7357829" cy="575407"/>
          </a:xfrm>
        </p:spPr>
        <p:txBody>
          <a:bodyPr/>
          <a:lstStyle/>
          <a:p>
            <a:r>
              <a:rPr lang="en-US" dirty="0"/>
              <a:t>Objectives</a:t>
            </a:r>
          </a:p>
        </p:txBody>
      </p:sp>
      <p:sp>
        <p:nvSpPr>
          <p:cNvPr id="6" name="Content Placeholder 5">
            <a:extLst>
              <a:ext uri="{FF2B5EF4-FFF2-40B4-BE49-F238E27FC236}">
                <a16:creationId xmlns:a16="http://schemas.microsoft.com/office/drawing/2014/main" id="{D71F172E-D401-4628-A675-61E4E49DA973}"/>
              </a:ext>
            </a:extLst>
          </p:cNvPr>
          <p:cNvSpPr>
            <a:spLocks noGrp="1"/>
          </p:cNvSpPr>
          <p:nvPr>
            <p:ph idx="1"/>
          </p:nvPr>
        </p:nvSpPr>
        <p:spPr>
          <a:xfrm>
            <a:off x="283779" y="1253359"/>
            <a:ext cx="8403021" cy="4849803"/>
          </a:xfrm>
        </p:spPr>
        <p:txBody>
          <a:bodyPr>
            <a:normAutofit/>
          </a:bodyPr>
          <a:lstStyle/>
          <a:p>
            <a:pPr marL="0" indent="0">
              <a:buNone/>
            </a:pPr>
            <a:r>
              <a:rPr lang="en-US" dirty="0"/>
              <a:t>  1. Current State of Screening in Colorado.</a:t>
            </a:r>
            <a:br>
              <a:rPr lang="en-US" dirty="0"/>
            </a:br>
            <a:r>
              <a:rPr lang="en-US" dirty="0"/>
              <a:t/>
            </a:r>
            <a:br>
              <a:rPr lang="en-US" dirty="0"/>
            </a:br>
            <a:r>
              <a:rPr lang="en-US" dirty="0"/>
              <a:t>  2.  Understand the use of the All Payor Claims Database (APCD)</a:t>
            </a:r>
            <a:br>
              <a:rPr lang="en-US" dirty="0"/>
            </a:br>
            <a:r>
              <a:rPr lang="en-US" dirty="0"/>
              <a:t/>
            </a:r>
            <a:br>
              <a:rPr lang="en-US" dirty="0"/>
            </a:br>
            <a:r>
              <a:rPr lang="en-US" dirty="0"/>
              <a:t>  3.  Using the database, review who is getting lung cancer screening in Colorado and where they are being performed. </a:t>
            </a:r>
            <a:br>
              <a:rPr lang="en-US" dirty="0"/>
            </a:br>
            <a:r>
              <a:rPr lang="en-US" dirty="0"/>
              <a:t/>
            </a:r>
            <a:br>
              <a:rPr lang="en-US" dirty="0"/>
            </a:br>
            <a:r>
              <a:rPr lang="en-US" dirty="0"/>
              <a:t>  4. Using the database, see who is performing the shared decision visits and who is paying for the screening scans.</a:t>
            </a:r>
            <a:br>
              <a:rPr lang="en-US" dirty="0"/>
            </a:br>
            <a:r>
              <a:rPr lang="en-US" dirty="0"/>
              <a:t/>
            </a:r>
            <a:br>
              <a:rPr lang="en-US" dirty="0"/>
            </a:br>
            <a:r>
              <a:rPr lang="en-US" dirty="0"/>
              <a:t>  5. Use the ACPD to improve screening in Colorado.</a:t>
            </a:r>
            <a:br>
              <a:rPr lang="en-US" dirty="0"/>
            </a:br>
            <a:endParaRPr lang="en-US" dirty="0"/>
          </a:p>
        </p:txBody>
      </p:sp>
      <p:sp>
        <p:nvSpPr>
          <p:cNvPr id="4" name="Slide Number Placeholder 3">
            <a:extLst>
              <a:ext uri="{FF2B5EF4-FFF2-40B4-BE49-F238E27FC236}">
                <a16:creationId xmlns:a16="http://schemas.microsoft.com/office/drawing/2014/main" id="{46603C16-0339-4D11-AA64-768136C9388B}"/>
              </a:ext>
            </a:extLst>
          </p:cNvPr>
          <p:cNvSpPr>
            <a:spLocks noGrp="1"/>
          </p:cNvSpPr>
          <p:nvPr>
            <p:ph type="sldNum" sz="quarter" idx="4294967295"/>
          </p:nvPr>
        </p:nvSpPr>
        <p:spPr>
          <a:xfrm>
            <a:off x="7010400" y="6356350"/>
            <a:ext cx="2133600" cy="365125"/>
          </a:xfrm>
        </p:spPr>
        <p:txBody>
          <a:bodyPr/>
          <a:lstStyle/>
          <a:p>
            <a:fld id="{8B024EAB-C3E9-DE4B-8137-48AE31A02BF2}" type="slidenum">
              <a:rPr lang="en-US" smtClean="0"/>
              <a:pPr/>
              <a:t>3</a:t>
            </a:fld>
            <a:endParaRPr lang="en-US" dirty="0"/>
          </a:p>
        </p:txBody>
      </p:sp>
    </p:spTree>
    <p:extLst>
      <p:ext uri="{BB962C8B-B14F-4D97-AF65-F5344CB8AC3E}">
        <p14:creationId xmlns:p14="http://schemas.microsoft.com/office/powerpoint/2010/main" val="879394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19" y="258522"/>
            <a:ext cx="7357829" cy="575407"/>
          </a:xfrm>
        </p:spPr>
        <p:txBody>
          <a:bodyPr/>
          <a:lstStyle/>
          <a:p>
            <a:r>
              <a:rPr lang="en-US" dirty="0"/>
              <a:t>Screening Rates per State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3295" y="1712891"/>
            <a:ext cx="9299605" cy="4056844"/>
          </a:xfrm>
        </p:spPr>
      </p:pic>
      <p:sp>
        <p:nvSpPr>
          <p:cNvPr id="5" name="TextBox 4"/>
          <p:cNvSpPr txBox="1"/>
          <p:nvPr/>
        </p:nvSpPr>
        <p:spPr>
          <a:xfrm>
            <a:off x="4056845" y="6240933"/>
            <a:ext cx="2339295" cy="369332"/>
          </a:xfrm>
          <a:prstGeom prst="rect">
            <a:avLst/>
          </a:prstGeom>
          <a:noFill/>
        </p:spPr>
        <p:txBody>
          <a:bodyPr wrap="none" rtlCol="0">
            <a:spAutoFit/>
          </a:bodyPr>
          <a:lstStyle/>
          <a:p>
            <a:r>
              <a:rPr lang="en-US" b="1" dirty="0"/>
              <a:t>National Average 4.2%</a:t>
            </a:r>
          </a:p>
        </p:txBody>
      </p:sp>
      <p:sp>
        <p:nvSpPr>
          <p:cNvPr id="6" name="TextBox 5"/>
          <p:cNvSpPr txBox="1"/>
          <p:nvPr/>
        </p:nvSpPr>
        <p:spPr>
          <a:xfrm>
            <a:off x="6224582" y="5765373"/>
            <a:ext cx="1562992" cy="369332"/>
          </a:xfrm>
          <a:prstGeom prst="rect">
            <a:avLst/>
          </a:prstGeom>
          <a:noFill/>
        </p:spPr>
        <p:txBody>
          <a:bodyPr wrap="none" rtlCol="0">
            <a:spAutoFit/>
          </a:bodyPr>
          <a:lstStyle/>
          <a:p>
            <a:r>
              <a:rPr lang="en-US" b="1" dirty="0">
                <a:solidFill>
                  <a:srgbClr val="FF0000"/>
                </a:solidFill>
              </a:rPr>
              <a:t>Colorado 2.5%</a:t>
            </a:r>
          </a:p>
        </p:txBody>
      </p:sp>
      <p:cxnSp>
        <p:nvCxnSpPr>
          <p:cNvPr id="8" name="Straight Arrow Connector 7"/>
          <p:cNvCxnSpPr/>
          <p:nvPr/>
        </p:nvCxnSpPr>
        <p:spPr>
          <a:xfrm flipV="1">
            <a:off x="5499279" y="5649463"/>
            <a:ext cx="0" cy="601152"/>
          </a:xfrm>
          <a:prstGeom prst="straightConnector1">
            <a:avLst/>
          </a:prstGeom>
          <a:ln w="349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8300009" y="6056267"/>
            <a:ext cx="891847" cy="369332"/>
          </a:xfrm>
          <a:prstGeom prst="rect">
            <a:avLst/>
          </a:prstGeom>
          <a:noFill/>
        </p:spPr>
        <p:txBody>
          <a:bodyPr wrap="none" rtlCol="0">
            <a:spAutoFit/>
          </a:bodyPr>
          <a:lstStyle/>
          <a:p>
            <a:r>
              <a:rPr lang="en-US" dirty="0"/>
              <a:t>Nevada</a:t>
            </a:r>
          </a:p>
        </p:txBody>
      </p:sp>
      <p:cxnSp>
        <p:nvCxnSpPr>
          <p:cNvPr id="12" name="Straight Arrow Connector 11"/>
          <p:cNvCxnSpPr/>
          <p:nvPr/>
        </p:nvCxnSpPr>
        <p:spPr>
          <a:xfrm flipV="1">
            <a:off x="9040969" y="5709496"/>
            <a:ext cx="0" cy="42520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B00F3488-8543-44AC-8F1A-B83A32D56CB6}"/>
              </a:ext>
            </a:extLst>
          </p:cNvPr>
          <p:cNvSpPr txBox="1"/>
          <p:nvPr/>
        </p:nvSpPr>
        <p:spPr>
          <a:xfrm>
            <a:off x="304800" y="965632"/>
            <a:ext cx="2147191" cy="307777"/>
          </a:xfrm>
          <a:prstGeom prst="rect">
            <a:avLst/>
          </a:prstGeom>
          <a:noFill/>
        </p:spPr>
        <p:txBody>
          <a:bodyPr wrap="none" rtlCol="0">
            <a:spAutoFit/>
          </a:bodyPr>
          <a:lstStyle/>
          <a:p>
            <a:r>
              <a:rPr lang="en-US" sz="1400" i="1" dirty="0">
                <a:solidFill>
                  <a:srgbClr val="FF0000"/>
                </a:solidFill>
              </a:rPr>
              <a:t>American Lung Association</a:t>
            </a:r>
          </a:p>
        </p:txBody>
      </p:sp>
      <p:sp>
        <p:nvSpPr>
          <p:cNvPr id="7" name="TextBox 6">
            <a:extLst>
              <a:ext uri="{FF2B5EF4-FFF2-40B4-BE49-F238E27FC236}">
                <a16:creationId xmlns:a16="http://schemas.microsoft.com/office/drawing/2014/main" id="{5ECA7E1C-3809-4149-AD18-685285F23787}"/>
              </a:ext>
            </a:extLst>
          </p:cNvPr>
          <p:cNvSpPr txBox="1"/>
          <p:nvPr/>
        </p:nvSpPr>
        <p:spPr>
          <a:xfrm>
            <a:off x="1841771" y="5707702"/>
            <a:ext cx="639149" cy="307777"/>
          </a:xfrm>
          <a:prstGeom prst="rect">
            <a:avLst/>
          </a:prstGeom>
          <a:noFill/>
        </p:spPr>
        <p:txBody>
          <a:bodyPr wrap="none" rtlCol="0">
            <a:spAutoFit/>
          </a:bodyPr>
          <a:lstStyle/>
          <a:p>
            <a:r>
              <a:rPr lang="en-US" sz="1400" b="1" dirty="0">
                <a:solidFill>
                  <a:schemeClr val="bg1">
                    <a:lumMod val="50000"/>
                  </a:schemeClr>
                </a:solidFill>
              </a:rPr>
              <a:t>States</a:t>
            </a:r>
          </a:p>
        </p:txBody>
      </p:sp>
    </p:spTree>
    <p:extLst>
      <p:ext uri="{BB962C8B-B14F-4D97-AF65-F5344CB8AC3E}">
        <p14:creationId xmlns:p14="http://schemas.microsoft.com/office/powerpoint/2010/main" val="1103580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F5C352D-1A99-4272-B58A-470C51A69E95}"/>
              </a:ext>
            </a:extLst>
          </p:cNvPr>
          <p:cNvCxnSpPr>
            <a:cxnSpLocks/>
          </p:cNvCxnSpPr>
          <p:nvPr/>
        </p:nvCxnSpPr>
        <p:spPr>
          <a:xfrm>
            <a:off x="908685" y="967652"/>
            <a:ext cx="8058150" cy="0"/>
          </a:xfrm>
          <a:prstGeom prst="line">
            <a:avLst/>
          </a:prstGeom>
          <a:ln w="25400">
            <a:solidFill>
              <a:srgbClr val="12A3E5"/>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23A271B-6C45-4155-801B-4A794A04836A}"/>
              </a:ext>
            </a:extLst>
          </p:cNvPr>
          <p:cNvSpPr txBox="1"/>
          <p:nvPr/>
        </p:nvSpPr>
        <p:spPr>
          <a:xfrm>
            <a:off x="0" y="138952"/>
            <a:ext cx="6752485" cy="584775"/>
          </a:xfrm>
          <a:prstGeom prst="rect">
            <a:avLst/>
          </a:prstGeom>
          <a:noFill/>
        </p:spPr>
        <p:txBody>
          <a:bodyPr wrap="square" rtlCol="0">
            <a:spAutoFit/>
          </a:bodyPr>
          <a:lstStyle/>
          <a:p>
            <a:r>
              <a:rPr lang="en-US" sz="3200" dirty="0">
                <a:solidFill>
                  <a:srgbClr val="005E87"/>
                </a:solidFill>
              </a:rPr>
              <a:t>All </a:t>
            </a:r>
            <a:r>
              <a:rPr lang="en-US" sz="3200" dirty="0" err="1">
                <a:solidFill>
                  <a:srgbClr val="005E87"/>
                </a:solidFill>
              </a:rPr>
              <a:t>Payor</a:t>
            </a:r>
            <a:r>
              <a:rPr lang="en-US" sz="3200" dirty="0">
                <a:solidFill>
                  <a:srgbClr val="005E87"/>
                </a:solidFill>
              </a:rPr>
              <a:t> Claims Databases (APCD)</a:t>
            </a:r>
          </a:p>
        </p:txBody>
      </p:sp>
      <p:sp>
        <p:nvSpPr>
          <p:cNvPr id="2" name="Rectangle 1"/>
          <p:cNvSpPr/>
          <p:nvPr/>
        </p:nvSpPr>
        <p:spPr>
          <a:xfrm>
            <a:off x="177925" y="1201763"/>
            <a:ext cx="8788910" cy="5201424"/>
          </a:xfrm>
          <a:prstGeom prst="rect">
            <a:avLst/>
          </a:prstGeom>
        </p:spPr>
        <p:txBody>
          <a:bodyPr wrap="square">
            <a:spAutoFit/>
          </a:bodyPr>
          <a:lstStyle/>
          <a:p>
            <a:pPr marL="285750" indent="-285750">
              <a:buFont typeface="Arial" panose="020B0604020202020204" pitchFamily="34" charset="0"/>
              <a:buChar char="•"/>
            </a:pPr>
            <a:r>
              <a:rPr lang="en-US" b="1" dirty="0">
                <a:solidFill>
                  <a:srgbClr val="0070C0"/>
                </a:solidFill>
              </a:rPr>
              <a:t>(</a:t>
            </a:r>
            <a:r>
              <a:rPr lang="en-US" sz="2000" b="1" dirty="0">
                <a:solidFill>
                  <a:srgbClr val="0070C0"/>
                </a:solidFill>
              </a:rPr>
              <a:t>APCD</a:t>
            </a:r>
            <a:r>
              <a:rPr lang="en-US" b="1" dirty="0">
                <a:solidFill>
                  <a:srgbClr val="0070C0"/>
                </a:solidFill>
              </a:rPr>
              <a:t>s) </a:t>
            </a:r>
            <a:r>
              <a:rPr lang="en-US" dirty="0"/>
              <a:t>are large </a:t>
            </a:r>
            <a:r>
              <a:rPr lang="en-US" dirty="0">
                <a:solidFill>
                  <a:schemeClr val="accent1">
                    <a:lumMod val="75000"/>
                  </a:schemeClr>
                </a:solidFill>
              </a:rPr>
              <a:t>state databases </a:t>
            </a:r>
            <a:r>
              <a:rPr lang="en-US" dirty="0"/>
              <a:t>that include medical claims, pharmacy claims, dental claims, and eligibility and provider files collected from both </a:t>
            </a:r>
            <a:r>
              <a:rPr lang="en-US" dirty="0">
                <a:solidFill>
                  <a:srgbClr val="E58036"/>
                </a:solidFill>
              </a:rPr>
              <a:t>private</a:t>
            </a:r>
            <a:r>
              <a:rPr lang="en-US" dirty="0"/>
              <a:t> and </a:t>
            </a:r>
            <a:r>
              <a:rPr lang="en-US" dirty="0">
                <a:solidFill>
                  <a:srgbClr val="E58036"/>
                </a:solidFill>
              </a:rPr>
              <a:t>public</a:t>
            </a:r>
            <a:r>
              <a:rPr lang="en-US" dirty="0"/>
              <a:t> payers.</a:t>
            </a:r>
          </a:p>
          <a:p>
            <a:pPr marL="285750" indent="-285750">
              <a:buFont typeface="Arial" panose="020B0604020202020204" pitchFamily="34" charset="0"/>
              <a:buChar char="•"/>
            </a:pPr>
            <a:r>
              <a:rPr lang="en-US" dirty="0"/>
              <a:t>APCD data are reported directly by insurers to States, usually as part of a State mandate. </a:t>
            </a:r>
          </a:p>
          <a:p>
            <a:pPr marL="742950" lvl="1" indent="-285750">
              <a:buFont typeface="Arial" panose="020B0604020202020204" pitchFamily="34" charset="0"/>
              <a:buChar char="•"/>
            </a:pPr>
            <a:r>
              <a:rPr lang="en-US" dirty="0"/>
              <a:t>The data produces  price, resource use, and quality information for consumers.</a:t>
            </a:r>
          </a:p>
          <a:p>
            <a:endParaRPr lang="en-US" u="sng" dirty="0"/>
          </a:p>
          <a:p>
            <a:r>
              <a:rPr lang="en-US" b="1" u="sng" dirty="0">
                <a:solidFill>
                  <a:srgbClr val="0070C0"/>
                </a:solidFill>
              </a:rPr>
              <a:t>APCD data have 3 potential advantages over other datasets:</a:t>
            </a:r>
          </a:p>
          <a:p>
            <a:pPr marL="342900" indent="-342900">
              <a:buFont typeface="+mj-lt"/>
              <a:buAutoNum type="arabicPeriod"/>
            </a:pPr>
            <a:r>
              <a:rPr lang="en-US" dirty="0"/>
              <a:t>	information on </a:t>
            </a:r>
            <a:r>
              <a:rPr lang="en-US" dirty="0">
                <a:solidFill>
                  <a:schemeClr val="accent6">
                    <a:lumMod val="75000"/>
                  </a:schemeClr>
                </a:solidFill>
              </a:rPr>
              <a:t>private insurance </a:t>
            </a:r>
            <a:r>
              <a:rPr lang="en-US" dirty="0"/>
              <a:t>that many other datasets do not.</a:t>
            </a:r>
          </a:p>
          <a:p>
            <a:pPr marL="342900" indent="-342900">
              <a:buFont typeface="+mj-lt"/>
              <a:buAutoNum type="arabicPeriod"/>
            </a:pPr>
            <a:r>
              <a:rPr lang="en-US" dirty="0"/>
              <a:t>	data from </a:t>
            </a:r>
            <a:r>
              <a:rPr lang="en-US" dirty="0">
                <a:solidFill>
                  <a:schemeClr val="accent6">
                    <a:lumMod val="75000"/>
                  </a:schemeClr>
                </a:solidFill>
              </a:rPr>
              <a:t>most or all insurance companies </a:t>
            </a:r>
            <a:r>
              <a:rPr lang="en-US" dirty="0"/>
              <a:t>operating in any particular state.        	           (in contrast to some proprietary datasets)</a:t>
            </a:r>
          </a:p>
          <a:p>
            <a:pPr marL="342900" indent="-342900">
              <a:buFont typeface="+mj-lt"/>
              <a:buAutoNum type="arabicPeriod"/>
            </a:pPr>
            <a:r>
              <a:rPr lang="en-US" dirty="0"/>
              <a:t>  information on care for </a:t>
            </a:r>
            <a:r>
              <a:rPr lang="en-US" dirty="0">
                <a:solidFill>
                  <a:schemeClr val="accent6">
                    <a:lumMod val="75000"/>
                  </a:schemeClr>
                </a:solidFill>
              </a:rPr>
              <a:t>patients across care sites</a:t>
            </a:r>
            <a:r>
              <a:rPr lang="en-US" dirty="0"/>
              <a:t>. </a:t>
            </a:r>
          </a:p>
          <a:p>
            <a:r>
              <a:rPr lang="en-US" dirty="0"/>
              <a:t>	(rather than just hospitalizations and ED visits generally reported ) </a:t>
            </a:r>
          </a:p>
          <a:p>
            <a:r>
              <a:rPr lang="en-US" dirty="0"/>
              <a:t>	</a:t>
            </a:r>
          </a:p>
          <a:p>
            <a:r>
              <a:rPr lang="en-US" b="1" dirty="0">
                <a:solidFill>
                  <a:srgbClr val="0070C0"/>
                </a:solidFill>
              </a:rPr>
              <a:t>APCDs</a:t>
            </a:r>
            <a:r>
              <a:rPr lang="en-US" dirty="0"/>
              <a:t> have</a:t>
            </a:r>
            <a:r>
              <a:rPr lang="en-US" dirty="0">
                <a:solidFill>
                  <a:schemeClr val="accent6">
                    <a:lumMod val="75000"/>
                  </a:schemeClr>
                </a:solidFill>
              </a:rPr>
              <a:t> large sample sizes, geographic representation, and capture of longitudinal information on a wide range of individual patients. </a:t>
            </a:r>
            <a:endParaRPr lang="en-US" dirty="0">
              <a:solidFill>
                <a:schemeClr val="bg1">
                  <a:lumMod val="50000"/>
                </a:schemeClr>
              </a:solidFill>
            </a:endParaRPr>
          </a:p>
          <a:p>
            <a:r>
              <a:rPr lang="en-US" dirty="0">
                <a:solidFill>
                  <a:schemeClr val="bg1">
                    <a:lumMod val="50000"/>
                  </a:schemeClr>
                </a:solidFill>
              </a:rPr>
              <a:t>-There is local and national momentum to establish and implement APCDs. </a:t>
            </a:r>
          </a:p>
          <a:p>
            <a:r>
              <a:rPr lang="en-US" dirty="0">
                <a:solidFill>
                  <a:schemeClr val="bg1">
                    <a:lumMod val="50000"/>
                  </a:schemeClr>
                </a:solidFill>
              </a:rPr>
              <a:t>-To date, </a:t>
            </a:r>
            <a:r>
              <a:rPr lang="en-US" dirty="0">
                <a:solidFill>
                  <a:schemeClr val="accent6"/>
                </a:solidFill>
              </a:rPr>
              <a:t>18 States </a:t>
            </a:r>
            <a:r>
              <a:rPr lang="en-US" dirty="0">
                <a:solidFill>
                  <a:schemeClr val="bg1">
                    <a:lumMod val="50000"/>
                  </a:schemeClr>
                </a:solidFill>
              </a:rPr>
              <a:t>have legislation mandating the creation and use of APCDs or are actively establishing APCDs. 	</a:t>
            </a:r>
            <a:endParaRPr lang="en-US" dirty="0">
              <a:solidFill>
                <a:schemeClr val="accent6">
                  <a:lumMod val="75000"/>
                </a:schemeClr>
              </a:solidFill>
            </a:endParaRPr>
          </a:p>
          <a:p>
            <a:pPr marL="3943350" lvl="8" indent="-285750">
              <a:buFont typeface="Arial" panose="020B0604020202020204" pitchFamily="34" charset="0"/>
              <a:buChar char="•"/>
            </a:pPr>
            <a:r>
              <a:rPr lang="en-US" sz="2400" b="1" dirty="0">
                <a:solidFill>
                  <a:srgbClr val="0070C0"/>
                </a:solidFill>
              </a:rPr>
              <a:t>www.ahrq.gov/data/apcd</a:t>
            </a:r>
          </a:p>
        </p:txBody>
      </p:sp>
      <p:sp>
        <p:nvSpPr>
          <p:cNvPr id="3" name="Content Placeholder 2"/>
          <p:cNvSpPr>
            <a:spLocks noGrp="1"/>
          </p:cNvSpPr>
          <p:nvPr>
            <p:ph idx="1"/>
          </p:nvPr>
        </p:nvSpPr>
        <p:spPr>
          <a:xfrm>
            <a:off x="8590208" y="6001554"/>
            <a:ext cx="485011" cy="293367"/>
          </a:xfrm>
        </p:spPr>
        <p:txBody>
          <a:bodyPr>
            <a:normAutofit fontScale="62500" lnSpcReduction="20000"/>
          </a:bodyPr>
          <a:lstStyle/>
          <a:p>
            <a:endParaRPr lang="en-US" dirty="0"/>
          </a:p>
        </p:txBody>
      </p:sp>
    </p:spTree>
    <p:extLst>
      <p:ext uri="{BB962C8B-B14F-4D97-AF65-F5344CB8AC3E}">
        <p14:creationId xmlns:p14="http://schemas.microsoft.com/office/powerpoint/2010/main" val="3653709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6089" y="930727"/>
            <a:ext cx="6208889" cy="1764206"/>
          </a:xfrm>
        </p:spPr>
        <p:txBody>
          <a:bodyPr>
            <a:normAutofit fontScale="90000"/>
          </a:bodyPr>
          <a:lstStyle/>
          <a:p>
            <a:r>
              <a:rPr lang="en-US" u="sng" dirty="0">
                <a:solidFill>
                  <a:srgbClr val="66CCFF"/>
                </a:solidFill>
                <a:latin typeface="Arial" panose="020B0604020202020204" pitchFamily="34" charset="0"/>
                <a:cs typeface="Arial" panose="020B0604020202020204" pitchFamily="34" charset="0"/>
              </a:rPr>
              <a:t>For Colorado</a:t>
            </a:r>
            <a:r>
              <a:rPr lang="en-US" dirty="0">
                <a:latin typeface="Arial" panose="020B0604020202020204" pitchFamily="34" charset="0"/>
                <a:cs typeface="Arial" panose="020B0604020202020204" pitchFamily="34" charset="0"/>
              </a:rPr>
              <a:t>:</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CIVHC is the administrator of the claims database as mandated by the Colorado Dept. of Health Care Policy and  Financing  (HCPF)</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solidFill>
                  <a:srgbClr val="00B0F0"/>
                </a:solidFill>
                <a:latin typeface="Arial" panose="020B0604020202020204" pitchFamily="34" charset="0"/>
                <a:cs typeface="Arial" panose="020B0604020202020204" pitchFamily="34" charset="0"/>
              </a:rPr>
              <a:t>Non-profit, non-partisan organization</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---Founded in 2010 out of a recommendation from Blue Ribbon Commission on Healthcare Reform and the Governor’s office.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solidFill>
                  <a:srgbClr val="00B0F0"/>
                </a:solidFill>
                <a:latin typeface="Arial" panose="020B0604020202020204" pitchFamily="34" charset="0"/>
                <a:cs typeface="Arial" panose="020B0604020202020204" pitchFamily="34" charset="0"/>
              </a:rPr>
              <a:t>DATA Source:  </a:t>
            </a:r>
            <a:r>
              <a:rPr lang="en-US" dirty="0">
                <a:latin typeface="Arial" panose="020B0604020202020204" pitchFamily="34" charset="0"/>
                <a:cs typeface="Arial" panose="020B0604020202020204" pitchFamily="34" charset="0"/>
              </a:rPr>
              <a:t>Colorado All Payors Claims Database (</a:t>
            </a:r>
            <a:r>
              <a:rPr lang="en-US" dirty="0">
                <a:solidFill>
                  <a:srgbClr val="E58036"/>
                </a:solidFill>
                <a:latin typeface="Arial" panose="020B0604020202020204" pitchFamily="34" charset="0"/>
                <a:cs typeface="Arial" panose="020B0604020202020204" pitchFamily="34" charset="0"/>
              </a:rPr>
              <a:t>APCD</a:t>
            </a:r>
            <a:r>
              <a:rPr lang="en-US" dirty="0">
                <a:latin typeface="Arial" panose="020B0604020202020204" pitchFamily="34" charset="0"/>
                <a:cs typeface="Arial" panose="020B0604020202020204" pitchFamily="34" charset="0"/>
              </a:rPr>
              <a:t>) launched in 2012.</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t>
            </a:r>
            <a:r>
              <a:rPr lang="en-US" dirty="0">
                <a:solidFill>
                  <a:srgbClr val="AEBB57"/>
                </a:solidFill>
                <a:latin typeface="Arial" panose="020B0604020202020204" pitchFamily="34" charset="0"/>
                <a:cs typeface="Arial" panose="020B0604020202020204" pitchFamily="34" charset="0"/>
              </a:rPr>
              <a:t>Health First Colorado (Medicaid)</a:t>
            </a:r>
            <a:br>
              <a:rPr lang="en-US" dirty="0">
                <a:solidFill>
                  <a:srgbClr val="AEBB57"/>
                </a:solidFill>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t>
            </a:r>
            <a:r>
              <a:rPr lang="en-US" dirty="0">
                <a:solidFill>
                  <a:srgbClr val="AEBB57"/>
                </a:solidFill>
                <a:latin typeface="Arial" panose="020B0604020202020204" pitchFamily="34" charset="0"/>
                <a:cs typeface="Arial" panose="020B0604020202020204" pitchFamily="34" charset="0"/>
              </a:rPr>
              <a:t>Medicare and Medicare Advantage</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t>
            </a:r>
            <a:r>
              <a:rPr lang="en-US" dirty="0">
                <a:solidFill>
                  <a:srgbClr val="AEBB57"/>
                </a:solidFill>
                <a:latin typeface="Arial" panose="020B0604020202020204" pitchFamily="34" charset="0"/>
                <a:cs typeface="Arial" panose="020B0604020202020204" pitchFamily="34" charset="0"/>
              </a:rPr>
              <a:t>33+ Commercial payors</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solidFill>
                  <a:srgbClr val="66CCFF"/>
                </a:solidFill>
                <a:latin typeface="Arial" panose="020B0604020202020204" pitchFamily="34" charset="0"/>
                <a:cs typeface="Arial" panose="020B0604020202020204" pitchFamily="34" charset="0"/>
              </a:rPr>
              <a:t>750 Million claims on ~4.3millon patients</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8B024EAB-C3E9-DE4B-8137-48AE31A02BF2}" type="slidenum">
              <a:rPr lang="en-US" smtClean="0"/>
              <a:pPr/>
              <a:t>6</a:t>
            </a:fld>
            <a:endParaRPr lang="en-US" dirty="0"/>
          </a:p>
        </p:txBody>
      </p:sp>
      <p:sp>
        <p:nvSpPr>
          <p:cNvPr id="6" name="Subtitle 5"/>
          <p:cNvSpPr>
            <a:spLocks noGrp="1"/>
          </p:cNvSpPr>
          <p:nvPr>
            <p:ph type="subTitle" idx="1"/>
          </p:nvPr>
        </p:nvSpPr>
        <p:spPr>
          <a:xfrm>
            <a:off x="840508" y="6721475"/>
            <a:ext cx="3469923" cy="136525"/>
          </a:xfrm>
        </p:spPr>
        <p:txBody>
          <a:bodyPr>
            <a:normAutofit fontScale="25000" lnSpcReduction="20000"/>
          </a:bodyPr>
          <a:lstStyle/>
          <a:p>
            <a:r>
              <a:rPr lang="en-US" dirty="0"/>
              <a:t>-</a:t>
            </a:r>
          </a:p>
        </p:txBody>
      </p:sp>
    </p:spTree>
    <p:extLst>
      <p:ext uri="{BB962C8B-B14F-4D97-AF65-F5344CB8AC3E}">
        <p14:creationId xmlns:p14="http://schemas.microsoft.com/office/powerpoint/2010/main" val="3087686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1F5C352D-1A99-4272-B58A-470C51A69E95}"/>
              </a:ext>
            </a:extLst>
          </p:cNvPr>
          <p:cNvCxnSpPr>
            <a:cxnSpLocks/>
          </p:cNvCxnSpPr>
          <p:nvPr/>
        </p:nvCxnSpPr>
        <p:spPr>
          <a:xfrm>
            <a:off x="908685" y="967652"/>
            <a:ext cx="8058150" cy="0"/>
          </a:xfrm>
          <a:prstGeom prst="line">
            <a:avLst/>
          </a:prstGeom>
          <a:ln w="25400">
            <a:solidFill>
              <a:srgbClr val="12A3E5"/>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23A271B-6C45-4155-801B-4A794A04836A}"/>
              </a:ext>
            </a:extLst>
          </p:cNvPr>
          <p:cNvSpPr txBox="1"/>
          <p:nvPr/>
        </p:nvSpPr>
        <p:spPr>
          <a:xfrm>
            <a:off x="73959" y="85682"/>
            <a:ext cx="6752485" cy="584775"/>
          </a:xfrm>
          <a:prstGeom prst="rect">
            <a:avLst/>
          </a:prstGeom>
          <a:noFill/>
        </p:spPr>
        <p:txBody>
          <a:bodyPr wrap="square" rtlCol="0">
            <a:spAutoFit/>
          </a:bodyPr>
          <a:lstStyle/>
          <a:p>
            <a:r>
              <a:rPr lang="en-US" sz="3200" dirty="0">
                <a:solidFill>
                  <a:srgbClr val="005E87"/>
                </a:solidFill>
              </a:rPr>
              <a:t>All </a:t>
            </a:r>
            <a:r>
              <a:rPr lang="en-US" sz="3200" dirty="0" err="1">
                <a:solidFill>
                  <a:srgbClr val="005E87"/>
                </a:solidFill>
              </a:rPr>
              <a:t>Payor</a:t>
            </a:r>
            <a:r>
              <a:rPr lang="en-US" sz="3200" dirty="0">
                <a:solidFill>
                  <a:srgbClr val="005E87"/>
                </a:solidFill>
              </a:rPr>
              <a:t> Claims Databases (APCD)</a:t>
            </a:r>
          </a:p>
        </p:txBody>
      </p:sp>
      <p:sp>
        <p:nvSpPr>
          <p:cNvPr id="2" name="Rectangle 1"/>
          <p:cNvSpPr/>
          <p:nvPr/>
        </p:nvSpPr>
        <p:spPr>
          <a:xfrm>
            <a:off x="1451998" y="977269"/>
            <a:ext cx="6438936" cy="5355312"/>
          </a:xfrm>
          <a:prstGeom prst="rect">
            <a:avLst/>
          </a:prstGeom>
        </p:spPr>
        <p:txBody>
          <a:bodyPr wrap="square">
            <a:spAutoFit/>
          </a:bodyPr>
          <a:lstStyle/>
          <a:p>
            <a:r>
              <a:rPr lang="en-US" b="1" u="sng" dirty="0">
                <a:solidFill>
                  <a:srgbClr val="0070C0"/>
                </a:solidFill>
              </a:rPr>
              <a:t>Information Typically Collected</a:t>
            </a:r>
          </a:p>
          <a:p>
            <a:pPr marL="742950" lvl="1" indent="-285750">
              <a:buFont typeface="Arial" panose="020B0604020202020204" pitchFamily="34" charset="0"/>
              <a:buChar char="•"/>
            </a:pPr>
            <a:r>
              <a:rPr lang="en-US" dirty="0">
                <a:solidFill>
                  <a:schemeClr val="accent6">
                    <a:lumMod val="75000"/>
                  </a:schemeClr>
                </a:solidFill>
              </a:rPr>
              <a:t>Revenue</a:t>
            </a:r>
            <a:r>
              <a:rPr lang="en-US" dirty="0"/>
              <a:t> </a:t>
            </a:r>
            <a:r>
              <a:rPr lang="en-US" dirty="0">
                <a:solidFill>
                  <a:schemeClr val="accent6">
                    <a:lumMod val="75000"/>
                  </a:schemeClr>
                </a:solidFill>
              </a:rPr>
              <a:t>codes</a:t>
            </a:r>
            <a:r>
              <a:rPr lang="en-US" dirty="0"/>
              <a:t> including Service Dates.</a:t>
            </a:r>
          </a:p>
          <a:p>
            <a:pPr marL="1200150" lvl="2" indent="-285750">
              <a:buFont typeface="Arial" panose="020B0604020202020204" pitchFamily="34" charset="0"/>
              <a:buChar char="•"/>
            </a:pPr>
            <a:r>
              <a:rPr lang="en-US" i="1" dirty="0"/>
              <a:t>Type and date of bill paid</a:t>
            </a:r>
          </a:p>
          <a:p>
            <a:pPr marL="742950" lvl="1" indent="-285750">
              <a:buFont typeface="Arial" panose="020B0604020202020204" pitchFamily="34" charset="0"/>
              <a:buChar char="•"/>
            </a:pPr>
            <a:r>
              <a:rPr lang="en-US" dirty="0"/>
              <a:t>Prescribing physician/Service </a:t>
            </a:r>
            <a:r>
              <a:rPr lang="en-US" dirty="0">
                <a:solidFill>
                  <a:schemeClr val="accent6">
                    <a:lumMod val="75000"/>
                  </a:schemeClr>
                </a:solidFill>
              </a:rPr>
              <a:t>provider</a:t>
            </a:r>
            <a:r>
              <a:rPr lang="en-US" dirty="0"/>
              <a:t>/Facility type</a:t>
            </a:r>
          </a:p>
          <a:p>
            <a:pPr marL="742950" lvl="1" indent="-285750">
              <a:buFont typeface="Arial" panose="020B0604020202020204" pitchFamily="34" charset="0"/>
              <a:buChar char="•"/>
            </a:pPr>
            <a:r>
              <a:rPr lang="en-US" dirty="0"/>
              <a:t>Diagnosis, procedure and drug codes</a:t>
            </a:r>
          </a:p>
          <a:p>
            <a:pPr marL="742950" lvl="1" indent="-285750">
              <a:buFont typeface="Arial" panose="020B0604020202020204" pitchFamily="34" charset="0"/>
              <a:buChar char="•"/>
            </a:pPr>
            <a:r>
              <a:rPr lang="en-US" dirty="0">
                <a:solidFill>
                  <a:schemeClr val="accent6">
                    <a:lumMod val="75000"/>
                  </a:schemeClr>
                </a:solidFill>
              </a:rPr>
              <a:t>Health plan </a:t>
            </a:r>
            <a:r>
              <a:rPr lang="en-US" dirty="0"/>
              <a:t>payments/ member payment responsibility</a:t>
            </a:r>
          </a:p>
          <a:p>
            <a:pPr marL="1200150" lvl="2" indent="-285750">
              <a:buFont typeface="Arial" panose="020B0604020202020204" pitchFamily="34" charset="0"/>
              <a:buChar char="•"/>
            </a:pPr>
            <a:r>
              <a:rPr lang="en-US" i="1" dirty="0"/>
              <a:t>Type of product (HMO, POS, indemnity)</a:t>
            </a:r>
          </a:p>
          <a:p>
            <a:pPr marL="1200150" lvl="2" indent="-285750">
              <a:buFont typeface="Arial" panose="020B0604020202020204" pitchFamily="34" charset="0"/>
              <a:buChar char="•"/>
            </a:pPr>
            <a:r>
              <a:rPr lang="en-US" i="1" dirty="0"/>
              <a:t>Type of Contract (single person, family, </a:t>
            </a:r>
            <a:r>
              <a:rPr lang="en-US" i="1" dirty="0" err="1"/>
              <a:t>etc</a:t>
            </a:r>
            <a:r>
              <a:rPr lang="en-US" dirty="0"/>
              <a:t>)</a:t>
            </a:r>
          </a:p>
          <a:p>
            <a:pPr marL="742950" lvl="1" indent="-285750">
              <a:buFont typeface="Arial" panose="020B0604020202020204" pitchFamily="34" charset="0"/>
              <a:buChar char="•"/>
            </a:pPr>
            <a:r>
              <a:rPr lang="en-US" dirty="0"/>
              <a:t>Patient </a:t>
            </a:r>
            <a:r>
              <a:rPr lang="en-US" dirty="0">
                <a:solidFill>
                  <a:schemeClr val="accent6">
                    <a:lumMod val="75000"/>
                  </a:schemeClr>
                </a:solidFill>
              </a:rPr>
              <a:t>Demographics</a:t>
            </a:r>
            <a:r>
              <a:rPr lang="en-US" dirty="0"/>
              <a:t> (DOB, gender, ZIP code)</a:t>
            </a:r>
          </a:p>
          <a:p>
            <a:pPr marL="1200150" lvl="2" indent="-285750">
              <a:buFont typeface="Arial" panose="020B0604020202020204" pitchFamily="34" charset="0"/>
              <a:buChar char="•"/>
            </a:pPr>
            <a:r>
              <a:rPr lang="en-US" i="1" dirty="0"/>
              <a:t>Encrypted SSN or member ID</a:t>
            </a:r>
            <a:endParaRPr lang="en-US" dirty="0"/>
          </a:p>
          <a:p>
            <a:pPr marL="742950" lvl="1" indent="-285750">
              <a:buFont typeface="Arial" panose="020B0604020202020204" pitchFamily="34" charset="0"/>
              <a:buChar char="•"/>
            </a:pPr>
            <a:endParaRPr lang="en-US" dirty="0"/>
          </a:p>
          <a:p>
            <a:r>
              <a:rPr lang="en-US" b="1" u="sng" dirty="0">
                <a:solidFill>
                  <a:srgbClr val="0070C0"/>
                </a:solidFill>
              </a:rPr>
              <a:t>Data Elements Typically NOT included in an APCD</a:t>
            </a:r>
          </a:p>
          <a:p>
            <a:pPr marL="742950" lvl="1" indent="-285750">
              <a:buFont typeface="Arial" panose="020B0604020202020204" pitchFamily="34" charset="0"/>
              <a:buChar char="•"/>
            </a:pPr>
            <a:r>
              <a:rPr lang="en-US" dirty="0"/>
              <a:t>Administrative fees</a:t>
            </a:r>
          </a:p>
          <a:p>
            <a:pPr marL="742950" lvl="1" indent="-285750">
              <a:buFont typeface="Arial" panose="020B0604020202020204" pitchFamily="34" charset="0"/>
              <a:buChar char="•"/>
            </a:pPr>
            <a:r>
              <a:rPr lang="en-US" dirty="0"/>
              <a:t>Back end settlement amounts</a:t>
            </a:r>
          </a:p>
          <a:p>
            <a:pPr marL="742950" lvl="1" indent="-285750">
              <a:buFont typeface="Arial" panose="020B0604020202020204" pitchFamily="34" charset="0"/>
              <a:buChar char="•"/>
            </a:pPr>
            <a:r>
              <a:rPr lang="en-US" dirty="0"/>
              <a:t>Referrals</a:t>
            </a:r>
          </a:p>
          <a:p>
            <a:pPr marL="742950" lvl="1" indent="-285750">
              <a:buFont typeface="Arial" panose="020B0604020202020204" pitchFamily="34" charset="0"/>
              <a:buChar char="•"/>
            </a:pPr>
            <a:r>
              <a:rPr lang="en-US" dirty="0"/>
              <a:t>Test results</a:t>
            </a:r>
          </a:p>
          <a:p>
            <a:pPr marL="742950" lvl="1" indent="-285750">
              <a:buFont typeface="Arial" panose="020B0604020202020204" pitchFamily="34" charset="0"/>
              <a:buChar char="•"/>
            </a:pPr>
            <a:r>
              <a:rPr lang="en-US" dirty="0"/>
              <a:t>Provider affiliation with group practice</a:t>
            </a:r>
          </a:p>
          <a:p>
            <a:pPr marL="742950" lvl="1" indent="-285750">
              <a:buFont typeface="Arial" panose="020B0604020202020204" pitchFamily="34" charset="0"/>
              <a:buChar char="•"/>
            </a:pPr>
            <a:r>
              <a:rPr lang="en-US" dirty="0"/>
              <a:t>Provider networks.</a:t>
            </a:r>
          </a:p>
          <a:p>
            <a:pPr marL="742950" lvl="1" indent="-285750">
              <a:buFont typeface="Arial" panose="020B0604020202020204" pitchFamily="34" charset="0"/>
              <a:buChar char="•"/>
            </a:pPr>
            <a:endParaRPr lang="en-US" dirty="0"/>
          </a:p>
        </p:txBody>
      </p:sp>
      <p:sp>
        <p:nvSpPr>
          <p:cNvPr id="3" name="Content Placeholder 2"/>
          <p:cNvSpPr>
            <a:spLocks noGrp="1"/>
          </p:cNvSpPr>
          <p:nvPr>
            <p:ph idx="1"/>
          </p:nvPr>
        </p:nvSpPr>
        <p:spPr>
          <a:xfrm>
            <a:off x="8255358" y="1519707"/>
            <a:ext cx="171672" cy="1170554"/>
          </a:xfrm>
        </p:spPr>
        <p:txBody>
          <a:bodyPr/>
          <a:lstStyle/>
          <a:p>
            <a:endParaRPr lang="en-US" dirty="0"/>
          </a:p>
        </p:txBody>
      </p:sp>
    </p:spTree>
    <p:extLst>
      <p:ext uri="{BB962C8B-B14F-4D97-AF65-F5344CB8AC3E}">
        <p14:creationId xmlns:p14="http://schemas.microsoft.com/office/powerpoint/2010/main" val="1952704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045" y="113216"/>
            <a:ext cx="7276549" cy="575407"/>
          </a:xfrm>
        </p:spPr>
        <p:txBody>
          <a:bodyPr>
            <a:normAutofit fontScale="90000"/>
          </a:bodyPr>
          <a:lstStyle/>
          <a:p>
            <a:r>
              <a:rPr lang="en-US" b="1" dirty="0">
                <a:latin typeface="Arial Black" panose="020B0A04020102020204" pitchFamily="34" charset="0"/>
                <a:cs typeface="Arial" panose="020B0604020202020204" pitchFamily="34" charset="0"/>
              </a:rPr>
              <a:t>Colorado-  All </a:t>
            </a:r>
            <a:r>
              <a:rPr lang="en-US" b="1" dirty="0" err="1">
                <a:latin typeface="Arial Black" panose="020B0A04020102020204" pitchFamily="34" charset="0"/>
                <a:cs typeface="Arial" panose="020B0604020202020204" pitchFamily="34" charset="0"/>
              </a:rPr>
              <a:t>Payor</a:t>
            </a:r>
            <a:r>
              <a:rPr lang="en-US" b="1" dirty="0">
                <a:latin typeface="Arial Black" panose="020B0A04020102020204" pitchFamily="34" charset="0"/>
                <a:cs typeface="Arial" panose="020B0604020202020204" pitchFamily="34" charset="0"/>
              </a:rPr>
              <a:t> Claims Database Report</a:t>
            </a:r>
            <a:br>
              <a:rPr lang="en-US" b="1" dirty="0">
                <a:latin typeface="Arial Black" panose="020B0A04020102020204" pitchFamily="34" charset="0"/>
                <a:cs typeface="Arial" panose="020B0604020202020204" pitchFamily="34" charset="0"/>
              </a:rPr>
            </a:br>
            <a:r>
              <a:rPr lang="en-US" b="1" dirty="0">
                <a:latin typeface="Arial Black" panose="020B0A04020102020204" pitchFamily="34" charset="0"/>
                <a:cs typeface="Arial" panose="020B0604020202020204" pitchFamily="34" charset="0"/>
              </a:rPr>
              <a:t>   (</a:t>
            </a:r>
            <a:r>
              <a:rPr lang="en-US" sz="2000" b="1" dirty="0">
                <a:latin typeface="Arial Black" panose="020B0A04020102020204" pitchFamily="34" charset="0"/>
                <a:cs typeface="Arial" panose="020B0604020202020204" pitchFamily="34" charset="0"/>
              </a:rPr>
              <a:t>Study Period 2014-2016)</a:t>
            </a:r>
            <a:endParaRPr lang="en-US" b="1" dirty="0">
              <a:latin typeface="Arial Black" panose="020B0A04020102020204" pitchFamily="34" charset="0"/>
              <a:cs typeface="Arial" panose="020B0604020202020204" pitchFamily="34" charset="0"/>
            </a:endParaRPr>
          </a:p>
        </p:txBody>
      </p:sp>
      <p:sp>
        <p:nvSpPr>
          <p:cNvPr id="3" name="Content Placeholder 2"/>
          <p:cNvSpPr>
            <a:spLocks noGrp="1"/>
          </p:cNvSpPr>
          <p:nvPr>
            <p:ph idx="1"/>
          </p:nvPr>
        </p:nvSpPr>
        <p:spPr>
          <a:xfrm>
            <a:off x="158045" y="1298223"/>
            <a:ext cx="8274756" cy="4707466"/>
          </a:xfrm>
        </p:spPr>
        <p:txBody>
          <a:bodyPr>
            <a:normAutofit/>
          </a:bodyPr>
          <a:lstStyle/>
          <a:p>
            <a:pPr>
              <a:spcAft>
                <a:spcPts val="600"/>
              </a:spcAft>
            </a:pPr>
            <a:endParaRPr lang="en-US" u="sng" dirty="0">
              <a:solidFill>
                <a:srgbClr val="0070C0"/>
              </a:solidFill>
              <a:latin typeface="Arial" panose="020B0604020202020204" pitchFamily="34" charset="0"/>
              <a:cs typeface="Arial" panose="020B0604020202020204" pitchFamily="34" charset="0"/>
            </a:endParaRPr>
          </a:p>
          <a:p>
            <a:pPr marL="0" indent="0">
              <a:spcAft>
                <a:spcPts val="600"/>
              </a:spcAft>
              <a:buNone/>
            </a:pPr>
            <a:r>
              <a:rPr lang="en-US" u="sng" dirty="0">
                <a:solidFill>
                  <a:srgbClr val="0070C0"/>
                </a:solidFill>
                <a:latin typeface="Arial" panose="020B0604020202020204" pitchFamily="34" charset="0"/>
                <a:cs typeface="Arial" panose="020B0604020202020204" pitchFamily="34" charset="0"/>
              </a:rPr>
              <a:t>Lung Cancer Screening CPT Codes</a:t>
            </a:r>
          </a:p>
          <a:p>
            <a:pPr lvl="1">
              <a:spcAft>
                <a:spcPts val="600"/>
              </a:spcAft>
            </a:pPr>
            <a:r>
              <a:rPr lang="en-US" dirty="0">
                <a:solidFill>
                  <a:srgbClr val="00B0F0"/>
                </a:solidFill>
                <a:latin typeface="Arial" panose="020B0604020202020204" pitchFamily="34" charset="0"/>
                <a:cs typeface="Arial" panose="020B0604020202020204" pitchFamily="34" charset="0"/>
              </a:rPr>
              <a:t>S8032 - Low-dose CT code for lung CA screening (old)</a:t>
            </a:r>
          </a:p>
          <a:p>
            <a:pPr lvl="1">
              <a:spcAft>
                <a:spcPts val="600"/>
              </a:spcAft>
            </a:pPr>
            <a:r>
              <a:rPr lang="en-US" sz="2400" b="1" dirty="0">
                <a:solidFill>
                  <a:srgbClr val="00B0F0"/>
                </a:solidFill>
                <a:latin typeface="Arial" panose="020B0604020202020204" pitchFamily="34" charset="0"/>
                <a:cs typeface="Arial" panose="020B0604020202020204" pitchFamily="34" charset="0"/>
              </a:rPr>
              <a:t>G0297</a:t>
            </a:r>
            <a:r>
              <a:rPr lang="en-US" dirty="0">
                <a:solidFill>
                  <a:srgbClr val="00B0F0"/>
                </a:solidFill>
                <a:latin typeface="Arial" panose="020B0604020202020204" pitchFamily="34" charset="0"/>
                <a:cs typeface="Arial" panose="020B0604020202020204" pitchFamily="34" charset="0"/>
              </a:rPr>
              <a:t> - Low dose CT </a:t>
            </a:r>
            <a:r>
              <a:rPr lang="en-US" dirty="0">
                <a:solidFill>
                  <a:srgbClr val="E58036"/>
                </a:solidFill>
                <a:latin typeface="Arial" panose="020B0604020202020204" pitchFamily="34" charset="0"/>
                <a:cs typeface="Arial" panose="020B0604020202020204" pitchFamily="34" charset="0"/>
              </a:rPr>
              <a:t>scan</a:t>
            </a:r>
            <a:r>
              <a:rPr lang="en-US" dirty="0">
                <a:solidFill>
                  <a:srgbClr val="00B0F0"/>
                </a:solidFill>
                <a:latin typeface="Arial" panose="020B0604020202020204" pitchFamily="34" charset="0"/>
                <a:cs typeface="Arial" panose="020B0604020202020204" pitchFamily="34" charset="0"/>
              </a:rPr>
              <a:t> (LDCT) for lung CA screening</a:t>
            </a:r>
          </a:p>
          <a:p>
            <a:pPr lvl="1">
              <a:spcAft>
                <a:spcPts val="600"/>
              </a:spcAft>
            </a:pPr>
            <a:r>
              <a:rPr lang="en-US" sz="2400" b="1" dirty="0">
                <a:solidFill>
                  <a:srgbClr val="00B0F0"/>
                </a:solidFill>
                <a:latin typeface="Arial" panose="020B0604020202020204" pitchFamily="34" charset="0"/>
                <a:cs typeface="Arial" panose="020B0604020202020204" pitchFamily="34" charset="0"/>
              </a:rPr>
              <a:t>G0296</a:t>
            </a:r>
            <a:r>
              <a:rPr lang="en-US" dirty="0">
                <a:solidFill>
                  <a:srgbClr val="00B0F0"/>
                </a:solidFill>
                <a:latin typeface="Arial" panose="020B0604020202020204" pitchFamily="34" charset="0"/>
                <a:cs typeface="Arial" panose="020B0604020202020204" pitchFamily="34" charset="0"/>
              </a:rPr>
              <a:t> - </a:t>
            </a:r>
            <a:r>
              <a:rPr lang="en-US" dirty="0">
                <a:solidFill>
                  <a:srgbClr val="E58036"/>
                </a:solidFill>
                <a:latin typeface="Arial" panose="020B0604020202020204" pitchFamily="34" charset="0"/>
                <a:cs typeface="Arial" panose="020B0604020202020204" pitchFamily="34" charset="0"/>
              </a:rPr>
              <a:t>Counseling visit </a:t>
            </a:r>
            <a:r>
              <a:rPr lang="en-US" dirty="0">
                <a:solidFill>
                  <a:srgbClr val="00B0F0"/>
                </a:solidFill>
                <a:latin typeface="Arial" panose="020B0604020202020204" pitchFamily="34" charset="0"/>
                <a:cs typeface="Arial" panose="020B0604020202020204" pitchFamily="34" charset="0"/>
              </a:rPr>
              <a:t>to discuss need for lung cancer screening using low dose CT scan (LDCT) (service is for eligibility determination and shared decision making)</a:t>
            </a:r>
          </a:p>
          <a:p>
            <a:pPr lvl="1">
              <a:spcAft>
                <a:spcPts val="600"/>
              </a:spcAft>
            </a:pPr>
            <a:r>
              <a:rPr lang="en-US" dirty="0">
                <a:solidFill>
                  <a:schemeClr val="accent3">
                    <a:lumMod val="75000"/>
                  </a:schemeClr>
                </a:solidFill>
                <a:latin typeface="Arial" panose="020B0604020202020204" pitchFamily="34" charset="0"/>
                <a:cs typeface="Arial" panose="020B0604020202020204" pitchFamily="34" charset="0"/>
              </a:rPr>
              <a:t>Do </a:t>
            </a:r>
            <a:r>
              <a:rPr lang="en-US" u="sng" dirty="0">
                <a:solidFill>
                  <a:schemeClr val="accent3">
                    <a:lumMod val="75000"/>
                  </a:schemeClr>
                </a:solidFill>
                <a:latin typeface="Arial" panose="020B0604020202020204" pitchFamily="34" charset="0"/>
                <a:cs typeface="Arial" panose="020B0604020202020204" pitchFamily="34" charset="0"/>
              </a:rPr>
              <a:t>NOT</a:t>
            </a:r>
            <a:r>
              <a:rPr lang="en-US" dirty="0">
                <a:solidFill>
                  <a:schemeClr val="accent3">
                    <a:lumMod val="75000"/>
                  </a:schemeClr>
                </a:solidFill>
                <a:latin typeface="Arial" panose="020B0604020202020204" pitchFamily="34" charset="0"/>
                <a:cs typeface="Arial" panose="020B0604020202020204" pitchFamily="34" charset="0"/>
              </a:rPr>
              <a:t> use diagnostic CT code– </a:t>
            </a:r>
            <a:r>
              <a:rPr lang="en-US" dirty="0">
                <a:solidFill>
                  <a:srgbClr val="00B0F0"/>
                </a:solidFill>
                <a:latin typeface="Arial" panose="020B0604020202020204" pitchFamily="34" charset="0"/>
                <a:cs typeface="Arial" panose="020B0604020202020204" pitchFamily="34" charset="0"/>
              </a:rPr>
              <a:t>71250</a:t>
            </a:r>
            <a:endParaRPr lang="en-US" dirty="0">
              <a:solidFill>
                <a:srgbClr val="E58036"/>
              </a:solidFill>
              <a:latin typeface="Arial" panose="020B0604020202020204" pitchFamily="34" charset="0"/>
              <a:cs typeface="Arial" panose="020B0604020202020204" pitchFamily="34" charset="0"/>
            </a:endParaRPr>
          </a:p>
          <a:p>
            <a:pPr marL="457200" lvl="1" indent="0">
              <a:spcAft>
                <a:spcPts val="600"/>
              </a:spcAft>
              <a:buNone/>
            </a:pPr>
            <a:r>
              <a:rPr lang="en-US" dirty="0">
                <a:solidFill>
                  <a:srgbClr val="E58036"/>
                </a:solidFill>
                <a:latin typeface="Arial" panose="020B0604020202020204" pitchFamily="34" charset="0"/>
                <a:cs typeface="Arial" panose="020B0604020202020204" pitchFamily="34" charset="0"/>
              </a:rPr>
              <a:t>-- Permanent CPT code– (712XO)  coming soon!</a:t>
            </a:r>
          </a:p>
        </p:txBody>
      </p:sp>
      <p:cxnSp>
        <p:nvCxnSpPr>
          <p:cNvPr id="5" name="Straight Connector 4"/>
          <p:cNvCxnSpPr/>
          <p:nvPr/>
        </p:nvCxnSpPr>
        <p:spPr>
          <a:xfrm>
            <a:off x="1219200" y="2517422"/>
            <a:ext cx="654756" cy="0"/>
          </a:xfrm>
          <a:prstGeom prst="line">
            <a:avLst/>
          </a:prstGeom>
          <a:ln w="19050">
            <a:solidFill>
              <a:schemeClr val="bg2">
                <a:lumMod val="2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4619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D929A51-934D-4934-86E0-0BCA5EAC49D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06965" y="6111684"/>
            <a:ext cx="437269" cy="619464"/>
          </a:xfrm>
        </p:spPr>
      </p:pic>
      <p:cxnSp>
        <p:nvCxnSpPr>
          <p:cNvPr id="8" name="Straight Connector 7">
            <a:extLst>
              <a:ext uri="{FF2B5EF4-FFF2-40B4-BE49-F238E27FC236}">
                <a16:creationId xmlns:a16="http://schemas.microsoft.com/office/drawing/2014/main" id="{1F5C352D-1A99-4272-B58A-470C51A69E95}"/>
              </a:ext>
            </a:extLst>
          </p:cNvPr>
          <p:cNvCxnSpPr>
            <a:cxnSpLocks/>
          </p:cNvCxnSpPr>
          <p:nvPr/>
        </p:nvCxnSpPr>
        <p:spPr>
          <a:xfrm>
            <a:off x="4817745" y="6516666"/>
            <a:ext cx="4054793" cy="0"/>
          </a:xfrm>
          <a:prstGeom prst="line">
            <a:avLst/>
          </a:prstGeom>
          <a:ln w="25400">
            <a:solidFill>
              <a:srgbClr val="12A3E5"/>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0668710-90C0-4111-8D6A-A2E671475671}"/>
              </a:ext>
            </a:extLst>
          </p:cNvPr>
          <p:cNvPicPr>
            <a:picLocks noChangeAspect="1"/>
          </p:cNvPicPr>
          <p:nvPr/>
        </p:nvPicPr>
        <p:blipFill>
          <a:blip r:embed="rId4"/>
          <a:stretch>
            <a:fillRect/>
          </a:stretch>
        </p:blipFill>
        <p:spPr>
          <a:xfrm>
            <a:off x="-120015" y="0"/>
            <a:ext cx="9264015" cy="468230"/>
          </a:xfrm>
          <a:prstGeom prst="rect">
            <a:avLst/>
          </a:prstGeom>
        </p:spPr>
      </p:pic>
      <p:sp>
        <p:nvSpPr>
          <p:cNvPr id="2" name="Rectangle 1"/>
          <p:cNvSpPr/>
          <p:nvPr/>
        </p:nvSpPr>
        <p:spPr>
          <a:xfrm>
            <a:off x="231607" y="1640956"/>
            <a:ext cx="8715323" cy="3724096"/>
          </a:xfrm>
          <a:prstGeom prst="rect">
            <a:avLst/>
          </a:prstGeom>
        </p:spPr>
        <p:txBody>
          <a:bodyPr wrap="square">
            <a:spAutoFit/>
          </a:bodyPr>
          <a:lstStyle/>
          <a:p>
            <a:r>
              <a:rPr lang="en-US" sz="2800" dirty="0"/>
              <a:t>Q1. </a:t>
            </a:r>
            <a:r>
              <a:rPr lang="en-US" sz="2400" dirty="0"/>
              <a:t>How many lung cancer screening services performed?</a:t>
            </a:r>
          </a:p>
          <a:p>
            <a:r>
              <a:rPr lang="en-US" sz="2400" dirty="0"/>
              <a:t>Q2. Patient demographics?</a:t>
            </a:r>
          </a:p>
          <a:p>
            <a:r>
              <a:rPr lang="en-US" sz="2400" dirty="0"/>
              <a:t>Q3. Counseling provider demographics?</a:t>
            </a:r>
          </a:p>
          <a:p>
            <a:r>
              <a:rPr lang="en-US" sz="2400" dirty="0"/>
              <a:t>Q4. LDCT scan provider demographics?</a:t>
            </a:r>
          </a:p>
          <a:p>
            <a:r>
              <a:rPr lang="en-US" sz="2400" dirty="0"/>
              <a:t>Q5. Insurances paying the screening bills?</a:t>
            </a:r>
          </a:p>
          <a:p>
            <a:r>
              <a:rPr lang="en-US" sz="2400" dirty="0"/>
              <a:t>Q6. Coverage- ( no patient out-of-pocket costs)?</a:t>
            </a:r>
          </a:p>
          <a:p>
            <a:r>
              <a:rPr lang="en-US" sz="2400" dirty="0"/>
              <a:t>Q7. Active lung CA Dx found in patients &lt;60 days of LDCT screening? </a:t>
            </a:r>
          </a:p>
          <a:p>
            <a:r>
              <a:rPr lang="en-US" sz="2400" dirty="0"/>
              <a:t>Q8. Common co-conditions found in LDCT screened patients? </a:t>
            </a:r>
          </a:p>
          <a:p>
            <a:endParaRPr lang="en-US" sz="2000" u="sng" dirty="0"/>
          </a:p>
          <a:p>
            <a:endParaRPr lang="en-US" sz="2000" dirty="0"/>
          </a:p>
        </p:txBody>
      </p:sp>
      <p:sp>
        <p:nvSpPr>
          <p:cNvPr id="3" name="Rectangle 2"/>
          <p:cNvSpPr/>
          <p:nvPr/>
        </p:nvSpPr>
        <p:spPr>
          <a:xfrm>
            <a:off x="0" y="450222"/>
            <a:ext cx="5061899" cy="523220"/>
          </a:xfrm>
          <a:prstGeom prst="rect">
            <a:avLst/>
          </a:prstGeom>
        </p:spPr>
        <p:txBody>
          <a:bodyPr wrap="none">
            <a:spAutoFit/>
          </a:bodyPr>
          <a:lstStyle/>
          <a:p>
            <a:r>
              <a:rPr lang="en-US" sz="2800" b="1" dirty="0">
                <a:solidFill>
                  <a:srgbClr val="0070C0"/>
                </a:solidFill>
              </a:rPr>
              <a:t>Colorado APCD Study Questions-</a:t>
            </a:r>
            <a:endParaRPr lang="en-US" sz="2800" dirty="0">
              <a:solidFill>
                <a:srgbClr val="0070C0"/>
              </a:solidFill>
            </a:endParaRPr>
          </a:p>
        </p:txBody>
      </p:sp>
    </p:spTree>
    <p:extLst>
      <p:ext uri="{BB962C8B-B14F-4D97-AF65-F5344CB8AC3E}">
        <p14:creationId xmlns:p14="http://schemas.microsoft.com/office/powerpoint/2010/main" val="14612880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5076</TotalTime>
  <Words>2409</Words>
  <Application>Microsoft Office PowerPoint</Application>
  <PresentationFormat>On-screen Show (4:3)</PresentationFormat>
  <Paragraphs>264</Paragraphs>
  <Slides>21</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21</vt:i4>
      </vt:variant>
    </vt:vector>
  </HeadingPairs>
  <TitlesOfParts>
    <vt:vector size="27" baseType="lpstr">
      <vt:lpstr>Arial</vt:lpstr>
      <vt:lpstr>Arial Black</vt:lpstr>
      <vt:lpstr>Calibri</vt:lpstr>
      <vt:lpstr>Office Theme</vt:lpstr>
      <vt:lpstr>2_Office Theme</vt:lpstr>
      <vt:lpstr>Office Theme</vt:lpstr>
      <vt:lpstr>  Colorado Cancer Coalition Lung Cancer Task Force 9 Claims-based Report of Lung Cancer Screenings 2015-2018</vt:lpstr>
      <vt:lpstr>Disclosures</vt:lpstr>
      <vt:lpstr>Objectives</vt:lpstr>
      <vt:lpstr>Screening Rates per State</vt:lpstr>
      <vt:lpstr>PowerPoint Presentation</vt:lpstr>
      <vt:lpstr>For Colorado: CIVHC is the administrator of the claims database as mandated by the Colorado Dept. of Health Care Policy and  Financing  (HCPF)  Non-profit, non-partisan organization ---Founded in 2010 out of a recommendation from Blue Ribbon Commission on Healthcare Reform and the Governor’s office.   DATA Source:  Colorado All Payors Claims Database (APCD) launched in 2012. --Health First Colorado (Medicaid) --Medicare and Medicare Advantage --33+ Commercial payors  750 Million claims on ~4.3millon patients     </vt:lpstr>
      <vt:lpstr>PowerPoint Presentation</vt:lpstr>
      <vt:lpstr>Colorado-  All Payor Claims Database Report    (Study Period 2014-2016)</vt:lpstr>
      <vt:lpstr>PowerPoint Presentation</vt:lpstr>
      <vt:lpstr>Q1. Lung Cancer Screening Services (2015-2018) (G0297)</vt:lpstr>
      <vt:lpstr>Q2. Scans by Patient Home 3-digit Zip Code (2018)</vt:lpstr>
      <vt:lpstr>Q2. Lung Cancer Scans / Age Groups (LDCT)</vt:lpstr>
      <vt:lpstr>Q2. Lung CA Scans by Gender</vt:lpstr>
      <vt:lpstr>Q3. Shared Decision Making Visits-(SDM) (2017–2018)</vt:lpstr>
      <vt:lpstr>Q4. Lung Cancer Scans / Key Providers (2017-2018)</vt:lpstr>
      <vt:lpstr>Q5. Insurance Coverage / Payer (2016-2018)  </vt:lpstr>
      <vt:lpstr>Medicaid Coverage by States</vt:lpstr>
      <vt:lpstr>Q8. Common Conditions / Screened Patients (2017-2018)  On average, each patient had 5 co-conditions billed in the 60-day post-screen period </vt:lpstr>
      <vt:lpstr>Q7. Active Lung Cancer Diagnoses</vt:lpstr>
      <vt:lpstr>APCD-  Lung CA Screening Services-- Opportunities.</vt:lpstr>
      <vt:lpstr>PowerPoint Presentation</vt:lpstr>
    </vt:vector>
  </TitlesOfParts>
  <Company>National Cinemedia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Glen Hobbs</dc:creator>
  <cp:lastModifiedBy>Dyer, Debra</cp:lastModifiedBy>
  <cp:revision>237</cp:revision>
  <cp:lastPrinted>2020-09-28T21:47:16Z</cp:lastPrinted>
  <dcterms:created xsi:type="dcterms:W3CDTF">2010-10-05T19:41:52Z</dcterms:created>
  <dcterms:modified xsi:type="dcterms:W3CDTF">2020-09-30T23:10:53Z</dcterms:modified>
  <cp:contentStatus/>
</cp:coreProperties>
</file>