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65" r:id="rId2"/>
    <p:sldId id="510" r:id="rId3"/>
    <p:sldId id="500" r:id="rId4"/>
    <p:sldId id="502" r:id="rId5"/>
    <p:sldId id="256" r:id="rId6"/>
    <p:sldId id="258" r:id="rId7"/>
    <p:sldId id="262" r:id="rId8"/>
    <p:sldId id="263" r:id="rId9"/>
    <p:sldId id="264" r:id="rId10"/>
    <p:sldId id="490" r:id="rId11"/>
    <p:sldId id="506" r:id="rId12"/>
    <p:sldId id="507" r:id="rId13"/>
    <p:sldId id="486" r:id="rId14"/>
    <p:sldId id="498" r:id="rId15"/>
    <p:sldId id="508" r:id="rId16"/>
    <p:sldId id="509" r:id="rId1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showGuides="1">
      <p:cViewPr varScale="1">
        <p:scale>
          <a:sx n="80" d="100"/>
          <a:sy n="80" d="100"/>
        </p:scale>
        <p:origin x="108" y="198"/>
      </p:cViewPr>
      <p:guideLst>
        <p:guide orient="horz" pos="2160"/>
        <p:guide pos="3840"/>
      </p:guideLst>
    </p:cSldViewPr>
  </p:slideViewPr>
  <p:notesTextViewPr>
    <p:cViewPr>
      <p:scale>
        <a:sx n="1" d="1"/>
        <a:sy n="1" d="1"/>
      </p:scale>
      <p:origin x="0" y="0"/>
    </p:cViewPr>
  </p:notesTextViewPr>
  <p:notesViewPr>
    <p:cSldViewPr snapToGrid="0" showGuides="1">
      <p:cViewPr varScale="1">
        <p:scale>
          <a:sx n="55" d="100"/>
          <a:sy n="55" d="100"/>
        </p:scale>
        <p:origin x="2064"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875456-0F25-4CA7-9B36-312A2B61EDB9}" type="doc">
      <dgm:prSet loTypeId="urn:microsoft.com/office/officeart/2016/7/layout/HorizontalActionList" loCatId="List" qsTypeId="urn:microsoft.com/office/officeart/2005/8/quickstyle/simple1" qsCatId="simple" csTypeId="urn:microsoft.com/office/officeart/2005/8/colors/accent1_2" csCatId="accent1" phldr="1"/>
      <dgm:spPr/>
      <dgm:t>
        <a:bodyPr/>
        <a:lstStyle/>
        <a:p>
          <a:endParaRPr lang="en-US"/>
        </a:p>
      </dgm:t>
    </dgm:pt>
    <dgm:pt modelId="{00D05E67-9337-456E-8E08-01D5CA7891DF}">
      <dgm:prSet/>
      <dgm:spPr/>
      <dgm:t>
        <a:bodyPr/>
        <a:lstStyle/>
        <a:p>
          <a:r>
            <a:rPr lang="en-US"/>
            <a:t>Differentiate</a:t>
          </a:r>
        </a:p>
      </dgm:t>
    </dgm:pt>
    <dgm:pt modelId="{05DDDAF8-B060-456F-99E1-90C2A262C199}" type="parTrans" cxnId="{B11BA648-7C28-48B9-850D-C051C7D8215D}">
      <dgm:prSet/>
      <dgm:spPr/>
      <dgm:t>
        <a:bodyPr/>
        <a:lstStyle/>
        <a:p>
          <a:endParaRPr lang="en-US"/>
        </a:p>
      </dgm:t>
    </dgm:pt>
    <dgm:pt modelId="{F15EF16B-6F98-4FFC-AD75-57673DE4CD35}" type="sibTrans" cxnId="{B11BA648-7C28-48B9-850D-C051C7D8215D}">
      <dgm:prSet/>
      <dgm:spPr/>
      <dgm:t>
        <a:bodyPr/>
        <a:lstStyle/>
        <a:p>
          <a:endParaRPr lang="en-US"/>
        </a:p>
      </dgm:t>
    </dgm:pt>
    <dgm:pt modelId="{2331BAFF-AEF6-4645-97FE-2203DF615E26}">
      <dgm:prSet/>
      <dgm:spPr/>
      <dgm:t>
        <a:bodyPr/>
        <a:lstStyle/>
        <a:p>
          <a:r>
            <a:rPr lang="en-US" dirty="0"/>
            <a:t>Differentiate the capacity for lung cancer screening in Colorado by geographic region</a:t>
          </a:r>
        </a:p>
      </dgm:t>
    </dgm:pt>
    <dgm:pt modelId="{21AE050C-0446-477F-9309-BFFE43EB6C56}" type="parTrans" cxnId="{8261B63F-A2A8-4D53-9D00-7AE2DA80439A}">
      <dgm:prSet/>
      <dgm:spPr/>
      <dgm:t>
        <a:bodyPr/>
        <a:lstStyle/>
        <a:p>
          <a:endParaRPr lang="en-US"/>
        </a:p>
      </dgm:t>
    </dgm:pt>
    <dgm:pt modelId="{2E03EE7A-239B-4895-A7F1-FA8EE908B75E}" type="sibTrans" cxnId="{8261B63F-A2A8-4D53-9D00-7AE2DA80439A}">
      <dgm:prSet/>
      <dgm:spPr/>
      <dgm:t>
        <a:bodyPr/>
        <a:lstStyle/>
        <a:p>
          <a:endParaRPr lang="en-US"/>
        </a:p>
      </dgm:t>
    </dgm:pt>
    <dgm:pt modelId="{F4E07A99-D072-42FB-991D-7B4DB0E19BD9}">
      <dgm:prSet/>
      <dgm:spPr/>
      <dgm:t>
        <a:bodyPr/>
        <a:lstStyle/>
        <a:p>
          <a:r>
            <a:rPr lang="en-US"/>
            <a:t>Describe</a:t>
          </a:r>
        </a:p>
      </dgm:t>
    </dgm:pt>
    <dgm:pt modelId="{7893EC1A-15CC-4434-A4EA-2A07B7A41800}" type="parTrans" cxnId="{09F4CF7C-1B1F-4A60-9C83-3D17514079F6}">
      <dgm:prSet/>
      <dgm:spPr/>
      <dgm:t>
        <a:bodyPr/>
        <a:lstStyle/>
        <a:p>
          <a:endParaRPr lang="en-US"/>
        </a:p>
      </dgm:t>
    </dgm:pt>
    <dgm:pt modelId="{C0952728-217D-4DCA-B37B-6F821E7C05D3}" type="sibTrans" cxnId="{09F4CF7C-1B1F-4A60-9C83-3D17514079F6}">
      <dgm:prSet/>
      <dgm:spPr/>
      <dgm:t>
        <a:bodyPr/>
        <a:lstStyle/>
        <a:p>
          <a:endParaRPr lang="en-US"/>
        </a:p>
      </dgm:t>
    </dgm:pt>
    <dgm:pt modelId="{52FDE165-6D6F-4678-81D0-3952E3DB5CEB}">
      <dgm:prSet/>
      <dgm:spPr/>
      <dgm:t>
        <a:bodyPr/>
        <a:lstStyle/>
        <a:p>
          <a:r>
            <a:rPr lang="en-US"/>
            <a:t>Describe primary care providers’ perspective, reflected in a limited sample </a:t>
          </a:r>
        </a:p>
      </dgm:t>
    </dgm:pt>
    <dgm:pt modelId="{6FBBD1CF-1B14-41F7-8CE9-BB41CB4C61ED}" type="parTrans" cxnId="{A99FD3F9-2019-4714-9E59-C0134AD6CFD0}">
      <dgm:prSet/>
      <dgm:spPr/>
      <dgm:t>
        <a:bodyPr/>
        <a:lstStyle/>
        <a:p>
          <a:endParaRPr lang="en-US"/>
        </a:p>
      </dgm:t>
    </dgm:pt>
    <dgm:pt modelId="{76A4F7DD-7A43-4C4C-9EEE-11B5FD9D2FFD}" type="sibTrans" cxnId="{A99FD3F9-2019-4714-9E59-C0134AD6CFD0}">
      <dgm:prSet/>
      <dgm:spPr/>
      <dgm:t>
        <a:bodyPr/>
        <a:lstStyle/>
        <a:p>
          <a:endParaRPr lang="en-US"/>
        </a:p>
      </dgm:t>
    </dgm:pt>
    <dgm:pt modelId="{0C429522-6312-4BDC-9A85-10CDC10F1954}">
      <dgm:prSet/>
      <dgm:spPr/>
      <dgm:t>
        <a:bodyPr/>
        <a:lstStyle/>
        <a:p>
          <a:r>
            <a:rPr lang="en-US"/>
            <a:t>Understand</a:t>
          </a:r>
        </a:p>
      </dgm:t>
    </dgm:pt>
    <dgm:pt modelId="{FA2B45DA-1402-40D3-B15E-70E8B945AD44}" type="parTrans" cxnId="{E9133DDB-CE2A-4298-82D4-0FC921311956}">
      <dgm:prSet/>
      <dgm:spPr/>
      <dgm:t>
        <a:bodyPr/>
        <a:lstStyle/>
        <a:p>
          <a:endParaRPr lang="en-US"/>
        </a:p>
      </dgm:t>
    </dgm:pt>
    <dgm:pt modelId="{485552B5-7FEA-4552-82DB-FE61211B2BCD}" type="sibTrans" cxnId="{E9133DDB-CE2A-4298-82D4-0FC921311956}">
      <dgm:prSet/>
      <dgm:spPr/>
      <dgm:t>
        <a:bodyPr/>
        <a:lstStyle/>
        <a:p>
          <a:endParaRPr lang="en-US"/>
        </a:p>
      </dgm:t>
    </dgm:pt>
    <dgm:pt modelId="{2BA9784F-4F1F-477B-B791-368230653B75}">
      <dgm:prSet/>
      <dgm:spPr/>
      <dgm:t>
        <a:bodyPr/>
        <a:lstStyle/>
        <a:p>
          <a:r>
            <a:rPr lang="en-US" dirty="0"/>
            <a:t>Understand the possible implications of these findings on the burden of lung cancer in Colorado </a:t>
          </a:r>
        </a:p>
      </dgm:t>
    </dgm:pt>
    <dgm:pt modelId="{0EDEF0B8-DA1F-4CF8-AABF-FD067029766A}" type="parTrans" cxnId="{B418E043-B0D0-4ADF-8323-DC18A45003F4}">
      <dgm:prSet/>
      <dgm:spPr/>
      <dgm:t>
        <a:bodyPr/>
        <a:lstStyle/>
        <a:p>
          <a:endParaRPr lang="en-US"/>
        </a:p>
      </dgm:t>
    </dgm:pt>
    <dgm:pt modelId="{8C10A5E0-D609-483A-8BF7-C176C537C5B1}" type="sibTrans" cxnId="{B418E043-B0D0-4ADF-8323-DC18A45003F4}">
      <dgm:prSet/>
      <dgm:spPr/>
      <dgm:t>
        <a:bodyPr/>
        <a:lstStyle/>
        <a:p>
          <a:endParaRPr lang="en-US"/>
        </a:p>
      </dgm:t>
    </dgm:pt>
    <dgm:pt modelId="{A227990C-17EA-4AE6-BDD0-0C1E4728AD55}" type="pres">
      <dgm:prSet presAssocID="{35875456-0F25-4CA7-9B36-312A2B61EDB9}" presName="Name0" presStyleCnt="0">
        <dgm:presLayoutVars>
          <dgm:dir/>
          <dgm:animLvl val="lvl"/>
          <dgm:resizeHandles val="exact"/>
        </dgm:presLayoutVars>
      </dgm:prSet>
      <dgm:spPr/>
      <dgm:t>
        <a:bodyPr/>
        <a:lstStyle/>
        <a:p>
          <a:endParaRPr lang="en-US"/>
        </a:p>
      </dgm:t>
    </dgm:pt>
    <dgm:pt modelId="{DDEED679-C96F-47AF-85F0-D32D89C7A361}" type="pres">
      <dgm:prSet presAssocID="{00D05E67-9337-456E-8E08-01D5CA7891DF}" presName="composite" presStyleCnt="0"/>
      <dgm:spPr/>
    </dgm:pt>
    <dgm:pt modelId="{651F55FC-72C6-4177-8231-9A014B404434}" type="pres">
      <dgm:prSet presAssocID="{00D05E67-9337-456E-8E08-01D5CA7891DF}" presName="parTx" presStyleLbl="alignNode1" presStyleIdx="0" presStyleCnt="3">
        <dgm:presLayoutVars>
          <dgm:chMax val="0"/>
          <dgm:chPref val="0"/>
        </dgm:presLayoutVars>
      </dgm:prSet>
      <dgm:spPr/>
      <dgm:t>
        <a:bodyPr/>
        <a:lstStyle/>
        <a:p>
          <a:endParaRPr lang="en-US"/>
        </a:p>
      </dgm:t>
    </dgm:pt>
    <dgm:pt modelId="{C5D8ADED-4CBE-4F38-9145-6DAB5DDFA5DF}" type="pres">
      <dgm:prSet presAssocID="{00D05E67-9337-456E-8E08-01D5CA7891DF}" presName="desTx" presStyleLbl="alignAccFollowNode1" presStyleIdx="0" presStyleCnt="3">
        <dgm:presLayoutVars/>
      </dgm:prSet>
      <dgm:spPr/>
      <dgm:t>
        <a:bodyPr/>
        <a:lstStyle/>
        <a:p>
          <a:endParaRPr lang="en-US"/>
        </a:p>
      </dgm:t>
    </dgm:pt>
    <dgm:pt modelId="{345EED41-A69D-4017-AA61-B31906E3FB91}" type="pres">
      <dgm:prSet presAssocID="{F15EF16B-6F98-4FFC-AD75-57673DE4CD35}" presName="space" presStyleCnt="0"/>
      <dgm:spPr/>
    </dgm:pt>
    <dgm:pt modelId="{5A81C54D-016F-40E7-864B-10C5B6A42199}" type="pres">
      <dgm:prSet presAssocID="{F4E07A99-D072-42FB-991D-7B4DB0E19BD9}" presName="composite" presStyleCnt="0"/>
      <dgm:spPr/>
    </dgm:pt>
    <dgm:pt modelId="{C5395072-5E96-4D44-A6B8-D20ED996C2BA}" type="pres">
      <dgm:prSet presAssocID="{F4E07A99-D072-42FB-991D-7B4DB0E19BD9}" presName="parTx" presStyleLbl="alignNode1" presStyleIdx="1" presStyleCnt="3">
        <dgm:presLayoutVars>
          <dgm:chMax val="0"/>
          <dgm:chPref val="0"/>
        </dgm:presLayoutVars>
      </dgm:prSet>
      <dgm:spPr/>
      <dgm:t>
        <a:bodyPr/>
        <a:lstStyle/>
        <a:p>
          <a:endParaRPr lang="en-US"/>
        </a:p>
      </dgm:t>
    </dgm:pt>
    <dgm:pt modelId="{4C2A3A99-FD5F-40A0-BD05-1248E8DD009F}" type="pres">
      <dgm:prSet presAssocID="{F4E07A99-D072-42FB-991D-7B4DB0E19BD9}" presName="desTx" presStyleLbl="alignAccFollowNode1" presStyleIdx="1" presStyleCnt="3">
        <dgm:presLayoutVars/>
      </dgm:prSet>
      <dgm:spPr/>
      <dgm:t>
        <a:bodyPr/>
        <a:lstStyle/>
        <a:p>
          <a:endParaRPr lang="en-US"/>
        </a:p>
      </dgm:t>
    </dgm:pt>
    <dgm:pt modelId="{BD714493-A0D4-49DB-A4F0-6CFBB20537F5}" type="pres">
      <dgm:prSet presAssocID="{C0952728-217D-4DCA-B37B-6F821E7C05D3}" presName="space" presStyleCnt="0"/>
      <dgm:spPr/>
    </dgm:pt>
    <dgm:pt modelId="{5B7B52F6-E9E4-4BA9-8F25-B3F93978E932}" type="pres">
      <dgm:prSet presAssocID="{0C429522-6312-4BDC-9A85-10CDC10F1954}" presName="composite" presStyleCnt="0"/>
      <dgm:spPr/>
    </dgm:pt>
    <dgm:pt modelId="{EE30573F-7EB3-451B-832E-6606C58A36F0}" type="pres">
      <dgm:prSet presAssocID="{0C429522-6312-4BDC-9A85-10CDC10F1954}" presName="parTx" presStyleLbl="alignNode1" presStyleIdx="2" presStyleCnt="3">
        <dgm:presLayoutVars>
          <dgm:chMax val="0"/>
          <dgm:chPref val="0"/>
        </dgm:presLayoutVars>
      </dgm:prSet>
      <dgm:spPr/>
      <dgm:t>
        <a:bodyPr/>
        <a:lstStyle/>
        <a:p>
          <a:endParaRPr lang="en-US"/>
        </a:p>
      </dgm:t>
    </dgm:pt>
    <dgm:pt modelId="{0E45D49F-CCD9-4F00-A2B2-F8430EE8D681}" type="pres">
      <dgm:prSet presAssocID="{0C429522-6312-4BDC-9A85-10CDC10F1954}" presName="desTx" presStyleLbl="alignAccFollowNode1" presStyleIdx="2" presStyleCnt="3">
        <dgm:presLayoutVars/>
      </dgm:prSet>
      <dgm:spPr/>
      <dgm:t>
        <a:bodyPr/>
        <a:lstStyle/>
        <a:p>
          <a:endParaRPr lang="en-US"/>
        </a:p>
      </dgm:t>
    </dgm:pt>
  </dgm:ptLst>
  <dgm:cxnLst>
    <dgm:cxn modelId="{FB80941F-F10D-4183-8D1F-BA6C0C1ABEFB}" type="presOf" srcId="{0C429522-6312-4BDC-9A85-10CDC10F1954}" destId="{EE30573F-7EB3-451B-832E-6606C58A36F0}" srcOrd="0" destOrd="0" presId="urn:microsoft.com/office/officeart/2016/7/layout/HorizontalActionList"/>
    <dgm:cxn modelId="{09F4CF7C-1B1F-4A60-9C83-3D17514079F6}" srcId="{35875456-0F25-4CA7-9B36-312A2B61EDB9}" destId="{F4E07A99-D072-42FB-991D-7B4DB0E19BD9}" srcOrd="1" destOrd="0" parTransId="{7893EC1A-15CC-4434-A4EA-2A07B7A41800}" sibTransId="{C0952728-217D-4DCA-B37B-6F821E7C05D3}"/>
    <dgm:cxn modelId="{F6025EB6-79C7-4BDB-8C7A-FD615AA5281B}" type="presOf" srcId="{2BA9784F-4F1F-477B-B791-368230653B75}" destId="{0E45D49F-CCD9-4F00-A2B2-F8430EE8D681}" srcOrd="0" destOrd="0" presId="urn:microsoft.com/office/officeart/2016/7/layout/HorizontalActionList"/>
    <dgm:cxn modelId="{A99FD3F9-2019-4714-9E59-C0134AD6CFD0}" srcId="{F4E07A99-D072-42FB-991D-7B4DB0E19BD9}" destId="{52FDE165-6D6F-4678-81D0-3952E3DB5CEB}" srcOrd="0" destOrd="0" parTransId="{6FBBD1CF-1B14-41F7-8CE9-BB41CB4C61ED}" sibTransId="{76A4F7DD-7A43-4C4C-9EEE-11B5FD9D2FFD}"/>
    <dgm:cxn modelId="{7AA15355-38EE-4213-B4E3-85E4182CBCE1}" type="presOf" srcId="{52FDE165-6D6F-4678-81D0-3952E3DB5CEB}" destId="{4C2A3A99-FD5F-40A0-BD05-1248E8DD009F}" srcOrd="0" destOrd="0" presId="urn:microsoft.com/office/officeart/2016/7/layout/HorizontalActionList"/>
    <dgm:cxn modelId="{B11BA648-7C28-48B9-850D-C051C7D8215D}" srcId="{35875456-0F25-4CA7-9B36-312A2B61EDB9}" destId="{00D05E67-9337-456E-8E08-01D5CA7891DF}" srcOrd="0" destOrd="0" parTransId="{05DDDAF8-B060-456F-99E1-90C2A262C199}" sibTransId="{F15EF16B-6F98-4FFC-AD75-57673DE4CD35}"/>
    <dgm:cxn modelId="{E9133DDB-CE2A-4298-82D4-0FC921311956}" srcId="{35875456-0F25-4CA7-9B36-312A2B61EDB9}" destId="{0C429522-6312-4BDC-9A85-10CDC10F1954}" srcOrd="2" destOrd="0" parTransId="{FA2B45DA-1402-40D3-B15E-70E8B945AD44}" sibTransId="{485552B5-7FEA-4552-82DB-FE61211B2BCD}"/>
    <dgm:cxn modelId="{9F2C0A46-AEC3-40C4-98D2-7121BADD4F2D}" type="presOf" srcId="{F4E07A99-D072-42FB-991D-7B4DB0E19BD9}" destId="{C5395072-5E96-4D44-A6B8-D20ED996C2BA}" srcOrd="0" destOrd="0" presId="urn:microsoft.com/office/officeart/2016/7/layout/HorizontalActionList"/>
    <dgm:cxn modelId="{2D2C2C85-3462-4301-B850-A9DAABB8FE64}" type="presOf" srcId="{00D05E67-9337-456E-8E08-01D5CA7891DF}" destId="{651F55FC-72C6-4177-8231-9A014B404434}" srcOrd="0" destOrd="0" presId="urn:microsoft.com/office/officeart/2016/7/layout/HorizontalActionList"/>
    <dgm:cxn modelId="{8261B63F-A2A8-4D53-9D00-7AE2DA80439A}" srcId="{00D05E67-9337-456E-8E08-01D5CA7891DF}" destId="{2331BAFF-AEF6-4645-97FE-2203DF615E26}" srcOrd="0" destOrd="0" parTransId="{21AE050C-0446-477F-9309-BFFE43EB6C56}" sibTransId="{2E03EE7A-239B-4895-A7F1-FA8EE908B75E}"/>
    <dgm:cxn modelId="{5FA495DF-6618-4F3B-92ED-9ADBC4459DE1}" type="presOf" srcId="{2331BAFF-AEF6-4645-97FE-2203DF615E26}" destId="{C5D8ADED-4CBE-4F38-9145-6DAB5DDFA5DF}" srcOrd="0" destOrd="0" presId="urn:microsoft.com/office/officeart/2016/7/layout/HorizontalActionList"/>
    <dgm:cxn modelId="{B418E043-B0D0-4ADF-8323-DC18A45003F4}" srcId="{0C429522-6312-4BDC-9A85-10CDC10F1954}" destId="{2BA9784F-4F1F-477B-B791-368230653B75}" srcOrd="0" destOrd="0" parTransId="{0EDEF0B8-DA1F-4CF8-AABF-FD067029766A}" sibTransId="{8C10A5E0-D609-483A-8BF7-C176C537C5B1}"/>
    <dgm:cxn modelId="{EF835EF2-3D5E-47E4-ADEC-4A114AAB34C0}" type="presOf" srcId="{35875456-0F25-4CA7-9B36-312A2B61EDB9}" destId="{A227990C-17EA-4AE6-BDD0-0C1E4728AD55}" srcOrd="0" destOrd="0" presId="urn:microsoft.com/office/officeart/2016/7/layout/HorizontalActionList"/>
    <dgm:cxn modelId="{745B5946-B820-43CC-AE83-D1AF36870B6B}" type="presParOf" srcId="{A227990C-17EA-4AE6-BDD0-0C1E4728AD55}" destId="{DDEED679-C96F-47AF-85F0-D32D89C7A361}" srcOrd="0" destOrd="0" presId="urn:microsoft.com/office/officeart/2016/7/layout/HorizontalActionList"/>
    <dgm:cxn modelId="{CE67EF12-A8C4-4DAE-A205-53A7FEC62E7E}" type="presParOf" srcId="{DDEED679-C96F-47AF-85F0-D32D89C7A361}" destId="{651F55FC-72C6-4177-8231-9A014B404434}" srcOrd="0" destOrd="0" presId="urn:microsoft.com/office/officeart/2016/7/layout/HorizontalActionList"/>
    <dgm:cxn modelId="{8460B51F-38F3-4A06-AC0F-7839D28EC5B5}" type="presParOf" srcId="{DDEED679-C96F-47AF-85F0-D32D89C7A361}" destId="{C5D8ADED-4CBE-4F38-9145-6DAB5DDFA5DF}" srcOrd="1" destOrd="0" presId="urn:microsoft.com/office/officeart/2016/7/layout/HorizontalActionList"/>
    <dgm:cxn modelId="{AE20BE65-81F7-4F71-AEDD-D136DAD969D7}" type="presParOf" srcId="{A227990C-17EA-4AE6-BDD0-0C1E4728AD55}" destId="{345EED41-A69D-4017-AA61-B31906E3FB91}" srcOrd="1" destOrd="0" presId="urn:microsoft.com/office/officeart/2016/7/layout/HorizontalActionList"/>
    <dgm:cxn modelId="{187B9597-D544-4FFA-845E-5CB62739CBF4}" type="presParOf" srcId="{A227990C-17EA-4AE6-BDD0-0C1E4728AD55}" destId="{5A81C54D-016F-40E7-864B-10C5B6A42199}" srcOrd="2" destOrd="0" presId="urn:microsoft.com/office/officeart/2016/7/layout/HorizontalActionList"/>
    <dgm:cxn modelId="{F6E8D6B9-60E6-4F0F-B092-BA9D8AB0905F}" type="presParOf" srcId="{5A81C54D-016F-40E7-864B-10C5B6A42199}" destId="{C5395072-5E96-4D44-A6B8-D20ED996C2BA}" srcOrd="0" destOrd="0" presId="urn:microsoft.com/office/officeart/2016/7/layout/HorizontalActionList"/>
    <dgm:cxn modelId="{1AF59FE7-6125-4A57-9034-0339DED47BA5}" type="presParOf" srcId="{5A81C54D-016F-40E7-864B-10C5B6A42199}" destId="{4C2A3A99-FD5F-40A0-BD05-1248E8DD009F}" srcOrd="1" destOrd="0" presId="urn:microsoft.com/office/officeart/2016/7/layout/HorizontalActionList"/>
    <dgm:cxn modelId="{47345E45-5930-46E7-969C-2546FA098E48}" type="presParOf" srcId="{A227990C-17EA-4AE6-BDD0-0C1E4728AD55}" destId="{BD714493-A0D4-49DB-A4F0-6CFBB20537F5}" srcOrd="3" destOrd="0" presId="urn:microsoft.com/office/officeart/2016/7/layout/HorizontalActionList"/>
    <dgm:cxn modelId="{AC43FBBC-BBAD-4F15-B3D0-7BE2701EABEB}" type="presParOf" srcId="{A227990C-17EA-4AE6-BDD0-0C1E4728AD55}" destId="{5B7B52F6-E9E4-4BA9-8F25-B3F93978E932}" srcOrd="4" destOrd="0" presId="urn:microsoft.com/office/officeart/2016/7/layout/HorizontalActionList"/>
    <dgm:cxn modelId="{4CBB19D2-3CA9-4E55-8E0B-20D251CC2B58}" type="presParOf" srcId="{5B7B52F6-E9E4-4BA9-8F25-B3F93978E932}" destId="{EE30573F-7EB3-451B-832E-6606C58A36F0}" srcOrd="0" destOrd="0" presId="urn:microsoft.com/office/officeart/2016/7/layout/HorizontalActionList"/>
    <dgm:cxn modelId="{D1ECE2A3-4524-419F-815F-9995B27F1210}" type="presParOf" srcId="{5B7B52F6-E9E4-4BA9-8F25-B3F93978E932}" destId="{0E45D49F-CCD9-4F00-A2B2-F8430EE8D681}"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1F55FC-72C6-4177-8231-9A014B404434}">
      <dsp:nvSpPr>
        <dsp:cNvPr id="0" name=""/>
        <dsp:cNvSpPr/>
      </dsp:nvSpPr>
      <dsp:spPr>
        <a:xfrm>
          <a:off x="10090" y="225203"/>
          <a:ext cx="3426543" cy="102796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773" tIns="270773" rIns="270773" bIns="270773" numCol="1" spcCol="1270" anchor="ctr" anchorCtr="0">
          <a:noAutofit/>
        </a:bodyPr>
        <a:lstStyle/>
        <a:p>
          <a:pPr lvl="0" algn="ctr" defTabSz="1511300">
            <a:lnSpc>
              <a:spcPct val="90000"/>
            </a:lnSpc>
            <a:spcBef>
              <a:spcPct val="0"/>
            </a:spcBef>
            <a:spcAft>
              <a:spcPct val="35000"/>
            </a:spcAft>
          </a:pPr>
          <a:r>
            <a:rPr lang="en-US" sz="3400" kern="1200"/>
            <a:t>Differentiate</a:t>
          </a:r>
        </a:p>
      </dsp:txBody>
      <dsp:txXfrm>
        <a:off x="10090" y="225203"/>
        <a:ext cx="3426543" cy="1027963"/>
      </dsp:txXfrm>
    </dsp:sp>
    <dsp:sp modelId="{C5D8ADED-4CBE-4F38-9145-6DAB5DDFA5DF}">
      <dsp:nvSpPr>
        <dsp:cNvPr id="0" name=""/>
        <dsp:cNvSpPr/>
      </dsp:nvSpPr>
      <dsp:spPr>
        <a:xfrm>
          <a:off x="10090" y="1253166"/>
          <a:ext cx="3426543" cy="28729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8466" tIns="338466" rIns="338466" bIns="338466" numCol="1" spcCol="1270" anchor="t" anchorCtr="0">
          <a:noAutofit/>
        </a:bodyPr>
        <a:lstStyle/>
        <a:p>
          <a:pPr lvl="0" algn="l" defTabSz="1155700">
            <a:lnSpc>
              <a:spcPct val="90000"/>
            </a:lnSpc>
            <a:spcBef>
              <a:spcPct val="0"/>
            </a:spcBef>
            <a:spcAft>
              <a:spcPct val="35000"/>
            </a:spcAft>
          </a:pPr>
          <a:r>
            <a:rPr lang="en-US" sz="2600" kern="1200" dirty="0"/>
            <a:t>Differentiate the capacity for lung cancer screening in Colorado by geographic region</a:t>
          </a:r>
        </a:p>
      </dsp:txBody>
      <dsp:txXfrm>
        <a:off x="10090" y="1253166"/>
        <a:ext cx="3426543" cy="2872967"/>
      </dsp:txXfrm>
    </dsp:sp>
    <dsp:sp modelId="{C5395072-5E96-4D44-A6B8-D20ED996C2BA}">
      <dsp:nvSpPr>
        <dsp:cNvPr id="0" name=""/>
        <dsp:cNvSpPr/>
      </dsp:nvSpPr>
      <dsp:spPr>
        <a:xfrm>
          <a:off x="3544528" y="225203"/>
          <a:ext cx="3426543" cy="102796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773" tIns="270773" rIns="270773" bIns="270773" numCol="1" spcCol="1270" anchor="ctr" anchorCtr="0">
          <a:noAutofit/>
        </a:bodyPr>
        <a:lstStyle/>
        <a:p>
          <a:pPr lvl="0" algn="ctr" defTabSz="1511300">
            <a:lnSpc>
              <a:spcPct val="90000"/>
            </a:lnSpc>
            <a:spcBef>
              <a:spcPct val="0"/>
            </a:spcBef>
            <a:spcAft>
              <a:spcPct val="35000"/>
            </a:spcAft>
          </a:pPr>
          <a:r>
            <a:rPr lang="en-US" sz="3400" kern="1200"/>
            <a:t>Describe</a:t>
          </a:r>
        </a:p>
      </dsp:txBody>
      <dsp:txXfrm>
        <a:off x="3544528" y="225203"/>
        <a:ext cx="3426543" cy="1027963"/>
      </dsp:txXfrm>
    </dsp:sp>
    <dsp:sp modelId="{4C2A3A99-FD5F-40A0-BD05-1248E8DD009F}">
      <dsp:nvSpPr>
        <dsp:cNvPr id="0" name=""/>
        <dsp:cNvSpPr/>
      </dsp:nvSpPr>
      <dsp:spPr>
        <a:xfrm>
          <a:off x="3544528" y="1253166"/>
          <a:ext cx="3426543" cy="28729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8466" tIns="338466" rIns="338466" bIns="338466" numCol="1" spcCol="1270" anchor="t" anchorCtr="0">
          <a:noAutofit/>
        </a:bodyPr>
        <a:lstStyle/>
        <a:p>
          <a:pPr lvl="0" algn="l" defTabSz="1155700">
            <a:lnSpc>
              <a:spcPct val="90000"/>
            </a:lnSpc>
            <a:spcBef>
              <a:spcPct val="0"/>
            </a:spcBef>
            <a:spcAft>
              <a:spcPct val="35000"/>
            </a:spcAft>
          </a:pPr>
          <a:r>
            <a:rPr lang="en-US" sz="2600" kern="1200"/>
            <a:t>Describe primary care providers’ perspective, reflected in a limited sample </a:t>
          </a:r>
        </a:p>
      </dsp:txBody>
      <dsp:txXfrm>
        <a:off x="3544528" y="1253166"/>
        <a:ext cx="3426543" cy="2872967"/>
      </dsp:txXfrm>
    </dsp:sp>
    <dsp:sp modelId="{EE30573F-7EB3-451B-832E-6606C58A36F0}">
      <dsp:nvSpPr>
        <dsp:cNvPr id="0" name=""/>
        <dsp:cNvSpPr/>
      </dsp:nvSpPr>
      <dsp:spPr>
        <a:xfrm>
          <a:off x="7078966" y="225203"/>
          <a:ext cx="3426543" cy="102796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773" tIns="270773" rIns="270773" bIns="270773" numCol="1" spcCol="1270" anchor="ctr" anchorCtr="0">
          <a:noAutofit/>
        </a:bodyPr>
        <a:lstStyle/>
        <a:p>
          <a:pPr lvl="0" algn="ctr" defTabSz="1511300">
            <a:lnSpc>
              <a:spcPct val="90000"/>
            </a:lnSpc>
            <a:spcBef>
              <a:spcPct val="0"/>
            </a:spcBef>
            <a:spcAft>
              <a:spcPct val="35000"/>
            </a:spcAft>
          </a:pPr>
          <a:r>
            <a:rPr lang="en-US" sz="3400" kern="1200"/>
            <a:t>Understand</a:t>
          </a:r>
        </a:p>
      </dsp:txBody>
      <dsp:txXfrm>
        <a:off x="7078966" y="225203"/>
        <a:ext cx="3426543" cy="1027963"/>
      </dsp:txXfrm>
    </dsp:sp>
    <dsp:sp modelId="{0E45D49F-CCD9-4F00-A2B2-F8430EE8D681}">
      <dsp:nvSpPr>
        <dsp:cNvPr id="0" name=""/>
        <dsp:cNvSpPr/>
      </dsp:nvSpPr>
      <dsp:spPr>
        <a:xfrm>
          <a:off x="7078966" y="1253166"/>
          <a:ext cx="3426543" cy="28729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8466" tIns="338466" rIns="338466" bIns="338466" numCol="1" spcCol="1270" anchor="t" anchorCtr="0">
          <a:noAutofit/>
        </a:bodyPr>
        <a:lstStyle/>
        <a:p>
          <a:pPr lvl="0" algn="l" defTabSz="1155700">
            <a:lnSpc>
              <a:spcPct val="90000"/>
            </a:lnSpc>
            <a:spcBef>
              <a:spcPct val="0"/>
            </a:spcBef>
            <a:spcAft>
              <a:spcPct val="35000"/>
            </a:spcAft>
          </a:pPr>
          <a:r>
            <a:rPr lang="en-US" sz="2600" kern="1200" dirty="0"/>
            <a:t>Understand the possible implications of these findings on the burden of lung cancer in Colorado </a:t>
          </a:r>
        </a:p>
      </dsp:txBody>
      <dsp:txXfrm>
        <a:off x="7078966" y="1253166"/>
        <a:ext cx="3426543" cy="2872967"/>
      </dsp:txXfrm>
    </dsp:sp>
  </dsp:spTree>
</dsp:drawing>
</file>

<file path=ppt/diagrams/layout1.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B90478B-2C26-4C01-8195-CB9B94D513E7}" type="datetimeFigureOut">
              <a:rPr lang="en-US" smtClean="0"/>
              <a:t>9/30/2020</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050C3057-A374-4ED1-862B-A0C3DEC02F8A}" type="slidenum">
              <a:rPr lang="en-US" smtClean="0"/>
              <a:t>‹#›</a:t>
            </a:fld>
            <a:endParaRPr lang="en-US"/>
          </a:p>
        </p:txBody>
      </p:sp>
    </p:spTree>
    <p:extLst>
      <p:ext uri="{BB962C8B-B14F-4D97-AF65-F5344CB8AC3E}">
        <p14:creationId xmlns:p14="http://schemas.microsoft.com/office/powerpoint/2010/main" val="3276373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56ED8E5-84D4-4321-94CB-0424A0C7A562}" type="datetimeFigureOut">
              <a:rPr lang="en-US" smtClean="0"/>
              <a:t>9/30/2020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E902C70A-D701-4C87-BFDC-A5B8E22CEE39}" type="slidenum">
              <a:rPr lang="en-US" smtClean="0"/>
              <a:t>‹#›</a:t>
            </a:fld>
            <a:endParaRPr lang="en-US"/>
          </a:p>
        </p:txBody>
      </p:sp>
    </p:spTree>
    <p:extLst>
      <p:ext uri="{BB962C8B-B14F-4D97-AF65-F5344CB8AC3E}">
        <p14:creationId xmlns:p14="http://schemas.microsoft.com/office/powerpoint/2010/main" val="3070478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902C70A-D701-4C87-BFDC-A5B8E22CEE39}" type="slidenum">
              <a:rPr lang="en-US" smtClean="0"/>
              <a:t>9</a:t>
            </a:fld>
            <a:endParaRPr lang="en-US"/>
          </a:p>
        </p:txBody>
      </p:sp>
    </p:spTree>
    <p:extLst>
      <p:ext uri="{BB962C8B-B14F-4D97-AF65-F5344CB8AC3E}">
        <p14:creationId xmlns:p14="http://schemas.microsoft.com/office/powerpoint/2010/main" val="123150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Want navigators and providers to get help specifically with eligibility assessment and coverage, and what to expect afterward.  This is very similar to the multi-component approach recommended by the USPTF to increase breast, colorectal and cervical cancer screening – creating push and pull</a:t>
            </a:r>
          </a:p>
        </p:txBody>
      </p:sp>
      <p:sp>
        <p:nvSpPr>
          <p:cNvPr id="4" name="Slide Number Placeholder 3"/>
          <p:cNvSpPr>
            <a:spLocks noGrp="1"/>
          </p:cNvSpPr>
          <p:nvPr>
            <p:ph type="sldNum" sz="quarter" idx="5"/>
          </p:nvPr>
        </p:nvSpPr>
        <p:spPr/>
        <p:txBody>
          <a:bodyPr/>
          <a:lstStyle/>
          <a:p>
            <a:fld id="{1D479A81-7817-4D83-9A78-1B2E9C8F8A8F}" type="slidenum">
              <a:rPr lang="en-US" smtClean="0"/>
              <a:t>10</a:t>
            </a:fld>
            <a:endParaRPr lang="en-US"/>
          </a:p>
        </p:txBody>
      </p:sp>
    </p:spTree>
    <p:extLst>
      <p:ext uri="{BB962C8B-B14F-4D97-AF65-F5344CB8AC3E}">
        <p14:creationId xmlns:p14="http://schemas.microsoft.com/office/powerpoint/2010/main" val="1871629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 smokers – some counties up to 60%; note these areas are not near screening programs </a:t>
            </a:r>
          </a:p>
          <a:p>
            <a:endParaRPr lang="en-US" dirty="0"/>
          </a:p>
          <a:p>
            <a:r>
              <a:rPr lang="en-US" dirty="0"/>
              <a:t>The average prevalence of tobacco use in Colorado is 17.7% (4). Recent Census estimates (5) indicate that the number of persons in between the ages of 55-75 years is 18.1% of Colorado’s 5,029,186 people. A crude estimate of the number of Coloradans who could meet the CMS criteria for eligibility for LDCT therefore is just over 160,000 (910,283 aged 55-75 years X 17.7%; this number does not include people who have quit smoking in the last 15 years). Data suggest a wide variation in smoking rates across Colorado, ranging from 8.7% (Jackson County, in the northern sub-alpine region) to 33.3% in southeastern Colorado in Bent and Kiowa counties (6). Notably, both these regions with the lowest and highest estimates are among the most sparsely populated in the state, indicating that not all rural counties are alike, and supporting the need for local strategies. Lung cancer screening rates in Colorado are unknown, nor is the availability of LDCT well-documented. </a:t>
            </a:r>
          </a:p>
        </p:txBody>
      </p:sp>
      <p:sp>
        <p:nvSpPr>
          <p:cNvPr id="4" name="Slide Number Placeholder 3"/>
          <p:cNvSpPr>
            <a:spLocks noGrp="1"/>
          </p:cNvSpPr>
          <p:nvPr>
            <p:ph type="sldNum" sz="quarter" idx="5"/>
          </p:nvPr>
        </p:nvSpPr>
        <p:spPr/>
        <p:txBody>
          <a:bodyPr/>
          <a:lstStyle/>
          <a:p>
            <a:fld id="{1D479A81-7817-4D83-9A78-1B2E9C8F8A8F}" type="slidenum">
              <a:rPr lang="en-US" smtClean="0"/>
              <a:t>13</a:t>
            </a:fld>
            <a:endParaRPr lang="en-US"/>
          </a:p>
        </p:txBody>
      </p:sp>
    </p:spTree>
    <p:extLst>
      <p:ext uri="{BB962C8B-B14F-4D97-AF65-F5344CB8AC3E}">
        <p14:creationId xmlns:p14="http://schemas.microsoft.com/office/powerpoint/2010/main" val="4292684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Dose response of income and smoking; 10.7% at highest income vs 27.6% at lowest income </a:t>
            </a:r>
          </a:p>
        </p:txBody>
      </p:sp>
      <p:sp>
        <p:nvSpPr>
          <p:cNvPr id="4" name="Slide Number Placeholder 3"/>
          <p:cNvSpPr>
            <a:spLocks noGrp="1"/>
          </p:cNvSpPr>
          <p:nvPr>
            <p:ph type="sldNum" sz="quarter" idx="5"/>
          </p:nvPr>
        </p:nvSpPr>
        <p:spPr/>
        <p:txBody>
          <a:bodyPr/>
          <a:lstStyle/>
          <a:p>
            <a:fld id="{1D479A81-7817-4D83-9A78-1B2E9C8F8A8F}" type="slidenum">
              <a:rPr lang="en-US" smtClean="0"/>
              <a:t>14</a:t>
            </a:fld>
            <a:endParaRPr lang="en-US"/>
          </a:p>
        </p:txBody>
      </p:sp>
    </p:spTree>
    <p:extLst>
      <p:ext uri="{BB962C8B-B14F-4D97-AF65-F5344CB8AC3E}">
        <p14:creationId xmlns:p14="http://schemas.microsoft.com/office/powerpoint/2010/main" val="2862067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B96A8-8709-497C-9007-6DFAE03963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0BEAF9-E134-45E1-8406-4BCE0E3756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F7F9390-D496-436B-B0CE-0E55A0DCE2D7}"/>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5" name="Footer Placeholder 4">
            <a:extLst>
              <a:ext uri="{FF2B5EF4-FFF2-40B4-BE49-F238E27FC236}">
                <a16:creationId xmlns:a16="http://schemas.microsoft.com/office/drawing/2014/main" id="{7ED752B8-2711-4F01-8130-3507AA2599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DB518E-695F-4DCF-B0DF-55DB1104A81D}"/>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135467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4655B-76EB-4BEF-9FC1-3A3000ADCC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9CB401-A934-4789-AD9E-A8EF9B102A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3E28FA-352A-4C3B-BD58-D32A71CC22D7}"/>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5" name="Footer Placeholder 4">
            <a:extLst>
              <a:ext uri="{FF2B5EF4-FFF2-40B4-BE49-F238E27FC236}">
                <a16:creationId xmlns:a16="http://schemas.microsoft.com/office/drawing/2014/main" id="{DDA1D652-93C3-40B6-AEBC-8C02954EAC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D3F174-21B0-4C38-AB69-4EA523483956}"/>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1111255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C4580A-96EB-4211-AAFF-1A839334B1D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F5F337-4C97-4FB9-A376-BDAFA6A774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043FBA-0BE4-41C1-BD04-7865BB37630F}"/>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5" name="Footer Placeholder 4">
            <a:extLst>
              <a:ext uri="{FF2B5EF4-FFF2-40B4-BE49-F238E27FC236}">
                <a16:creationId xmlns:a16="http://schemas.microsoft.com/office/drawing/2014/main" id="{BA48F610-1E7F-474D-9AB9-DD6E369FFC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DE4F75-1E3E-43DF-8DCE-9D0F2CC5E6AB}"/>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2119604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8B061-8058-4E33-B55B-4BC27B9F05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517612-DFCF-4ED9-968C-6F9AFE95B1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6BFC48-186C-4A01-B4A7-D33E5227BF48}"/>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5" name="Footer Placeholder 4">
            <a:extLst>
              <a:ext uri="{FF2B5EF4-FFF2-40B4-BE49-F238E27FC236}">
                <a16:creationId xmlns:a16="http://schemas.microsoft.com/office/drawing/2014/main" id="{8D2973B6-3CA0-454B-805C-B6D160BDAF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30F2D2-A7D0-4CB4-AC1D-5EC61E6A2251}"/>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3273262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9DF09-5C91-44E4-B8BB-E65BDE2F38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901D9B-7816-46D3-BEB1-C2F71A48EA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6D2025-1AF0-4560-901C-88B4A9FFBF57}"/>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5" name="Footer Placeholder 4">
            <a:extLst>
              <a:ext uri="{FF2B5EF4-FFF2-40B4-BE49-F238E27FC236}">
                <a16:creationId xmlns:a16="http://schemas.microsoft.com/office/drawing/2014/main" id="{0928A18C-0C1E-45A3-9594-A0C186C78E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F44037-6811-4D7D-8418-DA56D0BFF19F}"/>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130195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96FBC-CA73-474C-87A7-15031FDD7D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4D0623-6FBF-41ED-99DA-8AEE509059B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DA33DE2-1A9E-4951-870F-041EB0B87A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EB7646-709C-4C22-9E62-641EC87E09AB}"/>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6" name="Footer Placeholder 5">
            <a:extLst>
              <a:ext uri="{FF2B5EF4-FFF2-40B4-BE49-F238E27FC236}">
                <a16:creationId xmlns:a16="http://schemas.microsoft.com/office/drawing/2014/main" id="{A240B996-7C99-4A57-A8AA-321E62DA1A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8C8A31-48CD-4A64-AEC3-19723A213932}"/>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2507038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F3BE0-2375-4C01-9B1E-018AD48B8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0BEBD8-0BEE-4CC9-ABA6-643142D11D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148DF6-2573-49BE-961A-623DDEB02D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9809E9-D7F3-4C80-9050-019C567B68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12F765-5835-4FC6-B5FF-9F9AA9623DF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C596E8-07B6-4DF3-9285-1B3C269FA796}"/>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8" name="Footer Placeholder 7">
            <a:extLst>
              <a:ext uri="{FF2B5EF4-FFF2-40B4-BE49-F238E27FC236}">
                <a16:creationId xmlns:a16="http://schemas.microsoft.com/office/drawing/2014/main" id="{1B6F2FA9-B806-4542-BF4E-4F4107A285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322DF8-F8DE-48B2-9124-F4D6B643EE5B}"/>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186664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B9034-ED8E-4ECD-9471-95B6D45F76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1848B1-80DC-46FA-8C56-BC476A4679E1}"/>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4" name="Footer Placeholder 3">
            <a:extLst>
              <a:ext uri="{FF2B5EF4-FFF2-40B4-BE49-F238E27FC236}">
                <a16:creationId xmlns:a16="http://schemas.microsoft.com/office/drawing/2014/main" id="{6F0E38BE-C186-4874-A7F6-76438E3CA1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50C3E00-1807-49A3-9F42-4E379852BAE5}"/>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120031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8CF3B-0139-479E-BC41-BFD51F35BD55}"/>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3" name="Footer Placeholder 2">
            <a:extLst>
              <a:ext uri="{FF2B5EF4-FFF2-40B4-BE49-F238E27FC236}">
                <a16:creationId xmlns:a16="http://schemas.microsoft.com/office/drawing/2014/main" id="{F974F80B-60C8-49E9-BC5D-A5526C983C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9EAEBE-8F29-4B50-933C-C8FF78137A1D}"/>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3051786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E4B6B-B7D3-483B-8792-CB8AD67C34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36D09D9-B00A-4283-B497-7886A35410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7812D77-B5E9-4714-8782-9FA07D3FCD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EE2A1D-447B-4A8E-831D-F17ABEF65675}"/>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6" name="Footer Placeholder 5">
            <a:extLst>
              <a:ext uri="{FF2B5EF4-FFF2-40B4-BE49-F238E27FC236}">
                <a16:creationId xmlns:a16="http://schemas.microsoft.com/office/drawing/2014/main" id="{1C1E4B08-80C4-4674-87E0-D7A55B2EBF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525ECD-12B8-47A1-9D25-B94610A9CED6}"/>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3098664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19F54-6E4B-4F10-9B38-25517C0E39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CBA0088-ECAF-4FA6-804B-8CB97C5E9B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F1F2AA-4187-4A30-AF4C-AA7DB0B55A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158F24-4C20-456E-96A4-960C36CF4DBB}"/>
              </a:ext>
            </a:extLst>
          </p:cNvPr>
          <p:cNvSpPr>
            <a:spLocks noGrp="1"/>
          </p:cNvSpPr>
          <p:nvPr>
            <p:ph type="dt" sz="half" idx="10"/>
          </p:nvPr>
        </p:nvSpPr>
        <p:spPr/>
        <p:txBody>
          <a:bodyPr/>
          <a:lstStyle/>
          <a:p>
            <a:fld id="{45296BE1-28B7-4D2D-82AA-8468CADF9594}" type="datetimeFigureOut">
              <a:rPr lang="en-US" smtClean="0"/>
              <a:t>9/30/2020</a:t>
            </a:fld>
            <a:endParaRPr lang="en-US"/>
          </a:p>
        </p:txBody>
      </p:sp>
      <p:sp>
        <p:nvSpPr>
          <p:cNvPr id="6" name="Footer Placeholder 5">
            <a:extLst>
              <a:ext uri="{FF2B5EF4-FFF2-40B4-BE49-F238E27FC236}">
                <a16:creationId xmlns:a16="http://schemas.microsoft.com/office/drawing/2014/main" id="{1F951C36-721A-4C36-9EA3-3844E171C2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BEDCB5-B512-4E82-86C6-5AF21600F788}"/>
              </a:ext>
            </a:extLst>
          </p:cNvPr>
          <p:cNvSpPr>
            <a:spLocks noGrp="1"/>
          </p:cNvSpPr>
          <p:nvPr>
            <p:ph type="sldNum" sz="quarter" idx="12"/>
          </p:nvPr>
        </p:nvSpPr>
        <p:spPr/>
        <p:txBody>
          <a:bodyPr/>
          <a:lstStyle/>
          <a:p>
            <a:fld id="{2DEAC0FB-28B2-4DD2-9F09-9BDD0E0595D0}" type="slidenum">
              <a:rPr lang="en-US" smtClean="0"/>
              <a:t>‹#›</a:t>
            </a:fld>
            <a:endParaRPr lang="en-US"/>
          </a:p>
        </p:txBody>
      </p:sp>
    </p:spTree>
    <p:extLst>
      <p:ext uri="{BB962C8B-B14F-4D97-AF65-F5344CB8AC3E}">
        <p14:creationId xmlns:p14="http://schemas.microsoft.com/office/powerpoint/2010/main" val="3841614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43F202-E404-437E-B629-247CB2B012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3E8830-4AF6-44A1-A6BE-EA57CD6BA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65F86A-1E61-427B-88D7-54B7CD2CA3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296BE1-28B7-4D2D-82AA-8468CADF9594}" type="datetimeFigureOut">
              <a:rPr lang="en-US" smtClean="0"/>
              <a:t>9/30/2020</a:t>
            </a:fld>
            <a:endParaRPr lang="en-US"/>
          </a:p>
        </p:txBody>
      </p:sp>
      <p:sp>
        <p:nvSpPr>
          <p:cNvPr id="5" name="Footer Placeholder 4">
            <a:extLst>
              <a:ext uri="{FF2B5EF4-FFF2-40B4-BE49-F238E27FC236}">
                <a16:creationId xmlns:a16="http://schemas.microsoft.com/office/drawing/2014/main" id="{5351FC67-71B6-4654-BBD6-EEA59A7BD1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12DB25-52B3-4602-A422-06D7EE252A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EAC0FB-28B2-4DD2-9F09-9BDD0E0595D0}" type="slidenum">
              <a:rPr lang="en-US" smtClean="0"/>
              <a:t>‹#›</a:t>
            </a:fld>
            <a:endParaRPr lang="en-US"/>
          </a:p>
        </p:txBody>
      </p:sp>
    </p:spTree>
    <p:extLst>
      <p:ext uri="{BB962C8B-B14F-4D97-AF65-F5344CB8AC3E}">
        <p14:creationId xmlns:p14="http://schemas.microsoft.com/office/powerpoint/2010/main" val="1219211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mailto:betsy.risendal@cuanschutz.edu"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patientnavigatortraining.org/"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1AEB8A9-B768-4E30-BA55-D919E668734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643467" y="640080"/>
            <a:ext cx="3096427" cy="5613236"/>
          </a:xfrm>
        </p:spPr>
        <p:txBody>
          <a:bodyPr anchor="ctr">
            <a:normAutofit/>
          </a:bodyPr>
          <a:lstStyle/>
          <a:p>
            <a:r>
              <a:rPr lang="en-US" sz="4100">
                <a:solidFill>
                  <a:srgbClr val="FFFFFF"/>
                </a:solidFill>
              </a:rPr>
              <a:t>A Preliminary Examination of Lung Cancer Screening Capacity, Barriers and Facilitators in Colorado </a:t>
            </a:r>
          </a:p>
        </p:txBody>
      </p:sp>
      <p:sp>
        <p:nvSpPr>
          <p:cNvPr id="3" name="Content Placeholder 2"/>
          <p:cNvSpPr>
            <a:spLocks noGrp="1"/>
          </p:cNvSpPr>
          <p:nvPr>
            <p:ph idx="1"/>
          </p:nvPr>
        </p:nvSpPr>
        <p:spPr>
          <a:xfrm>
            <a:off x="4699818" y="640082"/>
            <a:ext cx="6848715" cy="2484884"/>
          </a:xfrm>
        </p:spPr>
        <p:txBody>
          <a:bodyPr anchor="ctr">
            <a:normAutofit/>
          </a:bodyPr>
          <a:lstStyle/>
          <a:p>
            <a:pPr marL="0" indent="0">
              <a:buNone/>
            </a:pPr>
            <a:endParaRPr lang="en-US" sz="2000" dirty="0"/>
          </a:p>
          <a:p>
            <a:pPr marL="0" indent="0">
              <a:buNone/>
            </a:pPr>
            <a:endParaRPr lang="en-US" sz="2000" dirty="0"/>
          </a:p>
          <a:p>
            <a:pPr marL="0" indent="0">
              <a:buNone/>
            </a:pPr>
            <a:r>
              <a:rPr lang="en-US" sz="2400" dirty="0"/>
              <a:t>Betsy Risendal, PhD</a:t>
            </a:r>
          </a:p>
          <a:p>
            <a:pPr marL="0" indent="0">
              <a:buNone/>
            </a:pPr>
            <a:r>
              <a:rPr lang="en-US" sz="2400" dirty="0"/>
              <a:t>Associate Professor</a:t>
            </a:r>
          </a:p>
          <a:p>
            <a:pPr marL="0" indent="0">
              <a:buNone/>
            </a:pPr>
            <a:r>
              <a:rPr lang="en-US" sz="2400" dirty="0"/>
              <a:t> </a:t>
            </a:r>
            <a:r>
              <a:rPr lang="en-US" sz="2400" dirty="0">
                <a:hlinkClick r:id="rId2"/>
              </a:rPr>
              <a:t>betsy.risendal@cuanschutz.edu</a:t>
            </a:r>
            <a:endParaRPr lang="en-US" sz="2400" dirty="0"/>
          </a:p>
          <a:p>
            <a:pPr marL="0" indent="0">
              <a:buNone/>
            </a:pPr>
            <a:endParaRPr lang="en-US" sz="2400" dirty="0"/>
          </a:p>
          <a:p>
            <a:pPr marL="0" indent="0">
              <a:buNone/>
            </a:pPr>
            <a:endParaRPr lang="en-US" sz="24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4297" y="4242740"/>
            <a:ext cx="6894236" cy="896251"/>
          </a:xfrm>
          <a:prstGeom prst="rect">
            <a:avLst/>
          </a:prstGeom>
        </p:spPr>
      </p:pic>
    </p:spTree>
    <p:extLst>
      <p:ext uri="{BB962C8B-B14F-4D97-AF65-F5344CB8AC3E}">
        <p14:creationId xmlns:p14="http://schemas.microsoft.com/office/powerpoint/2010/main" val="2179515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E92311C-F056-46F4-BBE9-E107339CCF9E}"/>
              </a:ext>
            </a:extLst>
          </p:cNvPr>
          <p:cNvSpPr>
            <a:spLocks noChangeArrowheads="1"/>
          </p:cNvSpPr>
          <p:nvPr/>
        </p:nvSpPr>
        <p:spPr bwMode="auto">
          <a:xfrm>
            <a:off x="0" y="-63787"/>
            <a:ext cx="1023838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4D4D4D"/>
                </a:solidFill>
                <a:effectLst/>
                <a:latin typeface="Calibri" panose="020F0502020204030204" pitchFamily="34" charset="0"/>
                <a:ea typeface="Calibri" panose="020F0502020204030204" pitchFamily="34" charset="0"/>
                <a:cs typeface="Calibri" panose="020F0502020204030204" pitchFamily="34" charset="0"/>
              </a:rPr>
              <a:t>Q7 - What/how would your staff want to learn more about implementation of lung cancer screening programs in primary care settings?</a:t>
            </a:r>
            <a:endParaRPr kumimoji="0" lang="en-US"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097" name="Picture 7" descr="Picture 7">
            <a:extLst>
              <a:ext uri="{FF2B5EF4-FFF2-40B4-BE49-F238E27FC236}">
                <a16:creationId xmlns:a16="http://schemas.microsoft.com/office/drawing/2014/main" id="{C15B3562-EB8B-4795-8B48-17CE4FD3B1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47722"/>
            <a:ext cx="10238380" cy="649077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1778CFB-5A02-4C9E-9B4E-83D9E77FB3B6}"/>
              </a:ext>
            </a:extLst>
          </p:cNvPr>
          <p:cNvSpPr txBox="1"/>
          <p:nvPr/>
        </p:nvSpPr>
        <p:spPr>
          <a:xfrm flipH="1">
            <a:off x="7863840" y="2644170"/>
            <a:ext cx="3629464" cy="1569660"/>
          </a:xfrm>
          <a:prstGeom prst="rect">
            <a:avLst/>
          </a:prstGeom>
          <a:noFill/>
        </p:spPr>
        <p:txBody>
          <a:bodyPr wrap="square" rtlCol="0">
            <a:spAutoFit/>
          </a:bodyPr>
          <a:lstStyle/>
          <a:p>
            <a:r>
              <a:rPr lang="en-US" sz="2400" i="1" dirty="0">
                <a:solidFill>
                  <a:schemeClr val="accent1"/>
                </a:solidFill>
              </a:rPr>
              <a:t>Survey of medical directors representing federally qualified and community health centers (n=6)</a:t>
            </a:r>
          </a:p>
        </p:txBody>
      </p:sp>
    </p:spTree>
    <p:extLst>
      <p:ext uri="{BB962C8B-B14F-4D97-AF65-F5344CB8AC3E}">
        <p14:creationId xmlns:p14="http://schemas.microsoft.com/office/powerpoint/2010/main" val="1187425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7A468232-0959-4A16-A113-2140D7D5600D}"/>
              </a:ext>
            </a:extLst>
          </p:cNvPr>
          <p:cNvSpPr>
            <a:spLocks noGrp="1"/>
          </p:cNvSpPr>
          <p:nvPr>
            <p:ph type="title"/>
          </p:nvPr>
        </p:nvSpPr>
        <p:spPr>
          <a:xfrm>
            <a:off x="958506" y="800392"/>
            <a:ext cx="10264697" cy="1212102"/>
          </a:xfrm>
        </p:spPr>
        <p:txBody>
          <a:bodyPr>
            <a:normAutofit fontScale="90000"/>
          </a:bodyPr>
          <a:lstStyle/>
          <a:p>
            <a:r>
              <a:rPr lang="en-US" sz="4000" dirty="0">
                <a:solidFill>
                  <a:srgbClr val="FFFFFF"/>
                </a:solidFill>
              </a:rPr>
              <a:t>Barriers and Facilitators of Lung Cancer Screening  Cited by Rural Primary Care Providers </a:t>
            </a:r>
            <a:br>
              <a:rPr lang="en-US" sz="4000" dirty="0">
                <a:solidFill>
                  <a:srgbClr val="FFFFFF"/>
                </a:solidFill>
              </a:rPr>
            </a:br>
            <a:r>
              <a:rPr lang="en-US" sz="4000" dirty="0">
                <a:solidFill>
                  <a:srgbClr val="FFFFFF"/>
                </a:solidFill>
              </a:rPr>
              <a:t>(focus group; n=7)</a:t>
            </a:r>
          </a:p>
        </p:txBody>
      </p:sp>
      <p:sp>
        <p:nvSpPr>
          <p:cNvPr id="3" name="Content Placeholder 2">
            <a:extLst>
              <a:ext uri="{FF2B5EF4-FFF2-40B4-BE49-F238E27FC236}">
                <a16:creationId xmlns:a16="http://schemas.microsoft.com/office/drawing/2014/main" id="{233A6186-3F1F-45F4-95C4-BC48275A8318}"/>
              </a:ext>
            </a:extLst>
          </p:cNvPr>
          <p:cNvSpPr>
            <a:spLocks noGrp="1"/>
          </p:cNvSpPr>
          <p:nvPr>
            <p:ph idx="1"/>
          </p:nvPr>
        </p:nvSpPr>
        <p:spPr>
          <a:xfrm>
            <a:off x="1367624" y="2490436"/>
            <a:ext cx="9708995" cy="3567173"/>
          </a:xfrm>
        </p:spPr>
        <p:txBody>
          <a:bodyPr anchor="ctr">
            <a:normAutofit/>
          </a:bodyPr>
          <a:lstStyle/>
          <a:p>
            <a:r>
              <a:rPr lang="en-US" sz="2400" dirty="0"/>
              <a:t>Inability to calculate and record pack-year history in electronic health record for eligibility assessment</a:t>
            </a:r>
          </a:p>
          <a:p>
            <a:r>
              <a:rPr lang="en-US" sz="2400" dirty="0"/>
              <a:t>Screening discussion not part of routine well visit</a:t>
            </a:r>
          </a:p>
          <a:p>
            <a:r>
              <a:rPr lang="en-US" sz="2400" dirty="0"/>
              <a:t>Difficulties in conducting and billing for shared decision making visit </a:t>
            </a:r>
          </a:p>
          <a:p>
            <a:r>
              <a:rPr lang="en-US" sz="2400" dirty="0"/>
              <a:t>High confidence in provider and staff ability to conduct shared decision making and patient education</a:t>
            </a:r>
          </a:p>
          <a:p>
            <a:endParaRPr lang="en-US" sz="2400" dirty="0"/>
          </a:p>
        </p:txBody>
      </p:sp>
    </p:spTree>
    <p:extLst>
      <p:ext uri="{BB962C8B-B14F-4D97-AF65-F5344CB8AC3E}">
        <p14:creationId xmlns:p14="http://schemas.microsoft.com/office/powerpoint/2010/main" val="689924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AC47116-A9A5-4FCA-885C-EE8434123979}"/>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Surveys of Statewide Clinic Systems </a:t>
            </a:r>
          </a:p>
        </p:txBody>
      </p:sp>
      <p:sp>
        <p:nvSpPr>
          <p:cNvPr id="3" name="Content Placeholder 2">
            <a:extLst>
              <a:ext uri="{FF2B5EF4-FFF2-40B4-BE49-F238E27FC236}">
                <a16:creationId xmlns:a16="http://schemas.microsoft.com/office/drawing/2014/main" id="{C935BF83-901A-4E47-84DD-7CD6F6BF37F5}"/>
              </a:ext>
            </a:extLst>
          </p:cNvPr>
          <p:cNvSpPr>
            <a:spLocks noGrp="1"/>
          </p:cNvSpPr>
          <p:nvPr>
            <p:ph idx="1"/>
          </p:nvPr>
        </p:nvSpPr>
        <p:spPr>
          <a:xfrm>
            <a:off x="1367624" y="2490436"/>
            <a:ext cx="9708995" cy="3567173"/>
          </a:xfrm>
        </p:spPr>
        <p:txBody>
          <a:bodyPr anchor="ctr">
            <a:normAutofit/>
          </a:bodyPr>
          <a:lstStyle/>
          <a:p>
            <a:r>
              <a:rPr lang="en-US" sz="2400"/>
              <a:t>3/5 indicated that they had fully implemented lung cancer screening</a:t>
            </a:r>
          </a:p>
          <a:p>
            <a:r>
              <a:rPr lang="en-US" sz="2400"/>
              <a:t>2/5 indicated just starting </a:t>
            </a:r>
          </a:p>
          <a:p>
            <a:r>
              <a:rPr lang="en-US" sz="2400"/>
              <a:t>5/5 indicated strong interest in patient navigation</a:t>
            </a:r>
          </a:p>
          <a:p>
            <a:r>
              <a:rPr lang="en-US" sz="2400">
                <a:latin typeface="Calibri" panose="020F0502020204030204" pitchFamily="34" charset="0"/>
                <a:ea typeface="Calibri" panose="020F0502020204030204" pitchFamily="34" charset="0"/>
                <a:cs typeface="Times New Roman" panose="02020603050405020304" pitchFamily="18" charset="0"/>
              </a:rPr>
              <a:t>Following metrics of importance in lung cancer screening programs:  tracking of patients assessed, eligible and referred; provider reminders and education; number of completed screens</a:t>
            </a:r>
            <a:r>
              <a:rPr lang="en-US" sz="2400"/>
              <a:t> </a:t>
            </a:r>
          </a:p>
          <a:p>
            <a:endParaRPr lang="en-US" sz="2400"/>
          </a:p>
          <a:p>
            <a:endParaRPr lang="en-US" sz="2400"/>
          </a:p>
        </p:txBody>
      </p:sp>
    </p:spTree>
    <p:extLst>
      <p:ext uri="{BB962C8B-B14F-4D97-AF65-F5344CB8AC3E}">
        <p14:creationId xmlns:p14="http://schemas.microsoft.com/office/powerpoint/2010/main" val="3457262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A0F7D1-221A-4691-ACA6-72249615D4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152" y="980733"/>
            <a:ext cx="8573696" cy="4896533"/>
          </a:xfrm>
          <a:prstGeom prst="rect">
            <a:avLst/>
          </a:prstGeom>
        </p:spPr>
      </p:pic>
    </p:spTree>
    <p:extLst>
      <p:ext uri="{BB962C8B-B14F-4D97-AF65-F5344CB8AC3E}">
        <p14:creationId xmlns:p14="http://schemas.microsoft.com/office/powerpoint/2010/main" val="1501811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8A98A9-876D-4426-A462-B9C68B017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498" y="1109272"/>
            <a:ext cx="10500565" cy="4751882"/>
          </a:xfrm>
          <a:prstGeom prst="rect">
            <a:avLst/>
          </a:prstGeom>
        </p:spPr>
      </p:pic>
    </p:spTree>
    <p:extLst>
      <p:ext uri="{BB962C8B-B14F-4D97-AF65-F5344CB8AC3E}">
        <p14:creationId xmlns:p14="http://schemas.microsoft.com/office/powerpoint/2010/main" val="3289380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51DFE5-F63D-4BE0-BDA9-E3EB88F01AA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B6CB63D-B824-4E84-B86C-EFDBBB422ADC}"/>
              </a:ext>
            </a:extLst>
          </p:cNvPr>
          <p:cNvSpPr>
            <a:spLocks noGrp="1"/>
          </p:cNvSpPr>
          <p:nvPr>
            <p:ph type="title"/>
          </p:nvPr>
        </p:nvSpPr>
        <p:spPr>
          <a:xfrm>
            <a:off x="1179226" y="826680"/>
            <a:ext cx="9833548" cy="1325563"/>
          </a:xfrm>
        </p:spPr>
        <p:txBody>
          <a:bodyPr>
            <a:normAutofit/>
          </a:bodyPr>
          <a:lstStyle/>
          <a:p>
            <a:pPr algn="ctr"/>
            <a:r>
              <a:rPr lang="en-US" sz="4000">
                <a:solidFill>
                  <a:srgbClr val="FFFFFF"/>
                </a:solidFill>
              </a:rPr>
              <a:t>Conclusions:  Are we ready?</a:t>
            </a:r>
          </a:p>
        </p:txBody>
      </p:sp>
      <p:sp>
        <p:nvSpPr>
          <p:cNvPr id="3" name="Content Placeholder 2">
            <a:extLst>
              <a:ext uri="{FF2B5EF4-FFF2-40B4-BE49-F238E27FC236}">
                <a16:creationId xmlns:a16="http://schemas.microsoft.com/office/drawing/2014/main" id="{64C17D17-F5F7-4483-B7F5-6E7C13F8389D}"/>
              </a:ext>
            </a:extLst>
          </p:cNvPr>
          <p:cNvSpPr>
            <a:spLocks noGrp="1"/>
          </p:cNvSpPr>
          <p:nvPr>
            <p:ph idx="1"/>
          </p:nvPr>
        </p:nvSpPr>
        <p:spPr>
          <a:xfrm>
            <a:off x="355601" y="2546252"/>
            <a:ext cx="10657173" cy="3896751"/>
          </a:xfrm>
        </p:spPr>
        <p:txBody>
          <a:bodyPr>
            <a:normAutofit fontScale="77500" lnSpcReduction="20000"/>
          </a:bodyPr>
          <a:lstStyle/>
          <a:p>
            <a:r>
              <a:rPr lang="en-US" sz="3400" dirty="0">
                <a:solidFill>
                  <a:srgbClr val="000000"/>
                </a:solidFill>
              </a:rPr>
              <a:t>Screening capacity does not appear to be a barrier in Colorado at this time</a:t>
            </a:r>
          </a:p>
          <a:p>
            <a:r>
              <a:rPr lang="en-US" sz="3400" dirty="0">
                <a:solidFill>
                  <a:srgbClr val="000000"/>
                </a:solidFill>
              </a:rPr>
              <a:t>Distance may be a barrier for patients in rural areas where smoking prevalence is highest  </a:t>
            </a:r>
          </a:p>
          <a:p>
            <a:r>
              <a:rPr lang="en-US" sz="3400" dirty="0">
                <a:solidFill>
                  <a:srgbClr val="000000"/>
                </a:solidFill>
              </a:rPr>
              <a:t>Primary care providers know about lung cancer screening with low dose CT and want to or are already implementing </a:t>
            </a:r>
          </a:p>
          <a:p>
            <a:r>
              <a:rPr lang="en-US" sz="3400" dirty="0">
                <a:solidFill>
                  <a:srgbClr val="000000"/>
                </a:solidFill>
              </a:rPr>
              <a:t>Providers want technical assistance in addition to training and information for their staff </a:t>
            </a:r>
          </a:p>
          <a:p>
            <a:r>
              <a:rPr lang="en-US" sz="3400" dirty="0">
                <a:solidFill>
                  <a:srgbClr val="000000"/>
                </a:solidFill>
              </a:rPr>
              <a:t>Shared decision making appears to be the biggest barrier:  not being conducted outside of a few hospital-based programs, and primary care providers indicate it is a barrier </a:t>
            </a:r>
          </a:p>
          <a:p>
            <a:r>
              <a:rPr lang="en-US" sz="3400" dirty="0">
                <a:solidFill>
                  <a:srgbClr val="000000"/>
                </a:solidFill>
              </a:rPr>
              <a:t>Patient navigation is of high interest </a:t>
            </a:r>
          </a:p>
          <a:p>
            <a:endParaRPr lang="en-US" sz="1700" dirty="0">
              <a:solidFill>
                <a:srgbClr val="000000"/>
              </a:solidFill>
            </a:endParaRPr>
          </a:p>
          <a:p>
            <a:endParaRPr lang="en-US" sz="1700" dirty="0">
              <a:solidFill>
                <a:srgbClr val="000000"/>
              </a:solidFill>
            </a:endParaRPr>
          </a:p>
        </p:txBody>
      </p:sp>
    </p:spTree>
    <p:extLst>
      <p:ext uri="{BB962C8B-B14F-4D97-AF65-F5344CB8AC3E}">
        <p14:creationId xmlns:p14="http://schemas.microsoft.com/office/powerpoint/2010/main" val="956518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3041611-4657-4837-92BA-1C012EACFA9C}"/>
              </a:ext>
            </a:extLst>
          </p:cNvPr>
          <p:cNvSpPr>
            <a:spLocks noGrp="1"/>
          </p:cNvSpPr>
          <p:nvPr>
            <p:ph type="title"/>
          </p:nvPr>
        </p:nvSpPr>
        <p:spPr>
          <a:xfrm>
            <a:off x="640079" y="2053641"/>
            <a:ext cx="3669161" cy="2760098"/>
          </a:xfrm>
        </p:spPr>
        <p:txBody>
          <a:bodyPr>
            <a:normAutofit/>
          </a:bodyPr>
          <a:lstStyle/>
          <a:p>
            <a:r>
              <a:rPr lang="en-US" dirty="0">
                <a:solidFill>
                  <a:srgbClr val="FFFFFF"/>
                </a:solidFill>
              </a:rPr>
              <a:t>Thank you</a:t>
            </a:r>
          </a:p>
        </p:txBody>
      </p:sp>
      <p:sp>
        <p:nvSpPr>
          <p:cNvPr id="3" name="Content Placeholder 2">
            <a:extLst>
              <a:ext uri="{FF2B5EF4-FFF2-40B4-BE49-F238E27FC236}">
                <a16:creationId xmlns:a16="http://schemas.microsoft.com/office/drawing/2014/main" id="{C83D196B-B11A-4185-8F7E-A1CAB356A891}"/>
              </a:ext>
            </a:extLst>
          </p:cNvPr>
          <p:cNvSpPr>
            <a:spLocks noGrp="1"/>
          </p:cNvSpPr>
          <p:nvPr>
            <p:ph idx="1"/>
          </p:nvPr>
        </p:nvSpPr>
        <p:spPr>
          <a:xfrm>
            <a:off x="6090574" y="801866"/>
            <a:ext cx="5306084" cy="5230634"/>
          </a:xfrm>
        </p:spPr>
        <p:txBody>
          <a:bodyPr anchor="ctr">
            <a:normAutofit/>
          </a:bodyPr>
          <a:lstStyle/>
          <a:p>
            <a:r>
              <a:rPr lang="en-US" sz="2400" dirty="0">
                <a:solidFill>
                  <a:srgbClr val="000000"/>
                </a:solidFill>
              </a:rPr>
              <a:t>Coming Soon (Winter 2020/2021) – Free online training and companion toolkit on lung cancer screening for patient navigators (funded by the Lung Cancer Research Foundation Disparities Grant; </a:t>
            </a:r>
            <a:r>
              <a:rPr lang="en-US" sz="2400" dirty="0" err="1">
                <a:solidFill>
                  <a:srgbClr val="000000"/>
                </a:solidFill>
              </a:rPr>
              <a:t>Risendal</a:t>
            </a:r>
            <a:r>
              <a:rPr lang="en-US" sz="2400" dirty="0">
                <a:solidFill>
                  <a:srgbClr val="000000"/>
                </a:solidFill>
              </a:rPr>
              <a:t> B, Hirsch E, Valverde P, Dwyer A)</a:t>
            </a:r>
          </a:p>
          <a:p>
            <a:pPr marL="0" indent="0">
              <a:buNone/>
            </a:pPr>
            <a:endParaRPr lang="en-US" sz="2400" dirty="0">
              <a:solidFill>
                <a:srgbClr val="000000"/>
              </a:solidFill>
            </a:endParaRPr>
          </a:p>
          <a:p>
            <a:r>
              <a:rPr lang="en-US" sz="2400" dirty="0">
                <a:solidFill>
                  <a:srgbClr val="000000"/>
                </a:solidFill>
              </a:rPr>
              <a:t>Will be available on Patient Navigator Training Collaborative website: </a:t>
            </a:r>
            <a:r>
              <a:rPr lang="en-US" sz="2400" dirty="0">
                <a:solidFill>
                  <a:srgbClr val="000000"/>
                </a:solidFill>
                <a:hlinkClick r:id="rId3"/>
              </a:rPr>
              <a:t>www.patientnavigatortraining.org</a:t>
            </a:r>
            <a:r>
              <a:rPr lang="en-US" sz="2400" dirty="0">
                <a:solidFill>
                  <a:srgbClr val="000000"/>
                </a:solidFill>
              </a:rPr>
              <a:t> </a:t>
            </a:r>
          </a:p>
          <a:p>
            <a:endParaRPr lang="en-US" sz="2400" dirty="0">
              <a:solidFill>
                <a:srgbClr val="000000"/>
              </a:solidFill>
            </a:endParaRPr>
          </a:p>
          <a:p>
            <a:endParaRPr lang="en-US" sz="2400" dirty="0">
              <a:solidFill>
                <a:srgbClr val="000000"/>
              </a:solidFill>
            </a:endParaRPr>
          </a:p>
          <a:p>
            <a:pPr marL="0" indent="0">
              <a:buNone/>
            </a:pPr>
            <a:endParaRPr lang="en-US" sz="2400" dirty="0">
              <a:solidFill>
                <a:srgbClr val="000000"/>
              </a:solidFill>
            </a:endParaRPr>
          </a:p>
          <a:p>
            <a:endParaRPr lang="en-US" sz="2400" dirty="0">
              <a:solidFill>
                <a:srgbClr val="000000"/>
              </a:solidFill>
            </a:endParaRPr>
          </a:p>
          <a:p>
            <a:pPr marL="0" indent="0">
              <a:buNone/>
            </a:pPr>
            <a:endParaRPr lang="en-US" sz="2400" dirty="0">
              <a:solidFill>
                <a:srgbClr val="000000"/>
              </a:solidFill>
            </a:endParaRPr>
          </a:p>
        </p:txBody>
      </p:sp>
    </p:spTree>
    <p:extLst>
      <p:ext uri="{BB962C8B-B14F-4D97-AF65-F5344CB8AC3E}">
        <p14:creationId xmlns:p14="http://schemas.microsoft.com/office/powerpoint/2010/main" val="834211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2B9646A-1A2A-425C-9B26-5B9C05F2F01F}"/>
              </a:ext>
            </a:extLst>
          </p:cNvPr>
          <p:cNvSpPr>
            <a:spLocks noGrp="1"/>
          </p:cNvSpPr>
          <p:nvPr>
            <p:ph type="title"/>
          </p:nvPr>
        </p:nvSpPr>
        <p:spPr>
          <a:xfrm>
            <a:off x="934872" y="982272"/>
            <a:ext cx="3388419" cy="4560970"/>
          </a:xfrm>
        </p:spPr>
        <p:txBody>
          <a:bodyPr>
            <a:normAutofit/>
          </a:bodyPr>
          <a:lstStyle/>
          <a:p>
            <a:r>
              <a:rPr lang="en-US" sz="4000" dirty="0">
                <a:solidFill>
                  <a:srgbClr val="FFFFFF"/>
                </a:solidFill>
              </a:rPr>
              <a:t>Disclosures </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56343579-7F84-4EBB-A807-5356981235B9}"/>
              </a:ext>
            </a:extLst>
          </p:cNvPr>
          <p:cNvSpPr>
            <a:spLocks noGrp="1"/>
          </p:cNvSpPr>
          <p:nvPr>
            <p:ph idx="1"/>
          </p:nvPr>
        </p:nvSpPr>
        <p:spPr>
          <a:xfrm>
            <a:off x="5221862" y="1719618"/>
            <a:ext cx="5948831" cy="4334629"/>
          </a:xfrm>
        </p:spPr>
        <p:txBody>
          <a:bodyPr anchor="ctr">
            <a:normAutofit/>
          </a:bodyPr>
          <a:lstStyle/>
          <a:p>
            <a:pPr marL="0" indent="0">
              <a:buNone/>
            </a:pPr>
            <a:r>
              <a:rPr lang="en-US" sz="2400" b="1" dirty="0">
                <a:solidFill>
                  <a:srgbClr val="FEFFFF"/>
                </a:solidFill>
              </a:rPr>
              <a:t>Financial</a:t>
            </a:r>
          </a:p>
          <a:p>
            <a:r>
              <a:rPr lang="en-US" sz="2400" dirty="0">
                <a:solidFill>
                  <a:srgbClr val="FEFFFF"/>
                </a:solidFill>
              </a:rPr>
              <a:t>Employed at the Colorado School of Public Health</a:t>
            </a:r>
          </a:p>
          <a:p>
            <a:r>
              <a:rPr lang="en-US" sz="2400" dirty="0">
                <a:solidFill>
                  <a:srgbClr val="FEFFFF"/>
                </a:solidFill>
              </a:rPr>
              <a:t>Data from this presentation was funded by a pilot grant from the </a:t>
            </a:r>
            <a:r>
              <a:rPr lang="it-IT" sz="2400" dirty="0">
                <a:solidFill>
                  <a:srgbClr val="FEFFFF"/>
                </a:solidFill>
              </a:rPr>
              <a:t>Colorado Specialized Program of Research Excellence (SPORE) in Lung Cancer to the University of Colorado Cancer Center;  P50CA058187</a:t>
            </a:r>
          </a:p>
          <a:p>
            <a:r>
              <a:rPr lang="it-IT" sz="2400" dirty="0">
                <a:solidFill>
                  <a:srgbClr val="FEFFFF"/>
                </a:solidFill>
              </a:rPr>
              <a:t>Other relevant grant funding:  Lung Cancer Research Foundation Disparities Grant </a:t>
            </a:r>
          </a:p>
          <a:p>
            <a:r>
              <a:rPr lang="it-IT" sz="2400" dirty="0">
                <a:solidFill>
                  <a:srgbClr val="FEFFFF"/>
                </a:solidFill>
              </a:rPr>
              <a:t>No non-financial disclosures</a:t>
            </a:r>
          </a:p>
        </p:txBody>
      </p:sp>
    </p:spTree>
    <p:extLst>
      <p:ext uri="{BB962C8B-B14F-4D97-AF65-F5344CB8AC3E}">
        <p14:creationId xmlns:p14="http://schemas.microsoft.com/office/powerpoint/2010/main" val="138073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38CB19FB-7C96-4FEC-9331-E826E4E36C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F071BB7-867E-46A9-A7C2-3FCB28CB8FBD}"/>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810"/>
            <a:ext cx="12192000" cy="6858000"/>
            <a:chOff x="0" y="-3810"/>
            <a:chExt cx="12192000" cy="6858000"/>
          </a:xfrm>
        </p:grpSpPr>
        <p:sp>
          <p:nvSpPr>
            <p:cNvPr id="13" name="Freeform: Shape 12">
              <a:extLst>
                <a:ext uri="{FF2B5EF4-FFF2-40B4-BE49-F238E27FC236}">
                  <a16:creationId xmlns:a16="http://schemas.microsoft.com/office/drawing/2014/main" id="{6FF0FCAE-6984-42EA-83CB-9F69F24A3ECC}"/>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620219" y="-3810"/>
              <a:ext cx="8273365" cy="6858000"/>
            </a:xfrm>
            <a:custGeom>
              <a:avLst/>
              <a:gdLst>
                <a:gd name="connsiteX0" fmla="*/ 4102025 w 8273365"/>
                <a:gd name="connsiteY0" fmla="*/ 169161 h 6858000"/>
                <a:gd name="connsiteX1" fmla="*/ 1827641 w 8273365"/>
                <a:gd name="connsiteY1" fmla="*/ 1129498 h 6858000"/>
                <a:gd name="connsiteX2" fmla="*/ 1132950 w 8273365"/>
                <a:gd name="connsiteY2" fmla="*/ 2178191 h 6858000"/>
                <a:gd name="connsiteX3" fmla="*/ 877835 w 8273365"/>
                <a:gd name="connsiteY3" fmla="*/ 3466345 h 6858000"/>
                <a:gd name="connsiteX4" fmla="*/ 1089650 w 8273365"/>
                <a:gd name="connsiteY4" fmla="*/ 4644934 h 6858000"/>
                <a:gd name="connsiteX5" fmla="*/ 1672144 w 8273365"/>
                <a:gd name="connsiteY5" fmla="*/ 5633505 h 6858000"/>
                <a:gd name="connsiteX6" fmla="*/ 2747751 w 8273365"/>
                <a:gd name="connsiteY6" fmla="*/ 6459556 h 6858000"/>
                <a:gd name="connsiteX7" fmla="*/ 4102171 w 8273365"/>
                <a:gd name="connsiteY7" fmla="*/ 6763529 h 6858000"/>
                <a:gd name="connsiteX8" fmla="*/ 5506765 w 8273365"/>
                <a:gd name="connsiteY8" fmla="*/ 5818405 h 6858000"/>
                <a:gd name="connsiteX9" fmla="*/ 5914160 w 8273365"/>
                <a:gd name="connsiteY9" fmla="*/ 5382925 h 6858000"/>
                <a:gd name="connsiteX10" fmla="*/ 6891758 w 8273365"/>
                <a:gd name="connsiteY10" fmla="*/ 4677848 h 6858000"/>
                <a:gd name="connsiteX11" fmla="*/ 7158868 w 8273365"/>
                <a:gd name="connsiteY11" fmla="*/ 4511965 h 6858000"/>
                <a:gd name="connsiteX12" fmla="*/ 7306320 w 8273365"/>
                <a:gd name="connsiteY12" fmla="*/ 4179467 h 6858000"/>
                <a:gd name="connsiteX13" fmla="*/ 7315828 w 8273365"/>
                <a:gd name="connsiteY13" fmla="*/ 2884730 h 6858000"/>
                <a:gd name="connsiteX14" fmla="*/ 6704519 w 8273365"/>
                <a:gd name="connsiteY14" fmla="*/ 1640752 h 6858000"/>
                <a:gd name="connsiteX15" fmla="*/ 5471805 w 8273365"/>
                <a:gd name="connsiteY15" fmla="*/ 563096 h 6858000"/>
                <a:gd name="connsiteX16" fmla="*/ 4102025 w 8273365"/>
                <a:gd name="connsiteY16" fmla="*/ 169161 h 6858000"/>
                <a:gd name="connsiteX17" fmla="*/ 1815426 w 8273365"/>
                <a:gd name="connsiteY17" fmla="*/ 0 h 6858000"/>
                <a:gd name="connsiteX18" fmla="*/ 6228114 w 8273365"/>
                <a:gd name="connsiteY18" fmla="*/ 0 h 6858000"/>
                <a:gd name="connsiteX19" fmla="*/ 6378838 w 8273365"/>
                <a:gd name="connsiteY19" fmla="*/ 104569 h 6858000"/>
                <a:gd name="connsiteX20" fmla="*/ 8151535 w 8273365"/>
                <a:gd name="connsiteY20" fmla="*/ 4415712 h 6858000"/>
                <a:gd name="connsiteX21" fmla="*/ 6540097 w 8273365"/>
                <a:gd name="connsiteY21" fmla="*/ 5998038 h 6858000"/>
                <a:gd name="connsiteX22" fmla="*/ 5741125 w 8273365"/>
                <a:gd name="connsiteY22" fmla="*/ 6849976 h 6858000"/>
                <a:gd name="connsiteX23" fmla="*/ 5732797 w 8273365"/>
                <a:gd name="connsiteY23" fmla="*/ 6858000 h 6858000"/>
                <a:gd name="connsiteX24" fmla="*/ 1711956 w 8273365"/>
                <a:gd name="connsiteY24" fmla="*/ 6858000 h 6858000"/>
                <a:gd name="connsiteX25" fmla="*/ 1631859 w 8273365"/>
                <a:gd name="connsiteY25" fmla="*/ 6799706 h 6858000"/>
                <a:gd name="connsiteX26" fmla="*/ 1004515 w 8273365"/>
                <a:gd name="connsiteY26" fmla="*/ 6203417 h 6858000"/>
                <a:gd name="connsiteX27" fmla="*/ 0 w 8273365"/>
                <a:gd name="connsiteY27" fmla="*/ 3466345 h 6858000"/>
                <a:gd name="connsiteX28" fmla="*/ 1808555 w 8273365"/>
                <a:gd name="connsiteY28" fmla="*/ 44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73365" h="6858000">
                  <a:moveTo>
                    <a:pt x="4102025" y="169161"/>
                  </a:moveTo>
                  <a:cubicBezTo>
                    <a:pt x="3243792" y="169161"/>
                    <a:pt x="2435879" y="510143"/>
                    <a:pt x="1827641" y="1129498"/>
                  </a:cubicBezTo>
                  <a:cubicBezTo>
                    <a:pt x="1529958" y="1432447"/>
                    <a:pt x="1296200" y="1785278"/>
                    <a:pt x="1132950" y="2178191"/>
                  </a:cubicBezTo>
                  <a:cubicBezTo>
                    <a:pt x="963703" y="2585585"/>
                    <a:pt x="877835" y="3019017"/>
                    <a:pt x="877835" y="3466345"/>
                  </a:cubicBezTo>
                  <a:cubicBezTo>
                    <a:pt x="877835" y="3873007"/>
                    <a:pt x="949074" y="4269431"/>
                    <a:pt x="1089650" y="4644934"/>
                  </a:cubicBezTo>
                  <a:cubicBezTo>
                    <a:pt x="1225254" y="5007127"/>
                    <a:pt x="1421271" y="5339626"/>
                    <a:pt x="1672144" y="5633505"/>
                  </a:cubicBezTo>
                  <a:cubicBezTo>
                    <a:pt x="1968657" y="5980924"/>
                    <a:pt x="2340649" y="6266465"/>
                    <a:pt x="2747751" y="6459556"/>
                  </a:cubicBezTo>
                  <a:cubicBezTo>
                    <a:pt x="3172991" y="6661277"/>
                    <a:pt x="3628659" y="6763529"/>
                    <a:pt x="4102171" y="6763529"/>
                  </a:cubicBezTo>
                  <a:cubicBezTo>
                    <a:pt x="4621030" y="6763529"/>
                    <a:pt x="4940657" y="6439515"/>
                    <a:pt x="5506765" y="5818405"/>
                  </a:cubicBezTo>
                  <a:cubicBezTo>
                    <a:pt x="5636225" y="5676365"/>
                    <a:pt x="5770072" y="5529498"/>
                    <a:pt x="5914160" y="5382925"/>
                  </a:cubicBezTo>
                  <a:cubicBezTo>
                    <a:pt x="6290981" y="4999374"/>
                    <a:pt x="6638252" y="4813450"/>
                    <a:pt x="6891758" y="4677848"/>
                  </a:cubicBezTo>
                  <a:cubicBezTo>
                    <a:pt x="7016098" y="4611144"/>
                    <a:pt x="7114398" y="4558629"/>
                    <a:pt x="7158868" y="4511965"/>
                  </a:cubicBezTo>
                  <a:cubicBezTo>
                    <a:pt x="7208604" y="4459742"/>
                    <a:pt x="7260974" y="4341693"/>
                    <a:pt x="7306320" y="4179467"/>
                  </a:cubicBezTo>
                  <a:cubicBezTo>
                    <a:pt x="7422466" y="3764174"/>
                    <a:pt x="7425540" y="3328547"/>
                    <a:pt x="7315828" y="2884730"/>
                  </a:cubicBezTo>
                  <a:cubicBezTo>
                    <a:pt x="7210506" y="2459197"/>
                    <a:pt x="6999129" y="2028984"/>
                    <a:pt x="6704519" y="1640752"/>
                  </a:cubicBezTo>
                  <a:cubicBezTo>
                    <a:pt x="6369826" y="1199861"/>
                    <a:pt x="5943562" y="827136"/>
                    <a:pt x="5471805" y="563096"/>
                  </a:cubicBezTo>
                  <a:cubicBezTo>
                    <a:pt x="5011311" y="305349"/>
                    <a:pt x="4537651" y="169161"/>
                    <a:pt x="4102025" y="169161"/>
                  </a:cubicBezTo>
                  <a:close/>
                  <a:moveTo>
                    <a:pt x="1815426" y="0"/>
                  </a:moveTo>
                  <a:lnTo>
                    <a:pt x="6228114" y="0"/>
                  </a:lnTo>
                  <a:lnTo>
                    <a:pt x="6378838" y="104569"/>
                  </a:lnTo>
                  <a:cubicBezTo>
                    <a:pt x="7701449" y="1070221"/>
                    <a:pt x="8614337" y="2759472"/>
                    <a:pt x="8151535" y="4415712"/>
                  </a:cubicBezTo>
                  <a:cubicBezTo>
                    <a:pt x="7841710" y="5524525"/>
                    <a:pt x="7282330" y="5242495"/>
                    <a:pt x="6540097" y="5998038"/>
                  </a:cubicBezTo>
                  <a:cubicBezTo>
                    <a:pt x="6261706" y="6281367"/>
                    <a:pt x="6008555" y="6583271"/>
                    <a:pt x="5741125" y="6849976"/>
                  </a:cubicBezTo>
                  <a:lnTo>
                    <a:pt x="5732797" y="6858000"/>
                  </a:lnTo>
                  <a:lnTo>
                    <a:pt x="1711956" y="6858000"/>
                  </a:lnTo>
                  <a:lnTo>
                    <a:pt x="1631859" y="6799706"/>
                  </a:lnTo>
                  <a:cubicBezTo>
                    <a:pt x="1402830" y="6623620"/>
                    <a:pt x="1192523" y="6423644"/>
                    <a:pt x="1004515" y="6203417"/>
                  </a:cubicBezTo>
                  <a:cubicBezTo>
                    <a:pt x="378870" y="5470546"/>
                    <a:pt x="0" y="4513427"/>
                    <a:pt x="0" y="3466345"/>
                  </a:cubicBezTo>
                  <a:cubicBezTo>
                    <a:pt x="0" y="2025290"/>
                    <a:pt x="717408" y="754744"/>
                    <a:pt x="1808555" y="4483"/>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FEEDAA96-38BD-4AC0-8E5F-CF74F5C7183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620219" y="-3810"/>
              <a:ext cx="8273365" cy="6858000"/>
            </a:xfrm>
            <a:custGeom>
              <a:avLst/>
              <a:gdLst>
                <a:gd name="connsiteX0" fmla="*/ 1616062 w 8273365"/>
                <a:gd name="connsiteY0" fmla="*/ 0 h 6858000"/>
                <a:gd name="connsiteX1" fmla="*/ 3206514 w 8273365"/>
                <a:gd name="connsiteY1" fmla="*/ 0 h 6858000"/>
                <a:gd name="connsiteX2" fmla="*/ 3122517 w 8273365"/>
                <a:gd name="connsiteY2" fmla="*/ 23655 h 6858000"/>
                <a:gd name="connsiteX3" fmla="*/ 1723196 w 8273365"/>
                <a:gd name="connsiteY3" fmla="*/ 880747 h 6858000"/>
                <a:gd name="connsiteX4" fmla="*/ 997786 w 8273365"/>
                <a:gd name="connsiteY4" fmla="*/ 1975811 h 6858000"/>
                <a:gd name="connsiteX5" fmla="*/ 731408 w 8273365"/>
                <a:gd name="connsiteY5" fmla="*/ 3320136 h 6858000"/>
                <a:gd name="connsiteX6" fmla="*/ 952731 w 8273365"/>
                <a:gd name="connsiteY6" fmla="*/ 4550071 h 6858000"/>
                <a:gd name="connsiteX7" fmla="*/ 1560970 w 8273365"/>
                <a:gd name="connsiteY7" fmla="*/ 5582379 h 6858000"/>
                <a:gd name="connsiteX8" fmla="*/ 2685142 w 8273365"/>
                <a:gd name="connsiteY8" fmla="*/ 6445587 h 6858000"/>
                <a:gd name="connsiteX9" fmla="*/ 4102171 w 8273365"/>
                <a:gd name="connsiteY9" fmla="*/ 6763602 h 6858000"/>
                <a:gd name="connsiteX10" fmla="*/ 4840307 w 8273365"/>
                <a:gd name="connsiteY10" fmla="*/ 6518434 h 6858000"/>
                <a:gd name="connsiteX11" fmla="*/ 5614867 w 8273365"/>
                <a:gd name="connsiteY11" fmla="*/ 5770643 h 6858000"/>
                <a:gd name="connsiteX12" fmla="*/ 6018458 w 8273365"/>
                <a:gd name="connsiteY12" fmla="*/ 5339114 h 6858000"/>
                <a:gd name="connsiteX13" fmla="*/ 6960802 w 8273365"/>
                <a:gd name="connsiteY13" fmla="*/ 4660514 h 6858000"/>
                <a:gd name="connsiteX14" fmla="*/ 7264776 w 8273365"/>
                <a:gd name="connsiteY14" fmla="*/ 4466544 h 6858000"/>
                <a:gd name="connsiteX15" fmla="*/ 7447190 w 8273365"/>
                <a:gd name="connsiteY15" fmla="*/ 4072462 h 6858000"/>
                <a:gd name="connsiteX16" fmla="*/ 7457722 w 8273365"/>
                <a:gd name="connsiteY16" fmla="*/ 2703268 h 6858000"/>
                <a:gd name="connsiteX17" fmla="*/ 6820959 w 8273365"/>
                <a:gd name="connsiteY17" fmla="*/ 1406044 h 6858000"/>
                <a:gd name="connsiteX18" fmla="*/ 5543190 w 8273365"/>
                <a:gd name="connsiteY18" fmla="*/ 289185 h 6858000"/>
                <a:gd name="connsiteX19" fmla="*/ 4996775 w 8273365"/>
                <a:gd name="connsiteY19" fmla="*/ 40060 h 6858000"/>
                <a:gd name="connsiteX20" fmla="*/ 4871645 w 8273365"/>
                <a:gd name="connsiteY20" fmla="*/ 0 h 6858000"/>
                <a:gd name="connsiteX21" fmla="*/ 6433093 w 8273365"/>
                <a:gd name="connsiteY21" fmla="*/ 0 h 6858000"/>
                <a:gd name="connsiteX22" fmla="*/ 6564891 w 8273365"/>
                <a:gd name="connsiteY22" fmla="*/ 101152 h 6858000"/>
                <a:gd name="connsiteX23" fmla="*/ 8151535 w 8273365"/>
                <a:gd name="connsiteY23" fmla="*/ 4269504 h 6858000"/>
                <a:gd name="connsiteX24" fmla="*/ 6540097 w 8273365"/>
                <a:gd name="connsiteY24" fmla="*/ 5851830 h 6858000"/>
                <a:gd name="connsiteX25" fmla="*/ 5606037 w 8273365"/>
                <a:gd name="connsiteY25" fmla="*/ 6833938 h 6858000"/>
                <a:gd name="connsiteX26" fmla="*/ 5578888 w 8273365"/>
                <a:gd name="connsiteY26" fmla="*/ 6858000 h 6858000"/>
                <a:gd name="connsiteX27" fmla="*/ 1925521 w 8273365"/>
                <a:gd name="connsiteY27" fmla="*/ 6858000 h 6858000"/>
                <a:gd name="connsiteX28" fmla="*/ 1807085 w 8273365"/>
                <a:gd name="connsiteY28" fmla="*/ 6781026 h 6858000"/>
                <a:gd name="connsiteX29" fmla="*/ 1004515 w 8273365"/>
                <a:gd name="connsiteY29" fmla="*/ 6057209 h 6858000"/>
                <a:gd name="connsiteX30" fmla="*/ 0 w 8273365"/>
                <a:gd name="connsiteY30" fmla="*/ 3320136 h 6858000"/>
                <a:gd name="connsiteX31" fmla="*/ 1492767 w 8273365"/>
                <a:gd name="connsiteY31" fmla="*/ 9861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273365" h="6858000">
                  <a:moveTo>
                    <a:pt x="1616062" y="0"/>
                  </a:moveTo>
                  <a:lnTo>
                    <a:pt x="3206514" y="0"/>
                  </a:lnTo>
                  <a:lnTo>
                    <a:pt x="3122517" y="23655"/>
                  </a:lnTo>
                  <a:cubicBezTo>
                    <a:pt x="2599902" y="185042"/>
                    <a:pt x="2120807" y="476097"/>
                    <a:pt x="1723196" y="880747"/>
                  </a:cubicBezTo>
                  <a:cubicBezTo>
                    <a:pt x="1412348" y="1197008"/>
                    <a:pt x="1168351" y="1565490"/>
                    <a:pt x="997786" y="1975811"/>
                  </a:cubicBezTo>
                  <a:cubicBezTo>
                    <a:pt x="821078" y="2401050"/>
                    <a:pt x="731408" y="2853352"/>
                    <a:pt x="731408" y="3320136"/>
                  </a:cubicBezTo>
                  <a:cubicBezTo>
                    <a:pt x="731408" y="3744353"/>
                    <a:pt x="805864" y="4158182"/>
                    <a:pt x="952731" y="4550071"/>
                  </a:cubicBezTo>
                  <a:cubicBezTo>
                    <a:pt x="1094331" y="4928208"/>
                    <a:pt x="1298980" y="5275627"/>
                    <a:pt x="1560970" y="5582379"/>
                  </a:cubicBezTo>
                  <a:cubicBezTo>
                    <a:pt x="1870793" y="5945304"/>
                    <a:pt x="2259610" y="6243718"/>
                    <a:pt x="2685142" y="6445587"/>
                  </a:cubicBezTo>
                  <a:cubicBezTo>
                    <a:pt x="3130131" y="6656669"/>
                    <a:pt x="3606861" y="6763602"/>
                    <a:pt x="4102171" y="6763602"/>
                  </a:cubicBezTo>
                  <a:cubicBezTo>
                    <a:pt x="4371914" y="6763602"/>
                    <a:pt x="4599528" y="6687974"/>
                    <a:pt x="4840307" y="6518434"/>
                  </a:cubicBezTo>
                  <a:cubicBezTo>
                    <a:pt x="5099811" y="6335729"/>
                    <a:pt x="5349951" y="6061159"/>
                    <a:pt x="5614867" y="5770643"/>
                  </a:cubicBezTo>
                  <a:cubicBezTo>
                    <a:pt x="5743449" y="5629628"/>
                    <a:pt x="5876273" y="5483786"/>
                    <a:pt x="6018458" y="5339114"/>
                  </a:cubicBezTo>
                  <a:cubicBezTo>
                    <a:pt x="6379773" y="4971361"/>
                    <a:pt x="6715635" y="4791728"/>
                    <a:pt x="6960802" y="4660514"/>
                  </a:cubicBezTo>
                  <a:cubicBezTo>
                    <a:pt x="7116154" y="4577280"/>
                    <a:pt x="7206994" y="4527251"/>
                    <a:pt x="7264776" y="4466544"/>
                  </a:cubicBezTo>
                  <a:cubicBezTo>
                    <a:pt x="7332650" y="4395306"/>
                    <a:pt x="7394089" y="4262628"/>
                    <a:pt x="7447190" y="4072462"/>
                  </a:cubicBezTo>
                  <a:cubicBezTo>
                    <a:pt x="7570066" y="3632594"/>
                    <a:pt x="7573576" y="3171954"/>
                    <a:pt x="7457722" y="2703268"/>
                  </a:cubicBezTo>
                  <a:cubicBezTo>
                    <a:pt x="7347718" y="2258572"/>
                    <a:pt x="7127565" y="1810073"/>
                    <a:pt x="6820959" y="1406044"/>
                  </a:cubicBezTo>
                  <a:cubicBezTo>
                    <a:pt x="6474271" y="949207"/>
                    <a:pt x="6032355" y="563024"/>
                    <a:pt x="5543190" y="289185"/>
                  </a:cubicBezTo>
                  <a:cubicBezTo>
                    <a:pt x="5362386" y="187977"/>
                    <a:pt x="5179299" y="104665"/>
                    <a:pt x="4996775" y="40060"/>
                  </a:cubicBezTo>
                  <a:lnTo>
                    <a:pt x="4871645" y="0"/>
                  </a:lnTo>
                  <a:lnTo>
                    <a:pt x="6433093" y="0"/>
                  </a:lnTo>
                  <a:lnTo>
                    <a:pt x="6564891" y="101152"/>
                  </a:lnTo>
                  <a:cubicBezTo>
                    <a:pt x="7785271" y="1084819"/>
                    <a:pt x="8592299" y="2692132"/>
                    <a:pt x="8151535" y="4269504"/>
                  </a:cubicBezTo>
                  <a:cubicBezTo>
                    <a:pt x="7841710" y="5378317"/>
                    <a:pt x="7282330" y="5096287"/>
                    <a:pt x="6540097" y="5851830"/>
                  </a:cubicBezTo>
                  <a:cubicBezTo>
                    <a:pt x="6215307" y="6182380"/>
                    <a:pt x="5924872" y="6538214"/>
                    <a:pt x="5606037" y="6833938"/>
                  </a:cubicBezTo>
                  <a:lnTo>
                    <a:pt x="5578888" y="6858000"/>
                  </a:lnTo>
                  <a:lnTo>
                    <a:pt x="1925521" y="6858000"/>
                  </a:lnTo>
                  <a:lnTo>
                    <a:pt x="1807085" y="6781026"/>
                  </a:lnTo>
                  <a:cubicBezTo>
                    <a:pt x="1509378" y="6576133"/>
                    <a:pt x="1239525" y="6332492"/>
                    <a:pt x="1004515" y="6057209"/>
                  </a:cubicBezTo>
                  <a:cubicBezTo>
                    <a:pt x="378870" y="5324338"/>
                    <a:pt x="0" y="4367220"/>
                    <a:pt x="0" y="3320136"/>
                  </a:cubicBezTo>
                  <a:cubicBezTo>
                    <a:pt x="0" y="2023187"/>
                    <a:pt x="581101" y="864350"/>
                    <a:pt x="1492767" y="98612"/>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D000679E-B592-4134-AC05-8EC80BBC4DE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637594" y="-3810"/>
              <a:ext cx="8219860" cy="6858000"/>
            </a:xfrm>
            <a:custGeom>
              <a:avLst/>
              <a:gdLst>
                <a:gd name="connsiteX0" fmla="*/ 5534366 w 8219860"/>
                <a:gd name="connsiteY0" fmla="*/ 0 h 6858000"/>
                <a:gd name="connsiteX1" fmla="*/ 6263243 w 8219860"/>
                <a:gd name="connsiteY1" fmla="*/ 0 h 6858000"/>
                <a:gd name="connsiteX2" fmla="*/ 6295307 w 8219860"/>
                <a:gd name="connsiteY2" fmla="*/ 21377 h 6858000"/>
                <a:gd name="connsiteX3" fmla="*/ 6907056 w 8219860"/>
                <a:gd name="connsiteY3" fmla="*/ 522976 h 6858000"/>
                <a:gd name="connsiteX4" fmla="*/ 7434107 w 8219860"/>
                <a:gd name="connsiteY4" fmla="*/ 1119513 h 6858000"/>
                <a:gd name="connsiteX5" fmla="*/ 7856130 w 8219860"/>
                <a:gd name="connsiteY5" fmla="*/ 1802940 h 6858000"/>
                <a:gd name="connsiteX6" fmla="*/ 8019380 w 8219860"/>
                <a:gd name="connsiteY6" fmla="*/ 2174201 h 6858000"/>
                <a:gd name="connsiteX7" fmla="*/ 8054634 w 8219860"/>
                <a:gd name="connsiteY7" fmla="*/ 2269723 h 6858000"/>
                <a:gd name="connsiteX8" fmla="*/ 8086962 w 8219860"/>
                <a:gd name="connsiteY8" fmla="*/ 2366562 h 6858000"/>
                <a:gd name="connsiteX9" fmla="*/ 8115633 w 8219860"/>
                <a:gd name="connsiteY9" fmla="*/ 2464717 h 6858000"/>
                <a:gd name="connsiteX10" fmla="*/ 8140794 w 8219860"/>
                <a:gd name="connsiteY10" fmla="*/ 2563895 h 6858000"/>
                <a:gd name="connsiteX11" fmla="*/ 8218615 w 8219860"/>
                <a:gd name="connsiteY11" fmla="*/ 3378975 h 6858000"/>
                <a:gd name="connsiteX12" fmla="*/ 8175170 w 8219860"/>
                <a:gd name="connsiteY12" fmla="*/ 3786370 h 6858000"/>
                <a:gd name="connsiteX13" fmla="*/ 8073943 w 8219860"/>
                <a:gd name="connsiteY13" fmla="*/ 4180891 h 6858000"/>
                <a:gd name="connsiteX14" fmla="*/ 7939071 w 8219860"/>
                <a:gd name="connsiteY14" fmla="*/ 4562246 h 6858000"/>
                <a:gd name="connsiteX15" fmla="*/ 7854229 w 8219860"/>
                <a:gd name="connsiteY15" fmla="*/ 4751828 h 6858000"/>
                <a:gd name="connsiteX16" fmla="*/ 7745102 w 8219860"/>
                <a:gd name="connsiteY16" fmla="*/ 4936435 h 6858000"/>
                <a:gd name="connsiteX17" fmla="*/ 7605403 w 8219860"/>
                <a:gd name="connsiteY17" fmla="*/ 5106852 h 6858000"/>
                <a:gd name="connsiteX18" fmla="*/ 7524949 w 8219860"/>
                <a:gd name="connsiteY18" fmla="*/ 5182481 h 6858000"/>
                <a:gd name="connsiteX19" fmla="*/ 7440106 w 8219860"/>
                <a:gd name="connsiteY19" fmla="*/ 5250208 h 6858000"/>
                <a:gd name="connsiteX20" fmla="*/ 7101758 w 8219860"/>
                <a:gd name="connsiteY20" fmla="*/ 5463633 h 6858000"/>
                <a:gd name="connsiteX21" fmla="*/ 6804366 w 8219860"/>
                <a:gd name="connsiteY21" fmla="*/ 5657895 h 6858000"/>
                <a:gd name="connsiteX22" fmla="*/ 6671103 w 8219860"/>
                <a:gd name="connsiteY22" fmla="*/ 5765704 h 6858000"/>
                <a:gd name="connsiteX23" fmla="*/ 6545887 w 8219860"/>
                <a:gd name="connsiteY23" fmla="*/ 5882583 h 6858000"/>
                <a:gd name="connsiteX24" fmla="*/ 6485473 w 8219860"/>
                <a:gd name="connsiteY24" fmla="*/ 5945046 h 6858000"/>
                <a:gd name="connsiteX25" fmla="*/ 6423303 w 8219860"/>
                <a:gd name="connsiteY25" fmla="*/ 6011604 h 6858000"/>
                <a:gd name="connsiteX26" fmla="*/ 6298672 w 8219860"/>
                <a:gd name="connsiteY26" fmla="*/ 6146768 h 6858000"/>
                <a:gd name="connsiteX27" fmla="*/ 6040923 w 8219860"/>
                <a:gd name="connsiteY27" fmla="*/ 6418997 h 6858000"/>
                <a:gd name="connsiteX28" fmla="*/ 5907662 w 8219860"/>
                <a:gd name="connsiteY28" fmla="*/ 6555769 h 6858000"/>
                <a:gd name="connsiteX29" fmla="*/ 5769864 w 8219860"/>
                <a:gd name="connsiteY29" fmla="*/ 6691081 h 6858000"/>
                <a:gd name="connsiteX30" fmla="*/ 5581270 w 8219860"/>
                <a:gd name="connsiteY30" fmla="*/ 6858000 h 6858000"/>
                <a:gd name="connsiteX31" fmla="*/ 5057635 w 8219860"/>
                <a:gd name="connsiteY31" fmla="*/ 6858000 h 6858000"/>
                <a:gd name="connsiteX32" fmla="*/ 5112401 w 8219860"/>
                <a:gd name="connsiteY32" fmla="*/ 6812805 h 6858000"/>
                <a:gd name="connsiteX33" fmla="*/ 5241495 w 8219860"/>
                <a:gd name="connsiteY33" fmla="*/ 6689617 h 6858000"/>
                <a:gd name="connsiteX34" fmla="*/ 5485639 w 8219860"/>
                <a:gd name="connsiteY34" fmla="*/ 6421192 h 6858000"/>
                <a:gd name="connsiteX35" fmla="*/ 5603981 w 8219860"/>
                <a:gd name="connsiteY35" fmla="*/ 6279592 h 6858000"/>
                <a:gd name="connsiteX36" fmla="*/ 5722615 w 8219860"/>
                <a:gd name="connsiteY36" fmla="*/ 6135503 h 6858000"/>
                <a:gd name="connsiteX37" fmla="*/ 5967636 w 8219860"/>
                <a:gd name="connsiteY37" fmla="*/ 5845135 h 6858000"/>
                <a:gd name="connsiteX38" fmla="*/ 6099583 w 8219860"/>
                <a:gd name="connsiteY38" fmla="*/ 5703828 h 6858000"/>
                <a:gd name="connsiteX39" fmla="*/ 6168189 w 8219860"/>
                <a:gd name="connsiteY39" fmla="*/ 5634490 h 6858000"/>
                <a:gd name="connsiteX40" fmla="*/ 6241769 w 8219860"/>
                <a:gd name="connsiteY40" fmla="*/ 5564129 h 6858000"/>
                <a:gd name="connsiteX41" fmla="*/ 6567684 w 8219860"/>
                <a:gd name="connsiteY41" fmla="*/ 5312962 h 6858000"/>
                <a:gd name="connsiteX42" fmla="*/ 6918466 w 8219860"/>
                <a:gd name="connsiteY42" fmla="*/ 5121628 h 6858000"/>
                <a:gd name="connsiteX43" fmla="*/ 7084202 w 8219860"/>
                <a:gd name="connsiteY43" fmla="*/ 5039856 h 6858000"/>
                <a:gd name="connsiteX44" fmla="*/ 7231508 w 8219860"/>
                <a:gd name="connsiteY44" fmla="*/ 4955159 h 6858000"/>
                <a:gd name="connsiteX45" fmla="*/ 7455757 w 8219860"/>
                <a:gd name="connsiteY45" fmla="*/ 4736907 h 6858000"/>
                <a:gd name="connsiteX46" fmla="*/ 7597796 w 8219860"/>
                <a:gd name="connsiteY46" fmla="*/ 4437761 h 6858000"/>
                <a:gd name="connsiteX47" fmla="*/ 7667720 w 8219860"/>
                <a:gd name="connsiteY47" fmla="*/ 4093562 h 6858000"/>
                <a:gd name="connsiteX48" fmla="*/ 7680008 w 8219860"/>
                <a:gd name="connsiteY48" fmla="*/ 3742632 h 6858000"/>
                <a:gd name="connsiteX49" fmla="*/ 7657188 w 8219860"/>
                <a:gd name="connsiteY49" fmla="*/ 3396237 h 6858000"/>
                <a:gd name="connsiteX50" fmla="*/ 7604818 w 8219860"/>
                <a:gd name="connsiteY50" fmla="*/ 3055255 h 6858000"/>
                <a:gd name="connsiteX51" fmla="*/ 7522900 w 8219860"/>
                <a:gd name="connsiteY51" fmla="*/ 2720270 h 6858000"/>
                <a:gd name="connsiteX52" fmla="*/ 7299968 w 8219860"/>
                <a:gd name="connsiteY52" fmla="*/ 2062442 h 6858000"/>
                <a:gd name="connsiteX53" fmla="*/ 6971566 w 8219860"/>
                <a:gd name="connsiteY53" fmla="*/ 1438698 h 6858000"/>
                <a:gd name="connsiteX54" fmla="*/ 6771307 w 8219860"/>
                <a:gd name="connsiteY54" fmla="*/ 1144380 h 6858000"/>
                <a:gd name="connsiteX55" fmla="*/ 6547935 w 8219860"/>
                <a:gd name="connsiteY55" fmla="*/ 865129 h 6858000"/>
                <a:gd name="connsiteX56" fmla="*/ 6037997 w 8219860"/>
                <a:gd name="connsiteY56" fmla="*/ 359872 h 6858000"/>
                <a:gd name="connsiteX57" fmla="*/ 5602369 w 8219860"/>
                <a:gd name="connsiteY57" fmla="*/ 40572 h 6858000"/>
                <a:gd name="connsiteX58" fmla="*/ 1689206 w 8219860"/>
                <a:gd name="connsiteY58" fmla="*/ 0 h 6858000"/>
                <a:gd name="connsiteX59" fmla="*/ 2580244 w 8219860"/>
                <a:gd name="connsiteY59" fmla="*/ 0 h 6858000"/>
                <a:gd name="connsiteX60" fmla="*/ 2556490 w 8219860"/>
                <a:gd name="connsiteY60" fmla="*/ 13997 h 6858000"/>
                <a:gd name="connsiteX61" fmla="*/ 2125407 w 8219860"/>
                <a:gd name="connsiteY61" fmla="*/ 323156 h 6858000"/>
                <a:gd name="connsiteX62" fmla="*/ 1859322 w 8219860"/>
                <a:gd name="connsiteY62" fmla="*/ 553842 h 6858000"/>
                <a:gd name="connsiteX63" fmla="*/ 1607425 w 8219860"/>
                <a:gd name="connsiteY63" fmla="*/ 799741 h 6858000"/>
                <a:gd name="connsiteX64" fmla="*/ 861829 w 8219860"/>
                <a:gd name="connsiteY64" fmla="*/ 1987400 h 6858000"/>
                <a:gd name="connsiteX65" fmla="*/ 661422 w 8219860"/>
                <a:gd name="connsiteY65" fmla="*/ 2660149 h 6858000"/>
                <a:gd name="connsiteX66" fmla="*/ 608323 w 8219860"/>
                <a:gd name="connsiteY66" fmla="*/ 3006544 h 6858000"/>
                <a:gd name="connsiteX67" fmla="*/ 584625 w 8219860"/>
                <a:gd name="connsiteY67" fmla="*/ 3355571 h 6858000"/>
                <a:gd name="connsiteX68" fmla="*/ 589891 w 8219860"/>
                <a:gd name="connsiteY68" fmla="*/ 3705330 h 6858000"/>
                <a:gd name="connsiteX69" fmla="*/ 623389 w 8219860"/>
                <a:gd name="connsiteY69" fmla="*/ 4053626 h 6858000"/>
                <a:gd name="connsiteX70" fmla="*/ 787078 w 8219860"/>
                <a:gd name="connsiteY70" fmla="*/ 4735736 h 6858000"/>
                <a:gd name="connsiteX71" fmla="*/ 1081251 w 8219860"/>
                <a:gd name="connsiteY71" fmla="*/ 5376742 h 6858000"/>
                <a:gd name="connsiteX72" fmla="*/ 1274196 w 8219860"/>
                <a:gd name="connsiteY72" fmla="*/ 5674278 h 6858000"/>
                <a:gd name="connsiteX73" fmla="*/ 1381274 w 8219860"/>
                <a:gd name="connsiteY73" fmla="*/ 5816170 h 6858000"/>
                <a:gd name="connsiteX74" fmla="*/ 1495959 w 8219860"/>
                <a:gd name="connsiteY74" fmla="*/ 5953677 h 6858000"/>
                <a:gd name="connsiteX75" fmla="*/ 2013356 w 8219860"/>
                <a:gd name="connsiteY75" fmla="*/ 6450448 h 6858000"/>
                <a:gd name="connsiteX76" fmla="*/ 2083865 w 8219860"/>
                <a:gd name="connsiteY76" fmla="*/ 6506327 h 6858000"/>
                <a:gd name="connsiteX77" fmla="*/ 2155688 w 8219860"/>
                <a:gd name="connsiteY77" fmla="*/ 6560744 h 6858000"/>
                <a:gd name="connsiteX78" fmla="*/ 2228537 w 8219860"/>
                <a:gd name="connsiteY78" fmla="*/ 6613844 h 6858000"/>
                <a:gd name="connsiteX79" fmla="*/ 2302700 w 8219860"/>
                <a:gd name="connsiteY79" fmla="*/ 6665190 h 6858000"/>
                <a:gd name="connsiteX80" fmla="*/ 2610915 w 8219860"/>
                <a:gd name="connsiteY80" fmla="*/ 6853454 h 6858000"/>
                <a:gd name="connsiteX81" fmla="*/ 2619731 w 8219860"/>
                <a:gd name="connsiteY81" fmla="*/ 6858000 h 6858000"/>
                <a:gd name="connsiteX82" fmla="*/ 1931408 w 8219860"/>
                <a:gd name="connsiteY82" fmla="*/ 6858000 h 6858000"/>
                <a:gd name="connsiteX83" fmla="*/ 1782231 w 8219860"/>
                <a:gd name="connsiteY83" fmla="*/ 6759101 h 6858000"/>
                <a:gd name="connsiteX84" fmla="*/ 1179844 w 8219860"/>
                <a:gd name="connsiteY84" fmla="*/ 6247262 h 6858000"/>
                <a:gd name="connsiteX85" fmla="*/ 677221 w 8219860"/>
                <a:gd name="connsiteY85" fmla="*/ 5628784 h 6858000"/>
                <a:gd name="connsiteX86" fmla="*/ 302740 w 8219860"/>
                <a:gd name="connsiteY86" fmla="*/ 4919612 h 6858000"/>
                <a:gd name="connsiteX87" fmla="*/ 71615 w 8219860"/>
                <a:gd name="connsiteY87" fmla="*/ 4147685 h 6858000"/>
                <a:gd name="connsiteX88" fmla="*/ 14420 w 8219860"/>
                <a:gd name="connsiteY88" fmla="*/ 3747313 h 6858000"/>
                <a:gd name="connsiteX89" fmla="*/ 815 w 8219860"/>
                <a:gd name="connsiteY89" fmla="*/ 3342991 h 6858000"/>
                <a:gd name="connsiteX90" fmla="*/ 29340 w 8219860"/>
                <a:gd name="connsiteY90" fmla="*/ 2939692 h 6858000"/>
                <a:gd name="connsiteX91" fmla="*/ 97946 w 8219860"/>
                <a:gd name="connsiteY91" fmla="*/ 2541660 h 6858000"/>
                <a:gd name="connsiteX92" fmla="*/ 341358 w 8219860"/>
                <a:gd name="connsiteY92" fmla="*/ 1774268 h 6858000"/>
                <a:gd name="connsiteX93" fmla="*/ 1212758 w 8219860"/>
                <a:gd name="connsiteY93" fmla="*/ 432721 h 6858000"/>
                <a:gd name="connsiteX94" fmla="*/ 1499908 w 8219860"/>
                <a:gd name="connsiteY94" fmla="*/ 150982 h 6858000"/>
                <a:gd name="connsiteX95" fmla="*/ 1655863 w 8219860"/>
                <a:gd name="connsiteY95" fmla="*/ 235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8219860" h="6858000">
                  <a:moveTo>
                    <a:pt x="5534366" y="0"/>
                  </a:moveTo>
                  <a:lnTo>
                    <a:pt x="6263243" y="0"/>
                  </a:lnTo>
                  <a:lnTo>
                    <a:pt x="6295307" y="21377"/>
                  </a:lnTo>
                  <a:cubicBezTo>
                    <a:pt x="6511218" y="172340"/>
                    <a:pt x="6716597" y="339247"/>
                    <a:pt x="6907056" y="522976"/>
                  </a:cubicBezTo>
                  <a:cubicBezTo>
                    <a:pt x="7097514" y="706706"/>
                    <a:pt x="7274807" y="905503"/>
                    <a:pt x="7434107" y="1119513"/>
                  </a:cubicBezTo>
                  <a:cubicBezTo>
                    <a:pt x="7593992" y="1333084"/>
                    <a:pt x="7735155" y="1562014"/>
                    <a:pt x="7856130" y="1802940"/>
                  </a:cubicBezTo>
                  <a:cubicBezTo>
                    <a:pt x="7916105" y="1923621"/>
                    <a:pt x="7970376" y="2047668"/>
                    <a:pt x="8019380" y="2174201"/>
                  </a:cubicBezTo>
                  <a:cubicBezTo>
                    <a:pt x="8031375" y="2205944"/>
                    <a:pt x="8043808" y="2237541"/>
                    <a:pt x="8054634" y="2269723"/>
                  </a:cubicBezTo>
                  <a:lnTo>
                    <a:pt x="8086962" y="2366562"/>
                  </a:lnTo>
                  <a:lnTo>
                    <a:pt x="8115633" y="2464717"/>
                  </a:lnTo>
                  <a:cubicBezTo>
                    <a:pt x="8124995" y="2497484"/>
                    <a:pt x="8132602" y="2530836"/>
                    <a:pt x="8140794" y="2563895"/>
                  </a:cubicBezTo>
                  <a:cubicBezTo>
                    <a:pt x="8203402" y="2829836"/>
                    <a:pt x="8225636" y="3105576"/>
                    <a:pt x="8218615" y="3378975"/>
                  </a:cubicBezTo>
                  <a:cubicBezTo>
                    <a:pt x="8214958" y="3515749"/>
                    <a:pt x="8200476" y="3652229"/>
                    <a:pt x="8175170" y="3786370"/>
                  </a:cubicBezTo>
                  <a:cubicBezTo>
                    <a:pt x="8149716" y="3920510"/>
                    <a:pt x="8114462" y="4052163"/>
                    <a:pt x="8073943" y="4180891"/>
                  </a:cubicBezTo>
                  <a:cubicBezTo>
                    <a:pt x="8033570" y="4309911"/>
                    <a:pt x="7990270" y="4435421"/>
                    <a:pt x="7939071" y="4562246"/>
                  </a:cubicBezTo>
                  <a:cubicBezTo>
                    <a:pt x="7913472" y="4625587"/>
                    <a:pt x="7885678" y="4688926"/>
                    <a:pt x="7854229" y="4751828"/>
                  </a:cubicBezTo>
                  <a:cubicBezTo>
                    <a:pt x="7822193" y="4814437"/>
                    <a:pt x="7786792" y="4876752"/>
                    <a:pt x="7745102" y="4936435"/>
                  </a:cubicBezTo>
                  <a:cubicBezTo>
                    <a:pt x="7703998" y="4996411"/>
                    <a:pt x="7657040" y="5053899"/>
                    <a:pt x="7605403" y="5106852"/>
                  </a:cubicBezTo>
                  <a:cubicBezTo>
                    <a:pt x="7579512" y="5133183"/>
                    <a:pt x="7552596" y="5158489"/>
                    <a:pt x="7524949" y="5182481"/>
                  </a:cubicBezTo>
                  <a:cubicBezTo>
                    <a:pt x="7497301" y="5206323"/>
                    <a:pt x="7468776" y="5228704"/>
                    <a:pt x="7440106" y="5250208"/>
                  </a:cubicBezTo>
                  <a:cubicBezTo>
                    <a:pt x="7324836" y="5335930"/>
                    <a:pt x="7208103" y="5400146"/>
                    <a:pt x="7101758" y="5463633"/>
                  </a:cubicBezTo>
                  <a:cubicBezTo>
                    <a:pt x="6994825" y="5526533"/>
                    <a:pt x="6896230" y="5588996"/>
                    <a:pt x="6804366" y="5657895"/>
                  </a:cubicBezTo>
                  <a:cubicBezTo>
                    <a:pt x="6758141" y="5691978"/>
                    <a:pt x="6713965" y="5728110"/>
                    <a:pt x="6671103" y="5765704"/>
                  </a:cubicBezTo>
                  <a:cubicBezTo>
                    <a:pt x="6627952" y="5802860"/>
                    <a:pt x="6586408" y="5842209"/>
                    <a:pt x="6545887" y="5882583"/>
                  </a:cubicBezTo>
                  <a:cubicBezTo>
                    <a:pt x="6525407" y="5903062"/>
                    <a:pt x="6506245" y="5923103"/>
                    <a:pt x="6485473" y="5945046"/>
                  </a:cubicBezTo>
                  <a:lnTo>
                    <a:pt x="6423303" y="6011604"/>
                  </a:lnTo>
                  <a:lnTo>
                    <a:pt x="6298672" y="6146768"/>
                  </a:lnTo>
                  <a:cubicBezTo>
                    <a:pt x="6214853" y="6237315"/>
                    <a:pt x="6128400" y="6327572"/>
                    <a:pt x="6040923" y="6418997"/>
                  </a:cubicBezTo>
                  <a:cubicBezTo>
                    <a:pt x="5997186" y="6464637"/>
                    <a:pt x="5952569" y="6510130"/>
                    <a:pt x="5907662" y="6555769"/>
                  </a:cubicBezTo>
                  <a:cubicBezTo>
                    <a:pt x="5862460" y="6601118"/>
                    <a:pt x="5816528" y="6646172"/>
                    <a:pt x="5769864" y="6691081"/>
                  </a:cubicBezTo>
                  <a:lnTo>
                    <a:pt x="5581270" y="6858000"/>
                  </a:lnTo>
                  <a:lnTo>
                    <a:pt x="5057635" y="6858000"/>
                  </a:lnTo>
                  <a:lnTo>
                    <a:pt x="5112401" y="6812805"/>
                  </a:lnTo>
                  <a:cubicBezTo>
                    <a:pt x="5156505" y="6773364"/>
                    <a:pt x="5199439" y="6732113"/>
                    <a:pt x="5241495" y="6689617"/>
                  </a:cubicBezTo>
                  <a:cubicBezTo>
                    <a:pt x="5325753" y="6604628"/>
                    <a:pt x="5405916" y="6513934"/>
                    <a:pt x="5485639" y="6421192"/>
                  </a:cubicBezTo>
                  <a:cubicBezTo>
                    <a:pt x="5525427" y="6374674"/>
                    <a:pt x="5564631" y="6327425"/>
                    <a:pt x="5603981" y="6279592"/>
                  </a:cubicBezTo>
                  <a:lnTo>
                    <a:pt x="5722615" y="6135503"/>
                  </a:lnTo>
                  <a:cubicBezTo>
                    <a:pt x="5802339" y="6038957"/>
                    <a:pt x="5882062" y="5940510"/>
                    <a:pt x="5967636" y="5845135"/>
                  </a:cubicBezTo>
                  <a:cubicBezTo>
                    <a:pt x="6010496" y="5797446"/>
                    <a:pt x="6054381" y="5750345"/>
                    <a:pt x="6099583" y="5703828"/>
                  </a:cubicBezTo>
                  <a:lnTo>
                    <a:pt x="6168189" y="5634490"/>
                  </a:lnTo>
                  <a:cubicBezTo>
                    <a:pt x="6191300" y="5611524"/>
                    <a:pt x="6216754" y="5587094"/>
                    <a:pt x="6241769" y="5564129"/>
                  </a:cubicBezTo>
                  <a:cubicBezTo>
                    <a:pt x="6342117" y="5470948"/>
                    <a:pt x="6452414" y="5386688"/>
                    <a:pt x="6567684" y="5312962"/>
                  </a:cubicBezTo>
                  <a:cubicBezTo>
                    <a:pt x="6682806" y="5238945"/>
                    <a:pt x="6803635" y="5177360"/>
                    <a:pt x="6918466" y="5121628"/>
                  </a:cubicBezTo>
                  <a:cubicBezTo>
                    <a:pt x="6975808" y="5093833"/>
                    <a:pt x="7031688" y="5067211"/>
                    <a:pt x="7084202" y="5039856"/>
                  </a:cubicBezTo>
                  <a:cubicBezTo>
                    <a:pt x="7136864" y="5012793"/>
                    <a:pt x="7186453" y="4985439"/>
                    <a:pt x="7231508" y="4955159"/>
                  </a:cubicBezTo>
                  <a:cubicBezTo>
                    <a:pt x="7322202" y="4895476"/>
                    <a:pt x="7395635" y="4824530"/>
                    <a:pt x="7455757" y="4736907"/>
                  </a:cubicBezTo>
                  <a:cubicBezTo>
                    <a:pt x="7515440" y="4649431"/>
                    <a:pt x="7562543" y="4547326"/>
                    <a:pt x="7597796" y="4437761"/>
                  </a:cubicBezTo>
                  <a:cubicBezTo>
                    <a:pt x="7632758" y="4328343"/>
                    <a:pt x="7655139" y="4210293"/>
                    <a:pt x="7667720" y="4093562"/>
                  </a:cubicBezTo>
                  <a:cubicBezTo>
                    <a:pt x="7679860" y="3976389"/>
                    <a:pt x="7682494" y="3858925"/>
                    <a:pt x="7680008" y="3742632"/>
                  </a:cubicBezTo>
                  <a:cubicBezTo>
                    <a:pt x="7676350" y="3626192"/>
                    <a:pt x="7668451" y="3510776"/>
                    <a:pt x="7657188" y="3396237"/>
                  </a:cubicBezTo>
                  <a:cubicBezTo>
                    <a:pt x="7645923" y="3281699"/>
                    <a:pt x="7628808" y="3167745"/>
                    <a:pt x="7604818" y="3055255"/>
                  </a:cubicBezTo>
                  <a:cubicBezTo>
                    <a:pt x="7581120" y="2942618"/>
                    <a:pt x="7552888" y="2831298"/>
                    <a:pt x="7522900" y="2720270"/>
                  </a:cubicBezTo>
                  <a:cubicBezTo>
                    <a:pt x="7462926" y="2498361"/>
                    <a:pt x="7392418" y="2277038"/>
                    <a:pt x="7299968" y="2062442"/>
                  </a:cubicBezTo>
                  <a:cubicBezTo>
                    <a:pt x="7207518" y="1847847"/>
                    <a:pt x="7097514" y="1639104"/>
                    <a:pt x="6971566" y="1438698"/>
                  </a:cubicBezTo>
                  <a:cubicBezTo>
                    <a:pt x="6908226" y="1338642"/>
                    <a:pt x="6841668" y="1240340"/>
                    <a:pt x="6771307" y="1144380"/>
                  </a:cubicBezTo>
                  <a:cubicBezTo>
                    <a:pt x="6700945" y="1048419"/>
                    <a:pt x="6625903" y="955677"/>
                    <a:pt x="6547935" y="865129"/>
                  </a:cubicBezTo>
                  <a:cubicBezTo>
                    <a:pt x="6392438" y="683740"/>
                    <a:pt x="6221873" y="514199"/>
                    <a:pt x="6037997" y="359872"/>
                  </a:cubicBezTo>
                  <a:cubicBezTo>
                    <a:pt x="5900420" y="243689"/>
                    <a:pt x="5754861" y="136638"/>
                    <a:pt x="5602369" y="40572"/>
                  </a:cubicBezTo>
                  <a:close/>
                  <a:moveTo>
                    <a:pt x="1689206" y="0"/>
                  </a:moveTo>
                  <a:lnTo>
                    <a:pt x="2580244" y="0"/>
                  </a:lnTo>
                  <a:lnTo>
                    <a:pt x="2556490" y="13997"/>
                  </a:lnTo>
                  <a:cubicBezTo>
                    <a:pt x="2405637" y="107875"/>
                    <a:pt x="2262108" y="212018"/>
                    <a:pt x="2125407" y="323156"/>
                  </a:cubicBezTo>
                  <a:cubicBezTo>
                    <a:pt x="2033982" y="397174"/>
                    <a:pt x="1946944" y="475874"/>
                    <a:pt x="1859322" y="553842"/>
                  </a:cubicBezTo>
                  <a:cubicBezTo>
                    <a:pt x="1771699" y="631664"/>
                    <a:pt x="1686271" y="712557"/>
                    <a:pt x="1607425" y="799741"/>
                  </a:cubicBezTo>
                  <a:cubicBezTo>
                    <a:pt x="1289847" y="1146281"/>
                    <a:pt x="1036342" y="1551627"/>
                    <a:pt x="861829" y="1987400"/>
                  </a:cubicBezTo>
                  <a:cubicBezTo>
                    <a:pt x="774499" y="2205213"/>
                    <a:pt x="707062" y="2430780"/>
                    <a:pt x="661422" y="2660149"/>
                  </a:cubicBezTo>
                  <a:cubicBezTo>
                    <a:pt x="638750" y="2774834"/>
                    <a:pt x="621196" y="2890541"/>
                    <a:pt x="608323" y="3006544"/>
                  </a:cubicBezTo>
                  <a:cubicBezTo>
                    <a:pt x="595888" y="3122545"/>
                    <a:pt x="587990" y="3239131"/>
                    <a:pt x="584625" y="3355571"/>
                  </a:cubicBezTo>
                  <a:cubicBezTo>
                    <a:pt x="581699" y="3472156"/>
                    <a:pt x="582578" y="3588890"/>
                    <a:pt x="589891" y="3705330"/>
                  </a:cubicBezTo>
                  <a:cubicBezTo>
                    <a:pt x="595742" y="3821770"/>
                    <a:pt x="607591" y="3937917"/>
                    <a:pt x="623389" y="4053626"/>
                  </a:cubicBezTo>
                  <a:cubicBezTo>
                    <a:pt x="655864" y="4284896"/>
                    <a:pt x="709988" y="4513828"/>
                    <a:pt x="787078" y="4735736"/>
                  </a:cubicBezTo>
                  <a:cubicBezTo>
                    <a:pt x="864023" y="4957499"/>
                    <a:pt x="962324" y="5172825"/>
                    <a:pt x="1081251" y="5376742"/>
                  </a:cubicBezTo>
                  <a:cubicBezTo>
                    <a:pt x="1140934" y="5478553"/>
                    <a:pt x="1205152" y="5578172"/>
                    <a:pt x="1274196" y="5674278"/>
                  </a:cubicBezTo>
                  <a:cubicBezTo>
                    <a:pt x="1308571" y="5722552"/>
                    <a:pt x="1344557" y="5769654"/>
                    <a:pt x="1381274" y="5816170"/>
                  </a:cubicBezTo>
                  <a:cubicBezTo>
                    <a:pt x="1418575" y="5862543"/>
                    <a:pt x="1456608" y="5908622"/>
                    <a:pt x="1495959" y="5953677"/>
                  </a:cubicBezTo>
                  <a:cubicBezTo>
                    <a:pt x="1652919" y="6133894"/>
                    <a:pt x="1826555" y="6300071"/>
                    <a:pt x="2013356" y="6450448"/>
                  </a:cubicBezTo>
                  <a:cubicBezTo>
                    <a:pt x="2037053" y="6468879"/>
                    <a:pt x="2060020" y="6488188"/>
                    <a:pt x="2083865" y="6506327"/>
                  </a:cubicBezTo>
                  <a:lnTo>
                    <a:pt x="2155688" y="6560744"/>
                  </a:lnTo>
                  <a:lnTo>
                    <a:pt x="2228537" y="6613844"/>
                  </a:lnTo>
                  <a:lnTo>
                    <a:pt x="2302700" y="6665190"/>
                  </a:lnTo>
                  <a:cubicBezTo>
                    <a:pt x="2402465" y="6732186"/>
                    <a:pt x="2505008" y="6795525"/>
                    <a:pt x="2610915" y="6853454"/>
                  </a:cubicBezTo>
                  <a:lnTo>
                    <a:pt x="2619731" y="6858000"/>
                  </a:lnTo>
                  <a:lnTo>
                    <a:pt x="1931408" y="6858000"/>
                  </a:lnTo>
                  <a:lnTo>
                    <a:pt x="1782231" y="6759101"/>
                  </a:lnTo>
                  <a:cubicBezTo>
                    <a:pt x="1566612" y="6607846"/>
                    <a:pt x="1365329" y="6435527"/>
                    <a:pt x="1179844" y="6247262"/>
                  </a:cubicBezTo>
                  <a:cubicBezTo>
                    <a:pt x="994506" y="6059437"/>
                    <a:pt x="824235" y="5851280"/>
                    <a:pt x="677221" y="5628784"/>
                  </a:cubicBezTo>
                  <a:cubicBezTo>
                    <a:pt x="530062" y="5405851"/>
                    <a:pt x="404700" y="5167998"/>
                    <a:pt x="302740" y="4919612"/>
                  </a:cubicBezTo>
                  <a:cubicBezTo>
                    <a:pt x="200636" y="4671373"/>
                    <a:pt x="123692" y="4412162"/>
                    <a:pt x="71615" y="4147685"/>
                  </a:cubicBezTo>
                  <a:cubicBezTo>
                    <a:pt x="45285" y="4015446"/>
                    <a:pt x="26854" y="3881599"/>
                    <a:pt x="14420" y="3747313"/>
                  </a:cubicBezTo>
                  <a:cubicBezTo>
                    <a:pt x="3595" y="3612880"/>
                    <a:pt x="-2256" y="3477862"/>
                    <a:pt x="815" y="3342991"/>
                  </a:cubicBezTo>
                  <a:cubicBezTo>
                    <a:pt x="3156" y="3208119"/>
                    <a:pt x="12811" y="3073394"/>
                    <a:pt x="29340" y="2939692"/>
                  </a:cubicBezTo>
                  <a:cubicBezTo>
                    <a:pt x="45578" y="2805845"/>
                    <a:pt x="68690" y="2673022"/>
                    <a:pt x="97946" y="2541660"/>
                  </a:cubicBezTo>
                  <a:cubicBezTo>
                    <a:pt x="156167" y="2278939"/>
                    <a:pt x="237791" y="2021777"/>
                    <a:pt x="341358" y="1774268"/>
                  </a:cubicBezTo>
                  <a:cubicBezTo>
                    <a:pt x="548640" y="1279252"/>
                    <a:pt x="844567" y="822415"/>
                    <a:pt x="1212758" y="432721"/>
                  </a:cubicBezTo>
                  <a:cubicBezTo>
                    <a:pt x="1305208" y="335736"/>
                    <a:pt x="1399705" y="240506"/>
                    <a:pt x="1499908" y="150982"/>
                  </a:cubicBezTo>
                  <a:cubicBezTo>
                    <a:pt x="1550010" y="106294"/>
                    <a:pt x="1602232" y="64018"/>
                    <a:pt x="1655863" y="2359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6" name="Freeform: Shape 15">
              <a:extLst>
                <a:ext uri="{FF2B5EF4-FFF2-40B4-BE49-F238E27FC236}">
                  <a16:creationId xmlns:a16="http://schemas.microsoft.com/office/drawing/2014/main" id="{EC2EF310-93E6-4F72-B482-07BF5CFBB06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365807" y="-3810"/>
              <a:ext cx="8870393" cy="6858000"/>
            </a:xfrm>
            <a:custGeom>
              <a:avLst/>
              <a:gdLst>
                <a:gd name="connsiteX0" fmla="*/ 6200652 w 8899328"/>
                <a:gd name="connsiteY0" fmla="*/ 0 h 6858000"/>
                <a:gd name="connsiteX1" fmla="*/ 7036991 w 8899328"/>
                <a:gd name="connsiteY1" fmla="*/ 0 h 6858000"/>
                <a:gd name="connsiteX2" fmla="*/ 7111956 w 8899328"/>
                <a:gd name="connsiteY2" fmla="*/ 52444 h 6858000"/>
                <a:gd name="connsiteX3" fmla="*/ 8899328 w 8899328"/>
                <a:gd name="connsiteY3" fmla="*/ 3560285 h 6858000"/>
                <a:gd name="connsiteX4" fmla="*/ 7441506 w 8899328"/>
                <a:gd name="connsiteY4" fmla="*/ 6800585 h 6858000"/>
                <a:gd name="connsiteX5" fmla="*/ 7374130 w 8899328"/>
                <a:gd name="connsiteY5" fmla="*/ 6858000 h 6858000"/>
                <a:gd name="connsiteX6" fmla="*/ 5835221 w 8899328"/>
                <a:gd name="connsiteY6" fmla="*/ 6858000 h 6858000"/>
                <a:gd name="connsiteX7" fmla="*/ 5891385 w 8899328"/>
                <a:gd name="connsiteY7" fmla="*/ 6810175 h 6858000"/>
                <a:gd name="connsiteX8" fmla="*/ 6032854 w 8899328"/>
                <a:gd name="connsiteY8" fmla="*/ 6677494 h 6858000"/>
                <a:gd name="connsiteX9" fmla="*/ 6170584 w 8899328"/>
                <a:gd name="connsiteY9" fmla="*/ 6539762 h 6858000"/>
                <a:gd name="connsiteX10" fmla="*/ 6305296 w 8899328"/>
                <a:gd name="connsiteY10" fmla="*/ 6398150 h 6858000"/>
                <a:gd name="connsiteX11" fmla="*/ 6572709 w 8899328"/>
                <a:gd name="connsiteY11" fmla="*/ 6110468 h 6858000"/>
                <a:gd name="connsiteX12" fmla="*/ 6707707 w 8899328"/>
                <a:gd name="connsiteY12" fmla="*/ 5966410 h 6858000"/>
                <a:gd name="connsiteX13" fmla="*/ 6846876 w 8899328"/>
                <a:gd name="connsiteY13" fmla="*/ 5823934 h 6858000"/>
                <a:gd name="connsiteX14" fmla="*/ 7497863 w 8899328"/>
                <a:gd name="connsiteY14" fmla="*/ 5348633 h 6858000"/>
                <a:gd name="connsiteX15" fmla="*/ 7825226 w 8899328"/>
                <a:gd name="connsiteY15" fmla="*/ 5147788 h 6858000"/>
                <a:gd name="connsiteX16" fmla="*/ 8071216 w 8899328"/>
                <a:gd name="connsiteY16" fmla="*/ 4893890 h 6858000"/>
                <a:gd name="connsiteX17" fmla="*/ 8224043 w 8899328"/>
                <a:gd name="connsiteY17" fmla="*/ 4570985 h 6858000"/>
                <a:gd name="connsiteX18" fmla="*/ 8315049 w 8899328"/>
                <a:gd name="connsiteY18" fmla="*/ 4212279 h 6858000"/>
                <a:gd name="connsiteX19" fmla="*/ 8330721 w 8899328"/>
                <a:gd name="connsiteY19" fmla="*/ 4120699 h 6858000"/>
                <a:gd name="connsiteX20" fmla="*/ 8343947 w 8899328"/>
                <a:gd name="connsiteY20" fmla="*/ 4028973 h 6858000"/>
                <a:gd name="connsiteX21" fmla="*/ 8353867 w 8899328"/>
                <a:gd name="connsiteY21" fmla="*/ 3936961 h 6858000"/>
                <a:gd name="connsiteX22" fmla="*/ 8361055 w 8899328"/>
                <a:gd name="connsiteY22" fmla="*/ 3844661 h 6858000"/>
                <a:gd name="connsiteX23" fmla="*/ 8365083 w 8899328"/>
                <a:gd name="connsiteY23" fmla="*/ 3475748 h 6858000"/>
                <a:gd name="connsiteX24" fmla="*/ 8359475 w 8899328"/>
                <a:gd name="connsiteY24" fmla="*/ 3383736 h 6858000"/>
                <a:gd name="connsiteX25" fmla="*/ 8350992 w 8899328"/>
                <a:gd name="connsiteY25" fmla="*/ 3292012 h 6858000"/>
                <a:gd name="connsiteX26" fmla="*/ 8340497 w 8899328"/>
                <a:gd name="connsiteY26" fmla="*/ 3200431 h 6858000"/>
                <a:gd name="connsiteX27" fmla="*/ 8327557 w 8899328"/>
                <a:gd name="connsiteY27" fmla="*/ 3109137 h 6858000"/>
                <a:gd name="connsiteX28" fmla="*/ 8252222 w 8899328"/>
                <a:gd name="connsiteY28" fmla="*/ 2747843 h 6858000"/>
                <a:gd name="connsiteX29" fmla="*/ 7998038 w 8899328"/>
                <a:gd name="connsiteY29" fmla="*/ 2051137 h 6858000"/>
                <a:gd name="connsiteX30" fmla="*/ 7825803 w 8899328"/>
                <a:gd name="connsiteY30" fmla="*/ 1719174 h 6858000"/>
                <a:gd name="connsiteX31" fmla="*/ 7627401 w 8899328"/>
                <a:gd name="connsiteY31" fmla="*/ 1399431 h 6858000"/>
                <a:gd name="connsiteX32" fmla="*/ 7404557 w 8899328"/>
                <a:gd name="connsiteY32" fmla="*/ 1093490 h 6858000"/>
                <a:gd name="connsiteX33" fmla="*/ 7157849 w 8899328"/>
                <a:gd name="connsiteY33" fmla="*/ 803362 h 6858000"/>
                <a:gd name="connsiteX34" fmla="*/ 6889001 w 8899328"/>
                <a:gd name="connsiteY34" fmla="*/ 530489 h 6858000"/>
                <a:gd name="connsiteX35" fmla="*/ 6597149 w 8899328"/>
                <a:gd name="connsiteY35" fmla="*/ 279180 h 6858000"/>
                <a:gd name="connsiteX36" fmla="*/ 6283731 w 8899328"/>
                <a:gd name="connsiteY36" fmla="*/ 51736 h 6858000"/>
                <a:gd name="connsiteX37" fmla="*/ 1862338 w 8899328"/>
                <a:gd name="connsiteY37" fmla="*/ 0 h 6858000"/>
                <a:gd name="connsiteX38" fmla="*/ 2555184 w 8899328"/>
                <a:gd name="connsiteY38" fmla="*/ 0 h 6858000"/>
                <a:gd name="connsiteX39" fmla="*/ 2420890 w 8899328"/>
                <a:gd name="connsiteY39" fmla="*/ 86030 h 6858000"/>
                <a:gd name="connsiteX40" fmla="*/ 1703381 w 8899328"/>
                <a:gd name="connsiteY40" fmla="*/ 715375 h 6858000"/>
                <a:gd name="connsiteX41" fmla="*/ 923719 w 8899328"/>
                <a:gd name="connsiteY41" fmla="*/ 1986010 h 6858000"/>
                <a:gd name="connsiteX42" fmla="*/ 717122 w 8899328"/>
                <a:gd name="connsiteY42" fmla="*/ 2694936 h 6858000"/>
                <a:gd name="connsiteX43" fmla="*/ 646244 w 8899328"/>
                <a:gd name="connsiteY43" fmla="*/ 3427730 h 6858000"/>
                <a:gd name="connsiteX44" fmla="*/ 707346 w 8899328"/>
                <a:gd name="connsiteY44" fmla="*/ 4160522 h 6858000"/>
                <a:gd name="connsiteX45" fmla="*/ 902872 w 8899328"/>
                <a:gd name="connsiteY45" fmla="*/ 4869880 h 6858000"/>
                <a:gd name="connsiteX46" fmla="*/ 1677359 w 8899328"/>
                <a:gd name="connsiteY46" fmla="*/ 6124701 h 6858000"/>
                <a:gd name="connsiteX47" fmla="*/ 2547624 w 8899328"/>
                <a:gd name="connsiteY47" fmla="*/ 6829930 h 6858000"/>
                <a:gd name="connsiteX48" fmla="*/ 2596857 w 8899328"/>
                <a:gd name="connsiteY48" fmla="*/ 6858000 h 6858000"/>
                <a:gd name="connsiteX49" fmla="*/ 1525198 w 8899328"/>
                <a:gd name="connsiteY49" fmla="*/ 6858000 h 6858000"/>
                <a:gd name="connsiteX50" fmla="*/ 1457823 w 8899328"/>
                <a:gd name="connsiteY50" fmla="*/ 6800585 h 6858000"/>
                <a:gd name="connsiteX51" fmla="*/ 0 w 8899328"/>
                <a:gd name="connsiteY51" fmla="*/ 3560285 h 6858000"/>
                <a:gd name="connsiteX52" fmla="*/ 1787372 w 8899328"/>
                <a:gd name="connsiteY52" fmla="*/ 5244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899328" h="6858000">
                  <a:moveTo>
                    <a:pt x="6200652" y="0"/>
                  </a:moveTo>
                  <a:lnTo>
                    <a:pt x="7036991" y="0"/>
                  </a:lnTo>
                  <a:lnTo>
                    <a:pt x="7111956" y="52444"/>
                  </a:lnTo>
                  <a:cubicBezTo>
                    <a:pt x="8196995" y="850732"/>
                    <a:pt x="8899328" y="2124819"/>
                    <a:pt x="8899328" y="3560285"/>
                  </a:cubicBezTo>
                  <a:cubicBezTo>
                    <a:pt x="8899328" y="4844649"/>
                    <a:pt x="8337073" y="5999820"/>
                    <a:pt x="7441506" y="6800585"/>
                  </a:cubicBezTo>
                  <a:lnTo>
                    <a:pt x="7374130" y="6858000"/>
                  </a:lnTo>
                  <a:lnTo>
                    <a:pt x="5835221" y="6858000"/>
                  </a:lnTo>
                  <a:lnTo>
                    <a:pt x="5891385" y="6810175"/>
                  </a:lnTo>
                  <a:cubicBezTo>
                    <a:pt x="5939440" y="6767098"/>
                    <a:pt x="5986561" y="6722781"/>
                    <a:pt x="6032854" y="6677494"/>
                  </a:cubicBezTo>
                  <a:cubicBezTo>
                    <a:pt x="6079290" y="6632350"/>
                    <a:pt x="6125297" y="6586487"/>
                    <a:pt x="6170584" y="6539762"/>
                  </a:cubicBezTo>
                  <a:cubicBezTo>
                    <a:pt x="6215872" y="6493038"/>
                    <a:pt x="6260585" y="6445738"/>
                    <a:pt x="6305296" y="6398150"/>
                  </a:cubicBezTo>
                  <a:cubicBezTo>
                    <a:pt x="6394865" y="6303119"/>
                    <a:pt x="6483283" y="6206649"/>
                    <a:pt x="6572709" y="6110468"/>
                  </a:cubicBezTo>
                  <a:lnTo>
                    <a:pt x="6707707" y="5966410"/>
                  </a:lnTo>
                  <a:cubicBezTo>
                    <a:pt x="6752995" y="5918535"/>
                    <a:pt x="6798426" y="5871090"/>
                    <a:pt x="6846876" y="5823934"/>
                  </a:cubicBezTo>
                  <a:cubicBezTo>
                    <a:pt x="7037227" y="5634303"/>
                    <a:pt x="7265821" y="5478169"/>
                    <a:pt x="7497863" y="5348633"/>
                  </a:cubicBezTo>
                  <a:cubicBezTo>
                    <a:pt x="7612735" y="5282499"/>
                    <a:pt x="7726745" y="5220534"/>
                    <a:pt x="7825226" y="5147788"/>
                  </a:cubicBezTo>
                  <a:cubicBezTo>
                    <a:pt x="7924139" y="5075471"/>
                    <a:pt x="8006807" y="4992085"/>
                    <a:pt x="8071216" y="4893890"/>
                  </a:cubicBezTo>
                  <a:cubicBezTo>
                    <a:pt x="8136631" y="4796702"/>
                    <a:pt x="8185081" y="4686430"/>
                    <a:pt x="8224043" y="4570985"/>
                  </a:cubicBezTo>
                  <a:cubicBezTo>
                    <a:pt x="8263005" y="4455537"/>
                    <a:pt x="8292046" y="4334053"/>
                    <a:pt x="8315049" y="4212279"/>
                  </a:cubicBezTo>
                  <a:cubicBezTo>
                    <a:pt x="8320225" y="4181657"/>
                    <a:pt x="8326407" y="4151321"/>
                    <a:pt x="8330721" y="4120699"/>
                  </a:cubicBezTo>
                  <a:lnTo>
                    <a:pt x="8343947" y="4028973"/>
                  </a:lnTo>
                  <a:lnTo>
                    <a:pt x="8353867" y="3936961"/>
                  </a:lnTo>
                  <a:cubicBezTo>
                    <a:pt x="8357605" y="3906338"/>
                    <a:pt x="8358468" y="3875427"/>
                    <a:pt x="8361055" y="3844661"/>
                  </a:cubicBezTo>
                  <a:cubicBezTo>
                    <a:pt x="8369825" y="3721738"/>
                    <a:pt x="8369969" y="3598527"/>
                    <a:pt x="8365083" y="3475748"/>
                  </a:cubicBezTo>
                  <a:lnTo>
                    <a:pt x="8359475" y="3383736"/>
                  </a:lnTo>
                  <a:cubicBezTo>
                    <a:pt x="8357031" y="3353114"/>
                    <a:pt x="8353723" y="3322634"/>
                    <a:pt x="8350992" y="3292012"/>
                  </a:cubicBezTo>
                  <a:cubicBezTo>
                    <a:pt x="8348549" y="3261388"/>
                    <a:pt x="8343947" y="3230909"/>
                    <a:pt x="8340497" y="3200431"/>
                  </a:cubicBezTo>
                  <a:cubicBezTo>
                    <a:pt x="8337333" y="3169807"/>
                    <a:pt x="8332301" y="3139471"/>
                    <a:pt x="8327557" y="3109137"/>
                  </a:cubicBezTo>
                  <a:cubicBezTo>
                    <a:pt x="8308293" y="2987651"/>
                    <a:pt x="8283133" y="2867173"/>
                    <a:pt x="8252222" y="2747843"/>
                  </a:cubicBezTo>
                  <a:cubicBezTo>
                    <a:pt x="8188963" y="2509618"/>
                    <a:pt x="8103565" y="2276424"/>
                    <a:pt x="7998038" y="2051137"/>
                  </a:cubicBezTo>
                  <a:cubicBezTo>
                    <a:pt x="7945131" y="1938709"/>
                    <a:pt x="7887767" y="1827864"/>
                    <a:pt x="7825803" y="1719174"/>
                  </a:cubicBezTo>
                  <a:cubicBezTo>
                    <a:pt x="7764413" y="1610196"/>
                    <a:pt x="7697704" y="1503807"/>
                    <a:pt x="7627401" y="1399431"/>
                  </a:cubicBezTo>
                  <a:cubicBezTo>
                    <a:pt x="7557241" y="1295054"/>
                    <a:pt x="7482337" y="1193408"/>
                    <a:pt x="7404557" y="1093490"/>
                  </a:cubicBezTo>
                  <a:cubicBezTo>
                    <a:pt x="7326203" y="994145"/>
                    <a:pt x="7243824" y="897388"/>
                    <a:pt x="7157849" y="803362"/>
                  </a:cubicBezTo>
                  <a:cubicBezTo>
                    <a:pt x="7071731" y="709624"/>
                    <a:pt x="6982739" y="617755"/>
                    <a:pt x="6889001" y="530489"/>
                  </a:cubicBezTo>
                  <a:cubicBezTo>
                    <a:pt x="6795407" y="443077"/>
                    <a:pt x="6698076" y="359115"/>
                    <a:pt x="6597149" y="279180"/>
                  </a:cubicBezTo>
                  <a:cubicBezTo>
                    <a:pt x="6496223" y="199244"/>
                    <a:pt x="6391846" y="122902"/>
                    <a:pt x="6283731" y="51736"/>
                  </a:cubicBezTo>
                  <a:close/>
                  <a:moveTo>
                    <a:pt x="1862338" y="0"/>
                  </a:moveTo>
                  <a:lnTo>
                    <a:pt x="2555184" y="0"/>
                  </a:lnTo>
                  <a:lnTo>
                    <a:pt x="2420890" y="86030"/>
                  </a:lnTo>
                  <a:cubicBezTo>
                    <a:pt x="2154693" y="266478"/>
                    <a:pt x="1913733" y="479863"/>
                    <a:pt x="1703381" y="715375"/>
                  </a:cubicBezTo>
                  <a:cubicBezTo>
                    <a:pt x="1365810" y="1092339"/>
                    <a:pt x="1104149" y="1525660"/>
                    <a:pt x="923719" y="1986010"/>
                  </a:cubicBezTo>
                  <a:cubicBezTo>
                    <a:pt x="833720" y="2216041"/>
                    <a:pt x="763129" y="2453260"/>
                    <a:pt x="717122" y="2694936"/>
                  </a:cubicBezTo>
                  <a:cubicBezTo>
                    <a:pt x="671259" y="2936614"/>
                    <a:pt x="647538" y="3182027"/>
                    <a:pt x="646244" y="3427730"/>
                  </a:cubicBezTo>
                  <a:cubicBezTo>
                    <a:pt x="644376" y="3673432"/>
                    <a:pt x="665077" y="3918845"/>
                    <a:pt x="707346" y="4160522"/>
                  </a:cubicBezTo>
                  <a:cubicBezTo>
                    <a:pt x="749183" y="4402342"/>
                    <a:pt x="816035" y="4639849"/>
                    <a:pt x="902872" y="4869880"/>
                  </a:cubicBezTo>
                  <a:cubicBezTo>
                    <a:pt x="1077984" y="5329367"/>
                    <a:pt x="1339500" y="5759239"/>
                    <a:pt x="1677359" y="6124701"/>
                  </a:cubicBezTo>
                  <a:cubicBezTo>
                    <a:pt x="1930752" y="6398797"/>
                    <a:pt x="2225066" y="6636097"/>
                    <a:pt x="2547624" y="6829930"/>
                  </a:cubicBezTo>
                  <a:lnTo>
                    <a:pt x="2596857" y="6858000"/>
                  </a:lnTo>
                  <a:lnTo>
                    <a:pt x="1525198" y="6858000"/>
                  </a:lnTo>
                  <a:lnTo>
                    <a:pt x="1457823" y="6800585"/>
                  </a:lnTo>
                  <a:cubicBezTo>
                    <a:pt x="562255" y="5999820"/>
                    <a:pt x="0" y="4844649"/>
                    <a:pt x="0" y="3560285"/>
                  </a:cubicBezTo>
                  <a:cubicBezTo>
                    <a:pt x="0" y="2124819"/>
                    <a:pt x="702333" y="850732"/>
                    <a:pt x="1787372" y="5244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7" name="Freeform: Shape 16">
              <a:extLst>
                <a:ext uri="{FF2B5EF4-FFF2-40B4-BE49-F238E27FC236}">
                  <a16:creationId xmlns:a16="http://schemas.microsoft.com/office/drawing/2014/main" id="{100AB910-B0C2-495C-AFD9-34F51C9D450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0" y="-3810"/>
              <a:ext cx="12192000" cy="6858000"/>
            </a:xfrm>
            <a:custGeom>
              <a:avLst/>
              <a:gdLst>
                <a:gd name="connsiteX0" fmla="*/ 8201697 w 12192000"/>
                <a:gd name="connsiteY0" fmla="*/ 0 h 6858001"/>
                <a:gd name="connsiteX1" fmla="*/ 12192000 w 12192000"/>
                <a:gd name="connsiteY1" fmla="*/ 0 h 6858001"/>
                <a:gd name="connsiteX2" fmla="*/ 12192000 w 12192000"/>
                <a:gd name="connsiteY2" fmla="*/ 6858001 h 6858001"/>
                <a:gd name="connsiteX3" fmla="*/ 8460487 w 12192000"/>
                <a:gd name="connsiteY3" fmla="*/ 6858001 h 6858001"/>
                <a:gd name="connsiteX4" fmla="*/ 8553921 w 12192000"/>
                <a:gd name="connsiteY4" fmla="*/ 6784577 h 6858001"/>
                <a:gd name="connsiteX5" fmla="*/ 10092281 w 12192000"/>
                <a:gd name="connsiteY5" fmla="*/ 3522553 h 6858001"/>
                <a:gd name="connsiteX6" fmla="*/ 8228486 w 12192000"/>
                <a:gd name="connsiteY6" fmla="*/ 17174 h 6858001"/>
                <a:gd name="connsiteX7" fmla="*/ 0 w 12192000"/>
                <a:gd name="connsiteY7" fmla="*/ 0 h 6858001"/>
                <a:gd name="connsiteX8" fmla="*/ 3528179 w 12192000"/>
                <a:gd name="connsiteY8" fmla="*/ 0 h 6858001"/>
                <a:gd name="connsiteX9" fmla="*/ 3501391 w 12192000"/>
                <a:gd name="connsiteY9" fmla="*/ 17174 h 6858001"/>
                <a:gd name="connsiteX10" fmla="*/ 1637595 w 12192000"/>
                <a:gd name="connsiteY10" fmla="*/ 3522553 h 6858001"/>
                <a:gd name="connsiteX11" fmla="*/ 3175956 w 12192000"/>
                <a:gd name="connsiteY11" fmla="*/ 6784577 h 6858001"/>
                <a:gd name="connsiteX12" fmla="*/ 3269390 w 12192000"/>
                <a:gd name="connsiteY12" fmla="*/ 6858001 h 6858001"/>
                <a:gd name="connsiteX13" fmla="*/ 0 w 12192000"/>
                <a:gd name="connsiteY13"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1">
                  <a:moveTo>
                    <a:pt x="8201697" y="0"/>
                  </a:moveTo>
                  <a:lnTo>
                    <a:pt x="12192000" y="0"/>
                  </a:lnTo>
                  <a:lnTo>
                    <a:pt x="12192000" y="6858001"/>
                  </a:lnTo>
                  <a:lnTo>
                    <a:pt x="8460487" y="6858001"/>
                  </a:lnTo>
                  <a:lnTo>
                    <a:pt x="8553921" y="6784577"/>
                  </a:lnTo>
                  <a:cubicBezTo>
                    <a:pt x="9493436" y="6009220"/>
                    <a:pt x="10092281" y="4835820"/>
                    <a:pt x="10092281" y="3522553"/>
                  </a:cubicBezTo>
                  <a:cubicBezTo>
                    <a:pt x="10092281" y="2063368"/>
                    <a:pt x="9352966" y="776858"/>
                    <a:pt x="8228486" y="17174"/>
                  </a:cubicBezTo>
                  <a:close/>
                  <a:moveTo>
                    <a:pt x="0" y="0"/>
                  </a:moveTo>
                  <a:lnTo>
                    <a:pt x="3528179" y="0"/>
                  </a:lnTo>
                  <a:lnTo>
                    <a:pt x="3501391" y="17174"/>
                  </a:lnTo>
                  <a:cubicBezTo>
                    <a:pt x="2376910" y="776858"/>
                    <a:pt x="1637595" y="2063368"/>
                    <a:pt x="1637595" y="3522553"/>
                  </a:cubicBezTo>
                  <a:cubicBezTo>
                    <a:pt x="1637595" y="4835820"/>
                    <a:pt x="2236440" y="6009220"/>
                    <a:pt x="3175956" y="6784577"/>
                  </a:cubicBezTo>
                  <a:lnTo>
                    <a:pt x="3269390" y="6858001"/>
                  </a:lnTo>
                  <a:lnTo>
                    <a:pt x="0" y="685800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1E32BD42-252E-4026-A309-89E29B499DAC}"/>
              </a:ext>
            </a:extLst>
          </p:cNvPr>
          <p:cNvSpPr>
            <a:spLocks noGrp="1"/>
          </p:cNvSpPr>
          <p:nvPr>
            <p:ph type="title"/>
          </p:nvPr>
        </p:nvSpPr>
        <p:spPr/>
        <p:txBody>
          <a:bodyPr/>
          <a:lstStyle/>
          <a:p>
            <a:r>
              <a:rPr lang="en-US" dirty="0"/>
              <a:t>Objectives</a:t>
            </a:r>
          </a:p>
        </p:txBody>
      </p:sp>
      <p:graphicFrame>
        <p:nvGraphicFramePr>
          <p:cNvPr id="5" name="Content Placeholder 2">
            <a:extLst>
              <a:ext uri="{FF2B5EF4-FFF2-40B4-BE49-F238E27FC236}">
                <a16:creationId xmlns:a16="http://schemas.microsoft.com/office/drawing/2014/main" id="{924945D6-B669-40F4-B93F-D4BACDCBF259}"/>
              </a:ext>
            </a:extLst>
          </p:cNvPr>
          <p:cNvGraphicFramePr>
            <a:graphicFrameLocks noGrp="1"/>
          </p:cNvGraphicFramePr>
          <p:nvPr>
            <p:ph idx="1"/>
            <p:extLst>
              <p:ext uri="{D42A27DB-BD31-4B8C-83A1-F6EECF244321}">
                <p14:modId xmlns:p14="http://schemas.microsoft.com/office/powerpoint/2010/main" val="294936411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76890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7BCC569-0FFA-4E3E-9E93-EF0EC406B582}"/>
              </a:ext>
            </a:extLst>
          </p:cNvPr>
          <p:cNvSpPr>
            <a:spLocks noGrp="1"/>
          </p:cNvSpPr>
          <p:nvPr>
            <p:ph type="title"/>
          </p:nvPr>
        </p:nvSpPr>
        <p:spPr>
          <a:xfrm>
            <a:off x="934872" y="982272"/>
            <a:ext cx="3388419" cy="4560970"/>
          </a:xfrm>
        </p:spPr>
        <p:txBody>
          <a:bodyPr>
            <a:normAutofit/>
          </a:bodyPr>
          <a:lstStyle/>
          <a:p>
            <a:r>
              <a:rPr lang="en-US" sz="2800" dirty="0">
                <a:solidFill>
                  <a:srgbClr val="FFFFFF"/>
                </a:solidFill>
              </a:rPr>
              <a:t>Background/Funding</a:t>
            </a:r>
            <a:br>
              <a:rPr lang="en-US" sz="2800" dirty="0">
                <a:solidFill>
                  <a:srgbClr val="FFFFFF"/>
                </a:solidFill>
              </a:rPr>
            </a:br>
            <a:r>
              <a:rPr lang="en-US" sz="2800" dirty="0">
                <a:solidFill>
                  <a:srgbClr val="FFFFFF"/>
                </a:solidFill>
              </a:rPr>
              <a:t/>
            </a:r>
            <a:br>
              <a:rPr lang="en-US" sz="2800" dirty="0">
                <a:solidFill>
                  <a:srgbClr val="FFFFFF"/>
                </a:solidFill>
              </a:rPr>
            </a:br>
            <a:r>
              <a:rPr lang="it-IT" sz="2800" dirty="0">
                <a:solidFill>
                  <a:schemeClr val="bg1">
                    <a:lumMod val="85000"/>
                  </a:schemeClr>
                </a:solidFill>
              </a:rPr>
              <a:t>Colorado Specialized Program of Research Excellence (SPORE) in Lung Cancer;  P50CA058187</a:t>
            </a:r>
            <a:endParaRPr lang="en-US" sz="2800" dirty="0">
              <a:solidFill>
                <a:schemeClr val="bg1">
                  <a:lumMod val="85000"/>
                </a:schemeClr>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B7B2514A-E943-448D-B6D8-7ACE221A0DFD}"/>
              </a:ext>
            </a:extLst>
          </p:cNvPr>
          <p:cNvSpPr>
            <a:spLocks noGrp="1"/>
          </p:cNvSpPr>
          <p:nvPr>
            <p:ph idx="1"/>
          </p:nvPr>
        </p:nvSpPr>
        <p:spPr>
          <a:xfrm>
            <a:off x="5221862" y="1719618"/>
            <a:ext cx="5948831" cy="4334629"/>
          </a:xfrm>
        </p:spPr>
        <p:txBody>
          <a:bodyPr anchor="ctr">
            <a:normAutofit/>
          </a:bodyPr>
          <a:lstStyle/>
          <a:p>
            <a:r>
              <a:rPr lang="en-US" sz="2200" dirty="0">
                <a:solidFill>
                  <a:srgbClr val="FEFFFF"/>
                </a:solidFill>
              </a:rPr>
              <a:t>Mixed methods (qualitative and quantitative) study to understand barriers and facilitators of lung cancer screening in Colorado, including statewide capacity</a:t>
            </a:r>
          </a:p>
          <a:p>
            <a:r>
              <a:rPr lang="en-US" sz="2200" dirty="0">
                <a:solidFill>
                  <a:srgbClr val="FEFFFF"/>
                </a:solidFill>
              </a:rPr>
              <a:t>Capacity survey with outreach by phone and email to ACR-registered facilities (2019)</a:t>
            </a:r>
          </a:p>
          <a:p>
            <a:r>
              <a:rPr lang="en-US" sz="2200" dirty="0">
                <a:solidFill>
                  <a:srgbClr val="FEFFFF"/>
                </a:solidFill>
              </a:rPr>
              <a:t>Surveys of medical directors of federally qualified health centers and safety net clinics</a:t>
            </a:r>
          </a:p>
          <a:p>
            <a:r>
              <a:rPr lang="en-US" sz="2200" dirty="0">
                <a:solidFill>
                  <a:srgbClr val="FEFFFF"/>
                </a:solidFill>
              </a:rPr>
              <a:t>Focus group with primary care providers  </a:t>
            </a:r>
          </a:p>
        </p:txBody>
      </p:sp>
    </p:spTree>
    <p:extLst>
      <p:ext uri="{BB962C8B-B14F-4D97-AF65-F5344CB8AC3E}">
        <p14:creationId xmlns:p14="http://schemas.microsoft.com/office/powerpoint/2010/main" val="3653859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8D412AD-9CF4-4510-97DC-34D6CC8308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43467" y="691992"/>
            <a:ext cx="4025724" cy="552254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5">
            <a:extLst>
              <a:ext uri="{FF2B5EF4-FFF2-40B4-BE49-F238E27FC236}">
                <a16:creationId xmlns:a16="http://schemas.microsoft.com/office/drawing/2014/main" id="{B12B33D6-BBC2-4AD8-870C-6644FAC3F885}"/>
              </a:ext>
            </a:extLst>
          </p:cNvPr>
          <p:cNvSpPr>
            <a:spLocks noGrp="1"/>
          </p:cNvSpPr>
          <p:nvPr>
            <p:ph type="title"/>
          </p:nvPr>
        </p:nvSpPr>
        <p:spPr>
          <a:xfrm>
            <a:off x="1072055" y="1019503"/>
            <a:ext cx="3147848" cy="2065283"/>
          </a:xfrm>
        </p:spPr>
        <p:txBody>
          <a:bodyPr anchor="b">
            <a:normAutofit/>
          </a:bodyPr>
          <a:lstStyle/>
          <a:p>
            <a:r>
              <a:rPr lang="en-US" sz="3400" dirty="0">
                <a:solidFill>
                  <a:srgbClr val="FFFFFF"/>
                </a:solidFill>
              </a:rPr>
              <a:t>ACR Survey Respondents by Geographic Region (30/47) </a:t>
            </a:r>
          </a:p>
        </p:txBody>
      </p:sp>
      <p:cxnSp>
        <p:nvCxnSpPr>
          <p:cNvPr id="14" name="Straight Connector 13">
            <a:extLst>
              <a:ext uri="{FF2B5EF4-FFF2-40B4-BE49-F238E27FC236}">
                <a16:creationId xmlns:a16="http://schemas.microsoft.com/office/drawing/2014/main" id="{E8FC89CA-47F1-4934-B283-0E52680A131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20600" y="3163562"/>
            <a:ext cx="3108960"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9" name="Content Placeholder 8">
            <a:extLst>
              <a:ext uri="{FF2B5EF4-FFF2-40B4-BE49-F238E27FC236}">
                <a16:creationId xmlns:a16="http://schemas.microsoft.com/office/drawing/2014/main" id="{7D82F63A-BC21-4FD9-8587-8B310F11DA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0873" y="3351546"/>
            <a:ext cx="3545924" cy="2174490"/>
          </a:xfrm>
        </p:spPr>
      </p:pic>
      <p:graphicFrame>
        <p:nvGraphicFramePr>
          <p:cNvPr id="5" name="Table 4">
            <a:extLst>
              <a:ext uri="{FF2B5EF4-FFF2-40B4-BE49-F238E27FC236}">
                <a16:creationId xmlns:a16="http://schemas.microsoft.com/office/drawing/2014/main" id="{A538CACD-34C3-4934-A75D-28347415BB9C}"/>
              </a:ext>
            </a:extLst>
          </p:cNvPr>
          <p:cNvGraphicFramePr>
            <a:graphicFrameLocks noGrp="1"/>
          </p:cNvGraphicFramePr>
          <p:nvPr>
            <p:extLst>
              <p:ext uri="{D42A27DB-BD31-4B8C-83A1-F6EECF244321}">
                <p14:modId xmlns:p14="http://schemas.microsoft.com/office/powerpoint/2010/main" val="2914068759"/>
              </p:ext>
            </p:extLst>
          </p:nvPr>
        </p:nvGraphicFramePr>
        <p:xfrm>
          <a:off x="5216539" y="1649212"/>
          <a:ext cx="6331995" cy="3630486"/>
        </p:xfrm>
        <a:graphic>
          <a:graphicData uri="http://schemas.openxmlformats.org/drawingml/2006/table">
            <a:tbl>
              <a:tblPr firstRow="1" firstCol="1" bandRow="1">
                <a:tableStyleId>{5C22544A-7EE6-4342-B048-85BDC9FD1C3A}</a:tableStyleId>
              </a:tblPr>
              <a:tblGrid>
                <a:gridCol w="3693591">
                  <a:extLst>
                    <a:ext uri="{9D8B030D-6E8A-4147-A177-3AD203B41FA5}">
                      <a16:colId xmlns:a16="http://schemas.microsoft.com/office/drawing/2014/main" val="3686563775"/>
                    </a:ext>
                  </a:extLst>
                </a:gridCol>
                <a:gridCol w="2638404">
                  <a:extLst>
                    <a:ext uri="{9D8B030D-6E8A-4147-A177-3AD203B41FA5}">
                      <a16:colId xmlns:a16="http://schemas.microsoft.com/office/drawing/2014/main" val="2963869061"/>
                    </a:ext>
                  </a:extLst>
                </a:gridCol>
              </a:tblGrid>
              <a:tr h="801788">
                <a:tc>
                  <a:txBody>
                    <a:bodyPr/>
                    <a:lstStyle/>
                    <a:p>
                      <a:pPr marL="0" marR="0">
                        <a:lnSpc>
                          <a:spcPct val="115000"/>
                        </a:lnSpc>
                        <a:spcBef>
                          <a:spcPts val="0"/>
                        </a:spcBef>
                        <a:spcAft>
                          <a:spcPts val="0"/>
                        </a:spcAft>
                      </a:pPr>
                      <a:r>
                        <a:rPr lang="en-US" sz="2300">
                          <a:effectLst/>
                        </a:rPr>
                        <a:t>Geographical Areas</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dirty="0">
                          <a:effectLst/>
                        </a:rPr>
                        <a:t>Number of sites</a:t>
                      </a:r>
                    </a:p>
                    <a:p>
                      <a:pPr marL="0" marR="0" algn="ctr">
                        <a:lnSpc>
                          <a:spcPct val="115000"/>
                        </a:lnSpc>
                        <a:spcBef>
                          <a:spcPts val="0"/>
                        </a:spcBef>
                        <a:spcAft>
                          <a:spcPts val="0"/>
                        </a:spcAft>
                      </a:pPr>
                      <a:r>
                        <a:rPr lang="en-US" sz="2300" dirty="0">
                          <a:effectLst/>
                        </a:rPr>
                        <a:t>N(%)</a:t>
                      </a:r>
                      <a:endParaRPr lang="en-US" sz="2300" dirty="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1474336957"/>
                  </a:ext>
                </a:extLst>
              </a:tr>
              <a:tr h="405382">
                <a:tc>
                  <a:txBody>
                    <a:bodyPr/>
                    <a:lstStyle/>
                    <a:p>
                      <a:pPr marL="0" marR="0">
                        <a:lnSpc>
                          <a:spcPct val="115000"/>
                        </a:lnSpc>
                        <a:spcBef>
                          <a:spcPts val="0"/>
                        </a:spcBef>
                        <a:spcAft>
                          <a:spcPts val="0"/>
                        </a:spcAft>
                      </a:pPr>
                      <a:r>
                        <a:rPr lang="en-US" sz="2300">
                          <a:effectLst/>
                        </a:rPr>
                        <a:t>Metro Denver</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dirty="0">
                          <a:effectLst/>
                        </a:rPr>
                        <a:t>18 (60%)</a:t>
                      </a:r>
                      <a:endParaRPr lang="en-US" sz="2300" dirty="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2419398799"/>
                  </a:ext>
                </a:extLst>
              </a:tr>
              <a:tr h="801788">
                <a:tc>
                  <a:txBody>
                    <a:bodyPr/>
                    <a:lstStyle/>
                    <a:p>
                      <a:pPr marL="0" marR="0">
                        <a:lnSpc>
                          <a:spcPct val="115000"/>
                        </a:lnSpc>
                        <a:spcBef>
                          <a:spcPts val="0"/>
                        </a:spcBef>
                        <a:spcAft>
                          <a:spcPts val="0"/>
                        </a:spcAft>
                      </a:pPr>
                      <a:r>
                        <a:rPr lang="en-US" sz="2300">
                          <a:effectLst/>
                        </a:rPr>
                        <a:t>Northern (Boulder-Larimer-Weld)</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a:effectLst/>
                        </a:rPr>
                        <a:t>4 (13%)</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174394519"/>
                  </a:ext>
                </a:extLst>
              </a:tr>
              <a:tr h="405382">
                <a:tc>
                  <a:txBody>
                    <a:bodyPr/>
                    <a:lstStyle/>
                    <a:p>
                      <a:pPr marL="0" marR="0">
                        <a:lnSpc>
                          <a:spcPct val="115000"/>
                        </a:lnSpc>
                        <a:spcBef>
                          <a:spcPts val="0"/>
                        </a:spcBef>
                        <a:spcAft>
                          <a:spcPts val="0"/>
                        </a:spcAft>
                      </a:pPr>
                      <a:r>
                        <a:rPr lang="en-US" sz="2300">
                          <a:effectLst/>
                        </a:rPr>
                        <a:t>El Paso/Teller</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a:effectLst/>
                        </a:rPr>
                        <a:t>5 (17%)</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2469496882"/>
                  </a:ext>
                </a:extLst>
              </a:tr>
              <a:tr h="405382">
                <a:tc>
                  <a:txBody>
                    <a:bodyPr/>
                    <a:lstStyle/>
                    <a:p>
                      <a:pPr marL="0" marR="0">
                        <a:lnSpc>
                          <a:spcPct val="115000"/>
                        </a:lnSpc>
                        <a:spcBef>
                          <a:spcPts val="0"/>
                        </a:spcBef>
                        <a:spcAft>
                          <a:spcPts val="0"/>
                        </a:spcAft>
                      </a:pPr>
                      <a:r>
                        <a:rPr lang="en-US" sz="2300">
                          <a:effectLst/>
                        </a:rPr>
                        <a:t>Western Slope</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a:effectLst/>
                        </a:rPr>
                        <a:t>2 (7%)</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3177504764"/>
                  </a:ext>
                </a:extLst>
              </a:tr>
              <a:tr h="405382">
                <a:tc>
                  <a:txBody>
                    <a:bodyPr/>
                    <a:lstStyle/>
                    <a:p>
                      <a:pPr marL="0" marR="0">
                        <a:lnSpc>
                          <a:spcPct val="115000"/>
                        </a:lnSpc>
                        <a:spcBef>
                          <a:spcPts val="0"/>
                        </a:spcBef>
                        <a:spcAft>
                          <a:spcPts val="0"/>
                        </a:spcAft>
                      </a:pPr>
                      <a:r>
                        <a:rPr lang="en-US" sz="2300">
                          <a:effectLst/>
                        </a:rPr>
                        <a:t>Southern</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a:effectLst/>
                        </a:rPr>
                        <a:t>1 (3%)</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1574073710"/>
                  </a:ext>
                </a:extLst>
              </a:tr>
              <a:tr h="405382">
                <a:tc>
                  <a:txBody>
                    <a:bodyPr/>
                    <a:lstStyle/>
                    <a:p>
                      <a:pPr marL="0" marR="0">
                        <a:lnSpc>
                          <a:spcPct val="115000"/>
                        </a:lnSpc>
                        <a:spcBef>
                          <a:spcPts val="0"/>
                        </a:spcBef>
                        <a:spcAft>
                          <a:spcPts val="0"/>
                        </a:spcAft>
                      </a:pPr>
                      <a:r>
                        <a:rPr lang="en-US" sz="2300">
                          <a:effectLst/>
                        </a:rPr>
                        <a:t>Total</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tc>
                  <a:txBody>
                    <a:bodyPr/>
                    <a:lstStyle/>
                    <a:p>
                      <a:pPr marL="0" marR="0" algn="ctr">
                        <a:lnSpc>
                          <a:spcPct val="115000"/>
                        </a:lnSpc>
                        <a:spcBef>
                          <a:spcPts val="0"/>
                        </a:spcBef>
                        <a:spcAft>
                          <a:spcPts val="0"/>
                        </a:spcAft>
                      </a:pPr>
                      <a:r>
                        <a:rPr lang="en-US" sz="2300" dirty="0">
                          <a:effectLst/>
                        </a:rPr>
                        <a:t>30</a:t>
                      </a:r>
                      <a:endParaRPr lang="en-US" sz="2300" dirty="0">
                        <a:effectLst/>
                        <a:latin typeface="Calibri" panose="020F0502020204030204" pitchFamily="34" charset="0"/>
                        <a:ea typeface="Calibri" panose="020F0502020204030204" pitchFamily="34" charset="0"/>
                        <a:cs typeface="Times New Roman" panose="02020603050405020304" pitchFamily="18" charset="0"/>
                      </a:endParaRPr>
                    </a:p>
                  </a:txBody>
                  <a:tcPr marL="64631" marR="64631" marT="0" marB="0"/>
                </a:tc>
                <a:extLst>
                  <a:ext uri="{0D108BD9-81ED-4DB2-BD59-A6C34878D82A}">
                    <a16:rowId xmlns:a16="http://schemas.microsoft.com/office/drawing/2014/main" val="148211850"/>
                  </a:ext>
                </a:extLst>
              </a:tr>
            </a:tbl>
          </a:graphicData>
        </a:graphic>
      </p:graphicFrame>
    </p:spTree>
    <p:extLst>
      <p:ext uri="{BB962C8B-B14F-4D97-AF65-F5344CB8AC3E}">
        <p14:creationId xmlns:p14="http://schemas.microsoft.com/office/powerpoint/2010/main" val="1404558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46C9-FBC6-419B-8EF8-F26AD1EEE361}"/>
              </a:ext>
            </a:extLst>
          </p:cNvPr>
          <p:cNvSpPr>
            <a:spLocks noGrp="1"/>
          </p:cNvSpPr>
          <p:nvPr>
            <p:ph type="title"/>
          </p:nvPr>
        </p:nvSpPr>
        <p:spPr>
          <a:xfrm>
            <a:off x="838200" y="249616"/>
            <a:ext cx="10515600" cy="1325563"/>
          </a:xfrm>
        </p:spPr>
        <p:txBody>
          <a:bodyPr>
            <a:normAutofit/>
          </a:bodyPr>
          <a:lstStyle/>
          <a:p>
            <a:r>
              <a:rPr lang="en-US" sz="3200" b="1" dirty="0"/>
              <a:t>Estimated Capacity by Geographic Region (Monthly)</a:t>
            </a:r>
          </a:p>
        </p:txBody>
      </p:sp>
      <p:graphicFrame>
        <p:nvGraphicFramePr>
          <p:cNvPr id="4" name="Content Placeholder 3">
            <a:extLst>
              <a:ext uri="{FF2B5EF4-FFF2-40B4-BE49-F238E27FC236}">
                <a16:creationId xmlns:a16="http://schemas.microsoft.com/office/drawing/2014/main" id="{5D080178-8261-4F4D-92B0-98960AD9784D}"/>
              </a:ext>
            </a:extLst>
          </p:cNvPr>
          <p:cNvGraphicFramePr>
            <a:graphicFrameLocks noGrp="1"/>
          </p:cNvGraphicFramePr>
          <p:nvPr>
            <p:ph idx="1"/>
            <p:extLst>
              <p:ext uri="{D42A27DB-BD31-4B8C-83A1-F6EECF244321}">
                <p14:modId xmlns:p14="http://schemas.microsoft.com/office/powerpoint/2010/main" val="1271779562"/>
              </p:ext>
            </p:extLst>
          </p:nvPr>
        </p:nvGraphicFramePr>
        <p:xfrm>
          <a:off x="687840" y="1181687"/>
          <a:ext cx="10397500" cy="5543640"/>
        </p:xfrm>
        <a:graphic>
          <a:graphicData uri="http://schemas.openxmlformats.org/drawingml/2006/table">
            <a:tbl>
              <a:tblPr firstRow="1" firstCol="1" bandRow="1">
                <a:tableStyleId>{5C22544A-7EE6-4342-B048-85BDC9FD1C3A}</a:tableStyleId>
              </a:tblPr>
              <a:tblGrid>
                <a:gridCol w="2741519">
                  <a:extLst>
                    <a:ext uri="{9D8B030D-6E8A-4147-A177-3AD203B41FA5}">
                      <a16:colId xmlns:a16="http://schemas.microsoft.com/office/drawing/2014/main" val="1390188495"/>
                    </a:ext>
                  </a:extLst>
                </a:gridCol>
                <a:gridCol w="1117783">
                  <a:extLst>
                    <a:ext uri="{9D8B030D-6E8A-4147-A177-3AD203B41FA5}">
                      <a16:colId xmlns:a16="http://schemas.microsoft.com/office/drawing/2014/main" val="3175722543"/>
                    </a:ext>
                  </a:extLst>
                </a:gridCol>
                <a:gridCol w="954626">
                  <a:extLst>
                    <a:ext uri="{9D8B030D-6E8A-4147-A177-3AD203B41FA5}">
                      <a16:colId xmlns:a16="http://schemas.microsoft.com/office/drawing/2014/main" val="3854567329"/>
                    </a:ext>
                  </a:extLst>
                </a:gridCol>
                <a:gridCol w="1038116">
                  <a:extLst>
                    <a:ext uri="{9D8B030D-6E8A-4147-A177-3AD203B41FA5}">
                      <a16:colId xmlns:a16="http://schemas.microsoft.com/office/drawing/2014/main" val="4277914579"/>
                    </a:ext>
                  </a:extLst>
                </a:gridCol>
                <a:gridCol w="1142342">
                  <a:extLst>
                    <a:ext uri="{9D8B030D-6E8A-4147-A177-3AD203B41FA5}">
                      <a16:colId xmlns:a16="http://schemas.microsoft.com/office/drawing/2014/main" val="1571619533"/>
                    </a:ext>
                  </a:extLst>
                </a:gridCol>
                <a:gridCol w="1212595">
                  <a:extLst>
                    <a:ext uri="{9D8B030D-6E8A-4147-A177-3AD203B41FA5}">
                      <a16:colId xmlns:a16="http://schemas.microsoft.com/office/drawing/2014/main" val="2397241489"/>
                    </a:ext>
                  </a:extLst>
                </a:gridCol>
                <a:gridCol w="2190519">
                  <a:extLst>
                    <a:ext uri="{9D8B030D-6E8A-4147-A177-3AD203B41FA5}">
                      <a16:colId xmlns:a16="http://schemas.microsoft.com/office/drawing/2014/main" val="3906847604"/>
                    </a:ext>
                  </a:extLst>
                </a:gridCol>
              </a:tblGrid>
              <a:tr h="731520">
                <a:tc>
                  <a:txBody>
                    <a:bodyPr/>
                    <a:lstStyle/>
                    <a:p>
                      <a:pPr marL="0" marR="0">
                        <a:lnSpc>
                          <a:spcPct val="100000"/>
                        </a:lnSpc>
                        <a:spcBef>
                          <a:spcPts val="0"/>
                        </a:spcBef>
                        <a:spcAft>
                          <a:spcPts val="0"/>
                        </a:spcAft>
                      </a:pPr>
                      <a:r>
                        <a:rPr lang="en-US" sz="2400" dirty="0">
                          <a:effectLst/>
                        </a:rPr>
                        <a:t>County/HSR</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 of sites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Total</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Mean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Median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Min, Max</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 of potential capacity per month</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4069818"/>
                  </a:ext>
                </a:extLst>
              </a:tr>
              <a:tr h="628727">
                <a:tc>
                  <a:txBody>
                    <a:bodyPr/>
                    <a:lstStyle/>
                    <a:p>
                      <a:pPr marL="0" marR="0">
                        <a:lnSpc>
                          <a:spcPct val="115000"/>
                        </a:lnSpc>
                        <a:spcBef>
                          <a:spcPts val="0"/>
                        </a:spcBef>
                        <a:spcAft>
                          <a:spcPts val="0"/>
                        </a:spcAft>
                      </a:pPr>
                      <a:r>
                        <a:rPr lang="en-US" sz="2400" dirty="0">
                          <a:effectLst/>
                        </a:rPr>
                        <a:t>Metro Denver</a:t>
                      </a:r>
                    </a:p>
                    <a:p>
                      <a:pPr marL="0" marR="0">
                        <a:lnSpc>
                          <a:spcPct val="115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18</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2,125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118</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72</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13, 800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00FF00"/>
                          </a:highlight>
                        </a:rPr>
                        <a:t>2%</a:t>
                      </a:r>
                      <a:endParaRPr lang="en-US" sz="24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45927354"/>
                  </a:ext>
                </a:extLst>
              </a:tr>
              <a:tr h="665573">
                <a:tc>
                  <a:txBody>
                    <a:bodyPr/>
                    <a:lstStyle/>
                    <a:p>
                      <a:pPr marL="0" marR="0">
                        <a:lnSpc>
                          <a:spcPct val="115000"/>
                        </a:lnSpc>
                        <a:spcBef>
                          <a:spcPts val="0"/>
                        </a:spcBef>
                        <a:spcAft>
                          <a:spcPts val="0"/>
                        </a:spcAft>
                      </a:pPr>
                      <a:r>
                        <a:rPr lang="en-US" sz="2400" dirty="0">
                          <a:effectLst/>
                        </a:rPr>
                        <a:t>Northern (Boulder-Larimer-Weld)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4</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375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93.75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100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30, 145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00FF00"/>
                          </a:highlight>
                        </a:rPr>
                        <a:t>5%</a:t>
                      </a:r>
                      <a:endParaRPr lang="en-US" sz="24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39053327"/>
                  </a:ext>
                </a:extLst>
              </a:tr>
              <a:tr h="665573">
                <a:tc>
                  <a:txBody>
                    <a:bodyPr/>
                    <a:lstStyle/>
                    <a:p>
                      <a:pPr marL="0" marR="0">
                        <a:lnSpc>
                          <a:spcPct val="115000"/>
                        </a:lnSpc>
                        <a:spcBef>
                          <a:spcPts val="0"/>
                        </a:spcBef>
                        <a:spcAft>
                          <a:spcPts val="0"/>
                        </a:spcAft>
                      </a:pPr>
                      <a:r>
                        <a:rPr lang="en-US" sz="2400" dirty="0">
                          <a:effectLst/>
                        </a:rPr>
                        <a:t>El Paso/Teller</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521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130.25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130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130,131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00FF00"/>
                          </a:highlight>
                        </a:rPr>
                        <a:t>4%</a:t>
                      </a:r>
                      <a:endParaRPr lang="en-US" sz="24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280005"/>
                  </a:ext>
                </a:extLst>
              </a:tr>
              <a:tr h="665573">
                <a:tc>
                  <a:txBody>
                    <a:bodyPr/>
                    <a:lstStyle/>
                    <a:p>
                      <a:pPr marL="0" marR="0">
                        <a:lnSpc>
                          <a:spcPct val="100000"/>
                        </a:lnSpc>
                        <a:spcBef>
                          <a:spcPts val="0"/>
                        </a:spcBef>
                        <a:spcAft>
                          <a:spcPts val="0"/>
                        </a:spcAft>
                      </a:pPr>
                      <a:r>
                        <a:rPr lang="en-US" sz="2400" dirty="0">
                          <a:effectLst/>
                        </a:rPr>
                        <a:t>Western Slope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a:effectLst/>
                        </a:rPr>
                        <a:t>2</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a:effectLst/>
                        </a:rPr>
                        <a:t>390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rPr>
                        <a:t>195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a:effectLst/>
                        </a:rPr>
                        <a:t>195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lnSpc>
                          <a:spcPct val="100000"/>
                        </a:lnSpc>
                        <a:spcBef>
                          <a:spcPts val="0"/>
                        </a:spcBef>
                        <a:spcAft>
                          <a:spcPts val="0"/>
                        </a:spcAft>
                      </a:pPr>
                      <a:r>
                        <a:rPr lang="en-US" sz="2400">
                          <a:effectLst/>
                        </a:rPr>
                        <a:t>190,200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0000"/>
                        </a:lnSpc>
                        <a:spcBef>
                          <a:spcPts val="0"/>
                        </a:spcBef>
                        <a:spcAft>
                          <a:spcPts val="0"/>
                        </a:spcAft>
                      </a:pPr>
                      <a:r>
                        <a:rPr lang="en-US" sz="2400" dirty="0">
                          <a:effectLst/>
                          <a:highlight>
                            <a:srgbClr val="00FF00"/>
                          </a:highlight>
                        </a:rPr>
                        <a:t>8%</a:t>
                      </a:r>
                      <a:endParaRPr lang="en-US" sz="24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45796074"/>
                  </a:ext>
                </a:extLst>
              </a:tr>
              <a:tr h="628727">
                <a:tc>
                  <a:txBody>
                    <a:bodyPr/>
                    <a:lstStyle/>
                    <a:p>
                      <a:pPr marL="0" marR="0">
                        <a:lnSpc>
                          <a:spcPct val="115000"/>
                        </a:lnSpc>
                        <a:spcBef>
                          <a:spcPts val="0"/>
                        </a:spcBef>
                        <a:spcAft>
                          <a:spcPts val="0"/>
                        </a:spcAft>
                      </a:pPr>
                      <a:r>
                        <a:rPr lang="en-US" sz="2400" dirty="0">
                          <a:effectLst/>
                        </a:rPr>
                        <a:t>Southern</a:t>
                      </a:r>
                    </a:p>
                    <a:p>
                      <a:pPr marL="0" marR="0">
                        <a:lnSpc>
                          <a:spcPct val="115000"/>
                        </a:lnSpc>
                        <a:spcBef>
                          <a:spcPts val="0"/>
                        </a:spcBef>
                        <a:spcAft>
                          <a:spcPts val="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120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120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120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120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00FF00"/>
                          </a:highlight>
                        </a:rPr>
                        <a:t>2%</a:t>
                      </a:r>
                      <a:endParaRPr lang="en-US" sz="24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50247320"/>
                  </a:ext>
                </a:extLst>
              </a:tr>
              <a:tr h="665573">
                <a:tc>
                  <a:txBody>
                    <a:bodyPr/>
                    <a:lstStyle/>
                    <a:p>
                      <a:pPr marL="0" marR="0">
                        <a:lnSpc>
                          <a:spcPct val="115000"/>
                        </a:lnSpc>
                        <a:spcBef>
                          <a:spcPts val="0"/>
                        </a:spcBef>
                        <a:spcAft>
                          <a:spcPts val="0"/>
                        </a:spcAft>
                      </a:pPr>
                      <a:r>
                        <a:rPr lang="en-US" sz="2400" dirty="0">
                          <a:effectLst/>
                        </a:rPr>
                        <a:t>Total</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400" dirty="0">
                          <a:effectLst/>
                        </a:rPr>
                        <a:t>      30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00FFFF"/>
                          </a:highlight>
                        </a:rPr>
                        <a:t>3,411</a:t>
                      </a:r>
                      <a:endParaRPr lang="en-US" sz="24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134.26</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115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12, 800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00FF00"/>
                          </a:highlight>
                        </a:rPr>
                        <a:t>3%</a:t>
                      </a:r>
                      <a:endParaRPr lang="en-US" sz="24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64137712"/>
                  </a:ext>
                </a:extLst>
              </a:tr>
            </a:tbl>
          </a:graphicData>
        </a:graphic>
      </p:graphicFrame>
    </p:spTree>
    <p:extLst>
      <p:ext uri="{BB962C8B-B14F-4D97-AF65-F5344CB8AC3E}">
        <p14:creationId xmlns:p14="http://schemas.microsoft.com/office/powerpoint/2010/main" val="3649811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DC498-5F6D-457B-9701-7AC53F4D6360}"/>
              </a:ext>
            </a:extLst>
          </p:cNvPr>
          <p:cNvSpPr>
            <a:spLocks noGrp="1"/>
          </p:cNvSpPr>
          <p:nvPr>
            <p:ph type="title"/>
          </p:nvPr>
        </p:nvSpPr>
        <p:spPr/>
        <p:txBody>
          <a:bodyPr/>
          <a:lstStyle/>
          <a:p>
            <a:r>
              <a:rPr lang="en-US" b="1" dirty="0"/>
              <a:t>Shared Decision Making Process</a:t>
            </a:r>
          </a:p>
        </p:txBody>
      </p:sp>
      <p:graphicFrame>
        <p:nvGraphicFramePr>
          <p:cNvPr id="4" name="Content Placeholder 3">
            <a:extLst>
              <a:ext uri="{FF2B5EF4-FFF2-40B4-BE49-F238E27FC236}">
                <a16:creationId xmlns:a16="http://schemas.microsoft.com/office/drawing/2014/main" id="{93B9A10C-9AC1-4B76-B34E-FE676EA08CF4}"/>
              </a:ext>
            </a:extLst>
          </p:cNvPr>
          <p:cNvGraphicFramePr>
            <a:graphicFrameLocks noGrp="1"/>
          </p:cNvGraphicFramePr>
          <p:nvPr>
            <p:ph idx="1"/>
            <p:extLst>
              <p:ext uri="{D42A27DB-BD31-4B8C-83A1-F6EECF244321}">
                <p14:modId xmlns:p14="http://schemas.microsoft.com/office/powerpoint/2010/main" val="1357340295"/>
              </p:ext>
            </p:extLst>
          </p:nvPr>
        </p:nvGraphicFramePr>
        <p:xfrm>
          <a:off x="731520" y="1364566"/>
          <a:ext cx="10622280" cy="5331654"/>
        </p:xfrm>
        <a:graphic>
          <a:graphicData uri="http://schemas.openxmlformats.org/drawingml/2006/table">
            <a:tbl>
              <a:tblPr firstRow="1" firstCol="1" bandRow="1">
                <a:tableStyleId>{5C22544A-7EE6-4342-B048-85BDC9FD1C3A}</a:tableStyleId>
              </a:tblPr>
              <a:tblGrid>
                <a:gridCol w="3051296">
                  <a:extLst>
                    <a:ext uri="{9D8B030D-6E8A-4147-A177-3AD203B41FA5}">
                      <a16:colId xmlns:a16="http://schemas.microsoft.com/office/drawing/2014/main" val="684197257"/>
                    </a:ext>
                  </a:extLst>
                </a:gridCol>
                <a:gridCol w="1818653">
                  <a:extLst>
                    <a:ext uri="{9D8B030D-6E8A-4147-A177-3AD203B41FA5}">
                      <a16:colId xmlns:a16="http://schemas.microsoft.com/office/drawing/2014/main" val="1494835538"/>
                    </a:ext>
                  </a:extLst>
                </a:gridCol>
                <a:gridCol w="1818653">
                  <a:extLst>
                    <a:ext uri="{9D8B030D-6E8A-4147-A177-3AD203B41FA5}">
                      <a16:colId xmlns:a16="http://schemas.microsoft.com/office/drawing/2014/main" val="1086852854"/>
                    </a:ext>
                  </a:extLst>
                </a:gridCol>
                <a:gridCol w="1818653">
                  <a:extLst>
                    <a:ext uri="{9D8B030D-6E8A-4147-A177-3AD203B41FA5}">
                      <a16:colId xmlns:a16="http://schemas.microsoft.com/office/drawing/2014/main" val="1935430454"/>
                    </a:ext>
                  </a:extLst>
                </a:gridCol>
                <a:gridCol w="1210189">
                  <a:extLst>
                    <a:ext uri="{9D8B030D-6E8A-4147-A177-3AD203B41FA5}">
                      <a16:colId xmlns:a16="http://schemas.microsoft.com/office/drawing/2014/main" val="3841176868"/>
                    </a:ext>
                  </a:extLst>
                </a:gridCol>
                <a:gridCol w="904836">
                  <a:extLst>
                    <a:ext uri="{9D8B030D-6E8A-4147-A177-3AD203B41FA5}">
                      <a16:colId xmlns:a16="http://schemas.microsoft.com/office/drawing/2014/main" val="868253208"/>
                    </a:ext>
                  </a:extLst>
                </a:gridCol>
              </a:tblGrid>
              <a:tr h="488533">
                <a:tc>
                  <a:txBody>
                    <a:bodyPr/>
                    <a:lstStyle/>
                    <a:p>
                      <a:pPr marL="0" marR="0">
                        <a:lnSpc>
                          <a:spcPct val="115000"/>
                        </a:lnSpc>
                        <a:spcBef>
                          <a:spcPts val="0"/>
                        </a:spcBef>
                        <a:spcAft>
                          <a:spcPts val="0"/>
                        </a:spcAft>
                      </a:pPr>
                      <a:r>
                        <a:rPr lang="en-US" sz="1800" b="1" dirty="0">
                          <a:effectLst/>
                        </a:rPr>
                        <a: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5">
                  <a:txBody>
                    <a:bodyPr/>
                    <a:lstStyle/>
                    <a:p>
                      <a:pPr marL="0" marR="0" algn="ctr">
                        <a:lnSpc>
                          <a:spcPct val="115000"/>
                        </a:lnSpc>
                        <a:spcBef>
                          <a:spcPts val="0"/>
                        </a:spcBef>
                        <a:spcAft>
                          <a:spcPts val="0"/>
                        </a:spcAft>
                      </a:pPr>
                      <a:r>
                        <a:rPr lang="en-US" sz="1800" dirty="0">
                          <a:effectLst/>
                        </a:rPr>
                        <a:t>Shared Decision Making 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59209379"/>
                  </a:ext>
                </a:extLst>
              </a:tr>
              <a:tr h="2636332">
                <a:tc>
                  <a:txBody>
                    <a:bodyPr/>
                    <a:lstStyle/>
                    <a:p>
                      <a:pPr marL="0" marR="0">
                        <a:lnSpc>
                          <a:spcPct val="115000"/>
                        </a:lnSpc>
                        <a:spcBef>
                          <a:spcPts val="0"/>
                        </a:spcBef>
                        <a:spcAft>
                          <a:spcPts val="0"/>
                        </a:spcAft>
                      </a:pPr>
                      <a:r>
                        <a:rPr lang="en-US" sz="1800">
                          <a:effectLst/>
                        </a:rPr>
                        <a:t>Geographical Areas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We routinely conduct shared decision-making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Our facility is staffed to conduct these visits but we rarely or only occasionally receive requests to do so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No: We don’t conduct these visits because they are usually done by the provider prior to referral for screening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Unknown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Total</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10738146"/>
                  </a:ext>
                </a:extLst>
              </a:tr>
              <a:tr h="312468">
                <a:tc>
                  <a:txBody>
                    <a:bodyPr/>
                    <a:lstStyle/>
                    <a:p>
                      <a:pPr marL="0" marR="0">
                        <a:lnSpc>
                          <a:spcPct val="115000"/>
                        </a:lnSpc>
                        <a:spcBef>
                          <a:spcPts val="0"/>
                        </a:spcBef>
                        <a:spcAft>
                          <a:spcPts val="0"/>
                        </a:spcAft>
                      </a:pPr>
                      <a:r>
                        <a:rPr lang="en-US" sz="1800" dirty="0">
                          <a:effectLst/>
                          <a:highlight>
                            <a:srgbClr val="FFFF00"/>
                          </a:highlight>
                        </a:rPr>
                        <a:t>Metro Denver</a:t>
                      </a:r>
                      <a:endPar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highlight>
                            <a:srgbClr val="FFFF00"/>
                          </a:highlight>
                        </a:rPr>
                        <a:t>2 (100%)</a:t>
                      </a:r>
                      <a:endPar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highlight>
                            <a:srgbClr val="FFFF00"/>
                          </a:highlight>
                        </a:rPr>
                        <a:t>1 (100%)</a:t>
                      </a:r>
                      <a:endPar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14 (54%)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1 (100%)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50589977"/>
                  </a:ext>
                </a:extLst>
              </a:tr>
              <a:tr h="644449">
                <a:tc>
                  <a:txBody>
                    <a:bodyPr/>
                    <a:lstStyle/>
                    <a:p>
                      <a:pPr marL="0" marR="0">
                        <a:lnSpc>
                          <a:spcPct val="115000"/>
                        </a:lnSpc>
                        <a:spcBef>
                          <a:spcPts val="0"/>
                        </a:spcBef>
                        <a:spcAft>
                          <a:spcPts val="0"/>
                        </a:spcAft>
                      </a:pPr>
                      <a:r>
                        <a:rPr lang="en-US" sz="1800" dirty="0">
                          <a:effectLst/>
                        </a:rPr>
                        <a:t>Northern (Boulder-Larimer-Weld)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4 (15%)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62539308"/>
                  </a:ext>
                </a:extLst>
              </a:tr>
              <a:tr h="312468">
                <a:tc>
                  <a:txBody>
                    <a:bodyPr/>
                    <a:lstStyle/>
                    <a:p>
                      <a:pPr marL="0" marR="0">
                        <a:lnSpc>
                          <a:spcPct val="115000"/>
                        </a:lnSpc>
                        <a:spcBef>
                          <a:spcPts val="0"/>
                        </a:spcBef>
                        <a:spcAft>
                          <a:spcPts val="0"/>
                        </a:spcAft>
                      </a:pPr>
                      <a:r>
                        <a:rPr lang="en-US" sz="1800">
                          <a:effectLst/>
                        </a:rPr>
                        <a:t>El Paso/Teller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5 (19%)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13547492"/>
                  </a:ext>
                </a:extLst>
              </a:tr>
              <a:tr h="312468">
                <a:tc>
                  <a:txBody>
                    <a:bodyPr/>
                    <a:lstStyle/>
                    <a:p>
                      <a:pPr marL="0" marR="0">
                        <a:lnSpc>
                          <a:spcPct val="115000"/>
                        </a:lnSpc>
                        <a:spcBef>
                          <a:spcPts val="0"/>
                        </a:spcBef>
                        <a:spcAft>
                          <a:spcPts val="0"/>
                        </a:spcAft>
                      </a:pPr>
                      <a:r>
                        <a:rPr lang="en-US" sz="1800">
                          <a:effectLst/>
                        </a:rPr>
                        <a:t>Western Slope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2 (8%)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53004853"/>
                  </a:ext>
                </a:extLst>
              </a:tr>
              <a:tr h="312468">
                <a:tc>
                  <a:txBody>
                    <a:bodyPr/>
                    <a:lstStyle/>
                    <a:p>
                      <a:pPr marL="0" marR="0">
                        <a:lnSpc>
                          <a:spcPct val="115000"/>
                        </a:lnSpc>
                        <a:spcBef>
                          <a:spcPts val="0"/>
                        </a:spcBef>
                        <a:spcAft>
                          <a:spcPts val="0"/>
                        </a:spcAft>
                      </a:pPr>
                      <a:r>
                        <a:rPr lang="en-US" sz="1800">
                          <a:effectLst/>
                        </a:rPr>
                        <a:t>Southern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1 (4%)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53015862"/>
                  </a:ext>
                </a:extLst>
              </a:tr>
              <a:tr h="312468">
                <a:tc>
                  <a:txBody>
                    <a:bodyPr/>
                    <a:lstStyle/>
                    <a:p>
                      <a:pPr marL="0" marR="0">
                        <a:lnSpc>
                          <a:spcPct val="115000"/>
                        </a:lnSpc>
                        <a:spcBef>
                          <a:spcPts val="0"/>
                        </a:spcBef>
                        <a:spcAft>
                          <a:spcPts val="0"/>
                        </a:spcAft>
                      </a:pPr>
                      <a:r>
                        <a:rPr lang="en-US" sz="1800">
                          <a:effectLst/>
                        </a:rPr>
                        <a:t>Total</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2 (7%)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1 (3%)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highlight>
                            <a:srgbClr val="FF00FF"/>
                          </a:highlight>
                        </a:rPr>
                        <a:t>26 (87%)</a:t>
                      </a:r>
                      <a:endParaRPr lang="en-US" sz="1800" dirty="0">
                        <a:effectLst/>
                        <a:highlight>
                          <a:srgbClr val="FF00F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 (3%)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30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42926824"/>
                  </a:ext>
                </a:extLst>
              </a:tr>
            </a:tbl>
          </a:graphicData>
        </a:graphic>
      </p:graphicFrame>
    </p:spTree>
    <p:extLst>
      <p:ext uri="{BB962C8B-B14F-4D97-AF65-F5344CB8AC3E}">
        <p14:creationId xmlns:p14="http://schemas.microsoft.com/office/powerpoint/2010/main" val="4289562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44B50-1F91-4927-8509-92A6D1FB85C9}"/>
              </a:ext>
            </a:extLst>
          </p:cNvPr>
          <p:cNvSpPr>
            <a:spLocks noGrp="1"/>
          </p:cNvSpPr>
          <p:nvPr>
            <p:ph type="title"/>
          </p:nvPr>
        </p:nvSpPr>
        <p:spPr/>
        <p:txBody>
          <a:bodyPr/>
          <a:lstStyle/>
          <a:p>
            <a:r>
              <a:rPr lang="en-US" b="1" dirty="0"/>
              <a:t>Smoking Cessation Services  </a:t>
            </a:r>
          </a:p>
        </p:txBody>
      </p:sp>
      <p:graphicFrame>
        <p:nvGraphicFramePr>
          <p:cNvPr id="4" name="Content Placeholder 3">
            <a:extLst>
              <a:ext uri="{FF2B5EF4-FFF2-40B4-BE49-F238E27FC236}">
                <a16:creationId xmlns:a16="http://schemas.microsoft.com/office/drawing/2014/main" id="{923CFC40-3CEC-4945-93C1-7AB272230F5E}"/>
              </a:ext>
            </a:extLst>
          </p:cNvPr>
          <p:cNvGraphicFramePr>
            <a:graphicFrameLocks noGrp="1"/>
          </p:cNvGraphicFramePr>
          <p:nvPr>
            <p:ph idx="1"/>
            <p:extLst>
              <p:ext uri="{D42A27DB-BD31-4B8C-83A1-F6EECF244321}">
                <p14:modId xmlns:p14="http://schemas.microsoft.com/office/powerpoint/2010/main" val="3470618696"/>
              </p:ext>
            </p:extLst>
          </p:nvPr>
        </p:nvGraphicFramePr>
        <p:xfrm>
          <a:off x="521678" y="1533379"/>
          <a:ext cx="10832122" cy="5270504"/>
        </p:xfrm>
        <a:graphic>
          <a:graphicData uri="http://schemas.openxmlformats.org/drawingml/2006/table">
            <a:tbl>
              <a:tblPr firstRow="1" firstCol="1" bandRow="1">
                <a:tableStyleId>{5C22544A-7EE6-4342-B048-85BDC9FD1C3A}</a:tableStyleId>
              </a:tblPr>
              <a:tblGrid>
                <a:gridCol w="3031546">
                  <a:extLst>
                    <a:ext uri="{9D8B030D-6E8A-4147-A177-3AD203B41FA5}">
                      <a16:colId xmlns:a16="http://schemas.microsoft.com/office/drawing/2014/main" val="3266726005"/>
                    </a:ext>
                  </a:extLst>
                </a:gridCol>
                <a:gridCol w="1333654">
                  <a:extLst>
                    <a:ext uri="{9D8B030D-6E8A-4147-A177-3AD203B41FA5}">
                      <a16:colId xmlns:a16="http://schemas.microsoft.com/office/drawing/2014/main" val="3427745658"/>
                    </a:ext>
                  </a:extLst>
                </a:gridCol>
                <a:gridCol w="1334786">
                  <a:extLst>
                    <a:ext uri="{9D8B030D-6E8A-4147-A177-3AD203B41FA5}">
                      <a16:colId xmlns:a16="http://schemas.microsoft.com/office/drawing/2014/main" val="4151988051"/>
                    </a:ext>
                  </a:extLst>
                </a:gridCol>
                <a:gridCol w="1543702">
                  <a:extLst>
                    <a:ext uri="{9D8B030D-6E8A-4147-A177-3AD203B41FA5}">
                      <a16:colId xmlns:a16="http://schemas.microsoft.com/office/drawing/2014/main" val="2164512101"/>
                    </a:ext>
                  </a:extLst>
                </a:gridCol>
                <a:gridCol w="1434905">
                  <a:extLst>
                    <a:ext uri="{9D8B030D-6E8A-4147-A177-3AD203B41FA5}">
                      <a16:colId xmlns:a16="http://schemas.microsoft.com/office/drawing/2014/main" val="3749878905"/>
                    </a:ext>
                  </a:extLst>
                </a:gridCol>
                <a:gridCol w="1406769">
                  <a:extLst>
                    <a:ext uri="{9D8B030D-6E8A-4147-A177-3AD203B41FA5}">
                      <a16:colId xmlns:a16="http://schemas.microsoft.com/office/drawing/2014/main" val="2819539922"/>
                    </a:ext>
                  </a:extLst>
                </a:gridCol>
                <a:gridCol w="746760">
                  <a:extLst>
                    <a:ext uri="{9D8B030D-6E8A-4147-A177-3AD203B41FA5}">
                      <a16:colId xmlns:a16="http://schemas.microsoft.com/office/drawing/2014/main" val="309472753"/>
                    </a:ext>
                  </a:extLst>
                </a:gridCol>
              </a:tblGrid>
              <a:tr h="355089">
                <a:tc>
                  <a:txBody>
                    <a:bodyPr/>
                    <a:lstStyle/>
                    <a:p>
                      <a:pPr marL="0" marR="0">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6">
                  <a:txBody>
                    <a:bodyPr/>
                    <a:lstStyle/>
                    <a:p>
                      <a:pPr marL="0" marR="0" algn="ctr">
                        <a:lnSpc>
                          <a:spcPct val="115000"/>
                        </a:lnSpc>
                        <a:spcBef>
                          <a:spcPts val="0"/>
                        </a:spcBef>
                        <a:spcAft>
                          <a:spcPts val="0"/>
                        </a:spcAft>
                      </a:pPr>
                      <a:r>
                        <a:rPr lang="en-US" sz="2400" dirty="0">
                          <a:effectLst/>
                        </a:rPr>
                        <a:t>Provision of Smoking Cessation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32077080"/>
                  </a:ext>
                </a:extLst>
              </a:tr>
              <a:tr h="1863912">
                <a:tc>
                  <a:txBody>
                    <a:bodyPr/>
                    <a:lstStyle/>
                    <a:p>
                      <a:pPr marL="0" marR="0">
                        <a:lnSpc>
                          <a:spcPct val="115000"/>
                        </a:lnSpc>
                        <a:spcBef>
                          <a:spcPts val="0"/>
                        </a:spcBef>
                        <a:spcAft>
                          <a:spcPts val="0"/>
                        </a:spcAft>
                      </a:pPr>
                      <a:r>
                        <a:rPr lang="en-US" sz="2400">
                          <a:effectLst/>
                        </a:rPr>
                        <a:t>Geographical Areas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Provides written materials including </a:t>
                      </a:r>
                      <a:r>
                        <a:rPr lang="en-US" sz="2400" dirty="0" err="1">
                          <a:effectLst/>
                        </a:rPr>
                        <a:t>QuitLine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Provides smoking cessation services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Completed by Referring Provider</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Do not provide smoking cessation services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Unknown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Total</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01953478"/>
                  </a:ext>
                </a:extLst>
              </a:tr>
              <a:tr h="355089">
                <a:tc>
                  <a:txBody>
                    <a:bodyPr/>
                    <a:lstStyle/>
                    <a:p>
                      <a:pPr marL="0" marR="0">
                        <a:lnSpc>
                          <a:spcPct val="115000"/>
                        </a:lnSpc>
                        <a:spcBef>
                          <a:spcPts val="0"/>
                        </a:spcBef>
                        <a:spcAft>
                          <a:spcPts val="0"/>
                        </a:spcAft>
                      </a:pPr>
                      <a:r>
                        <a:rPr lang="en-US" sz="2400" dirty="0">
                          <a:effectLst/>
                        </a:rPr>
                        <a:t>Metro Denver</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13 (65%)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 (100%)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3 (15%)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(33%)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18</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55174313"/>
                  </a:ext>
                </a:extLst>
              </a:tr>
              <a:tr h="732296">
                <a:tc>
                  <a:txBody>
                    <a:bodyPr/>
                    <a:lstStyle/>
                    <a:p>
                      <a:pPr marL="0" marR="0">
                        <a:lnSpc>
                          <a:spcPct val="115000"/>
                        </a:lnSpc>
                        <a:spcBef>
                          <a:spcPts val="0"/>
                        </a:spcBef>
                        <a:spcAft>
                          <a:spcPts val="0"/>
                        </a:spcAft>
                      </a:pPr>
                      <a:r>
                        <a:rPr lang="en-US" sz="2400" dirty="0">
                          <a:effectLst/>
                        </a:rPr>
                        <a:t>Northern (Boulder-Larimer-Weld)</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3 (15%)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(33%)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4</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13925651"/>
                  </a:ext>
                </a:extLst>
              </a:tr>
              <a:tr h="355089">
                <a:tc>
                  <a:txBody>
                    <a:bodyPr/>
                    <a:lstStyle/>
                    <a:p>
                      <a:pPr marL="0" marR="0">
                        <a:lnSpc>
                          <a:spcPct val="115000"/>
                        </a:lnSpc>
                        <a:spcBef>
                          <a:spcPts val="0"/>
                        </a:spcBef>
                        <a:spcAft>
                          <a:spcPts val="0"/>
                        </a:spcAft>
                      </a:pPr>
                      <a:r>
                        <a:rPr lang="en-US" sz="2400">
                          <a:effectLst/>
                        </a:rPr>
                        <a:t>El Paso/Teller</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4 (20%)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(100%)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3171932"/>
                  </a:ext>
                </a:extLst>
              </a:tr>
              <a:tr h="355089">
                <a:tc>
                  <a:txBody>
                    <a:bodyPr/>
                    <a:lstStyle/>
                    <a:p>
                      <a:pPr marL="0" marR="0">
                        <a:lnSpc>
                          <a:spcPct val="115000"/>
                        </a:lnSpc>
                        <a:spcBef>
                          <a:spcPts val="0"/>
                        </a:spcBef>
                        <a:spcAft>
                          <a:spcPts val="0"/>
                        </a:spcAft>
                      </a:pPr>
                      <a:r>
                        <a:rPr lang="en-US" sz="2400">
                          <a:effectLst/>
                        </a:rPr>
                        <a:t>Western Slope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(20%)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(33%)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92776857"/>
                  </a:ext>
                </a:extLst>
              </a:tr>
              <a:tr h="355089">
                <a:tc>
                  <a:txBody>
                    <a:bodyPr/>
                    <a:lstStyle/>
                    <a:p>
                      <a:pPr marL="0" marR="0">
                        <a:lnSpc>
                          <a:spcPct val="115000"/>
                        </a:lnSpc>
                        <a:spcBef>
                          <a:spcPts val="0"/>
                        </a:spcBef>
                        <a:spcAft>
                          <a:spcPts val="0"/>
                        </a:spcAft>
                      </a:pPr>
                      <a:r>
                        <a:rPr lang="en-US" sz="2400">
                          <a:effectLst/>
                        </a:rPr>
                        <a:t>Southern</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(20%)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 </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36196444"/>
                  </a:ext>
                </a:extLst>
              </a:tr>
              <a:tr h="355089">
                <a:tc>
                  <a:txBody>
                    <a:bodyPr/>
                    <a:lstStyle/>
                    <a:p>
                      <a:pPr marL="0" marR="0">
                        <a:lnSpc>
                          <a:spcPct val="115000"/>
                        </a:lnSpc>
                        <a:spcBef>
                          <a:spcPts val="0"/>
                        </a:spcBef>
                        <a:spcAft>
                          <a:spcPts val="0"/>
                        </a:spcAft>
                      </a:pPr>
                      <a:r>
                        <a:rPr lang="en-US" sz="2400">
                          <a:effectLst/>
                        </a:rPr>
                        <a:t>Total</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FFFF00"/>
                          </a:highlight>
                        </a:rPr>
                        <a:t>20 (67%)</a:t>
                      </a:r>
                      <a:endPar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 (3%)</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 (3%)</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highlight>
                            <a:srgbClr val="FFFF00"/>
                          </a:highlight>
                        </a:rPr>
                        <a:t>5 (17%)</a:t>
                      </a:r>
                      <a:endParaRPr lang="en-US" sz="24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3 (10%)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30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25538925"/>
                  </a:ext>
                </a:extLst>
              </a:tr>
            </a:tbl>
          </a:graphicData>
        </a:graphic>
      </p:graphicFrame>
    </p:spTree>
    <p:extLst>
      <p:ext uri="{BB962C8B-B14F-4D97-AF65-F5344CB8AC3E}">
        <p14:creationId xmlns:p14="http://schemas.microsoft.com/office/powerpoint/2010/main" val="2551319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99961-332F-453C-B273-8EBE4A88B282}"/>
              </a:ext>
            </a:extLst>
          </p:cNvPr>
          <p:cNvSpPr>
            <a:spLocks noGrp="1"/>
          </p:cNvSpPr>
          <p:nvPr>
            <p:ph type="title"/>
          </p:nvPr>
        </p:nvSpPr>
        <p:spPr/>
        <p:txBody>
          <a:bodyPr/>
          <a:lstStyle/>
          <a:p>
            <a:r>
              <a:rPr lang="en-US" b="1" dirty="0"/>
              <a:t>Patient Education Materials</a:t>
            </a:r>
          </a:p>
        </p:txBody>
      </p:sp>
      <p:graphicFrame>
        <p:nvGraphicFramePr>
          <p:cNvPr id="4" name="Content Placeholder 3">
            <a:extLst>
              <a:ext uri="{FF2B5EF4-FFF2-40B4-BE49-F238E27FC236}">
                <a16:creationId xmlns:a16="http://schemas.microsoft.com/office/drawing/2014/main" id="{18BF5AB9-74C7-4D76-AE60-FCD4769D5474}"/>
              </a:ext>
            </a:extLst>
          </p:cNvPr>
          <p:cNvGraphicFramePr>
            <a:graphicFrameLocks noGrp="1"/>
          </p:cNvGraphicFramePr>
          <p:nvPr>
            <p:ph idx="1"/>
            <p:extLst>
              <p:ext uri="{D42A27DB-BD31-4B8C-83A1-F6EECF244321}">
                <p14:modId xmlns:p14="http://schemas.microsoft.com/office/powerpoint/2010/main" val="2943115600"/>
              </p:ext>
            </p:extLst>
          </p:nvPr>
        </p:nvGraphicFramePr>
        <p:xfrm>
          <a:off x="1840523" y="1322362"/>
          <a:ext cx="8510954" cy="5330229"/>
        </p:xfrm>
        <a:graphic>
          <a:graphicData uri="http://schemas.openxmlformats.org/drawingml/2006/table">
            <a:tbl>
              <a:tblPr firstRow="1" firstCol="1" bandRow="1">
                <a:tableStyleId>{5C22544A-7EE6-4342-B048-85BDC9FD1C3A}</a:tableStyleId>
              </a:tblPr>
              <a:tblGrid>
                <a:gridCol w="4611055">
                  <a:extLst>
                    <a:ext uri="{9D8B030D-6E8A-4147-A177-3AD203B41FA5}">
                      <a16:colId xmlns:a16="http://schemas.microsoft.com/office/drawing/2014/main" val="2077901213"/>
                    </a:ext>
                  </a:extLst>
                </a:gridCol>
                <a:gridCol w="3899899">
                  <a:extLst>
                    <a:ext uri="{9D8B030D-6E8A-4147-A177-3AD203B41FA5}">
                      <a16:colId xmlns:a16="http://schemas.microsoft.com/office/drawing/2014/main" val="2312897801"/>
                    </a:ext>
                  </a:extLst>
                </a:gridCol>
              </a:tblGrid>
              <a:tr h="919396">
                <a:tc>
                  <a:txBody>
                    <a:bodyPr/>
                    <a:lstStyle/>
                    <a:p>
                      <a:pPr marL="0" marR="0">
                        <a:lnSpc>
                          <a:spcPct val="115000"/>
                        </a:lnSpc>
                        <a:spcBef>
                          <a:spcPts val="0"/>
                        </a:spcBef>
                        <a:spcAft>
                          <a:spcPts val="0"/>
                        </a:spcAft>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N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4608943"/>
                  </a:ext>
                </a:extLst>
              </a:tr>
              <a:tr h="445815">
                <a:tc>
                  <a:txBody>
                    <a:bodyPr/>
                    <a:lstStyle/>
                    <a:p>
                      <a:pPr marL="0" marR="0">
                        <a:lnSpc>
                          <a:spcPct val="115000"/>
                        </a:lnSpc>
                        <a:spcBef>
                          <a:spcPts val="0"/>
                        </a:spcBef>
                        <a:spcAft>
                          <a:spcPts val="0"/>
                        </a:spcAft>
                      </a:pPr>
                      <a:r>
                        <a:rPr lang="en-US" sz="2400">
                          <a:effectLst/>
                        </a:rPr>
                        <a:t>American Lung Association</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9 (30%)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6926327"/>
                  </a:ext>
                </a:extLst>
              </a:tr>
              <a:tr h="919396">
                <a:tc>
                  <a:txBody>
                    <a:bodyPr/>
                    <a:lstStyle/>
                    <a:p>
                      <a:pPr marL="0" marR="0">
                        <a:lnSpc>
                          <a:spcPct val="115000"/>
                        </a:lnSpc>
                        <a:spcBef>
                          <a:spcPts val="0"/>
                        </a:spcBef>
                        <a:spcAft>
                          <a:spcPts val="0"/>
                        </a:spcAft>
                      </a:pPr>
                      <a:r>
                        <a:rPr lang="en-US" sz="2400">
                          <a:effectLst/>
                        </a:rPr>
                        <a:t>American Heart Association &amp; Quit Line materials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5 (17%)</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04670694"/>
                  </a:ext>
                </a:extLst>
              </a:tr>
              <a:tr h="445815">
                <a:tc>
                  <a:txBody>
                    <a:bodyPr/>
                    <a:lstStyle/>
                    <a:p>
                      <a:pPr marL="0" marR="0">
                        <a:lnSpc>
                          <a:spcPct val="115000"/>
                        </a:lnSpc>
                        <a:spcBef>
                          <a:spcPts val="0"/>
                        </a:spcBef>
                        <a:spcAft>
                          <a:spcPts val="0"/>
                        </a:spcAft>
                      </a:pPr>
                      <a:r>
                        <a:rPr lang="en-US" sz="2400">
                          <a:effectLst/>
                        </a:rPr>
                        <a:t>CMS materials on tobacco cessation</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19292168"/>
                  </a:ext>
                </a:extLst>
              </a:tr>
              <a:tr h="445815">
                <a:tc>
                  <a:txBody>
                    <a:bodyPr/>
                    <a:lstStyle/>
                    <a:p>
                      <a:pPr marL="0" marR="0">
                        <a:lnSpc>
                          <a:spcPct val="115000"/>
                        </a:lnSpc>
                        <a:spcBef>
                          <a:spcPts val="0"/>
                        </a:spcBef>
                        <a:spcAft>
                          <a:spcPts val="0"/>
                        </a:spcAft>
                      </a:pPr>
                      <a:r>
                        <a:rPr lang="en-US" sz="2400">
                          <a:effectLst/>
                        </a:rPr>
                        <a:t>American Cancer Society</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3 (10%)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18866723"/>
                  </a:ext>
                </a:extLst>
              </a:tr>
              <a:tr h="445815">
                <a:tc>
                  <a:txBody>
                    <a:bodyPr/>
                    <a:lstStyle/>
                    <a:p>
                      <a:pPr marL="0" marR="0">
                        <a:lnSpc>
                          <a:spcPct val="115000"/>
                        </a:lnSpc>
                        <a:spcBef>
                          <a:spcPts val="0"/>
                        </a:spcBef>
                        <a:spcAft>
                          <a:spcPts val="0"/>
                        </a:spcAft>
                      </a:pPr>
                      <a:r>
                        <a:rPr lang="en-US" sz="2400">
                          <a:effectLst/>
                        </a:rPr>
                        <a:t>GO2 Foundation</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15708182"/>
                  </a:ext>
                </a:extLst>
              </a:tr>
              <a:tr h="445815">
                <a:tc>
                  <a:txBody>
                    <a:bodyPr/>
                    <a:lstStyle/>
                    <a:p>
                      <a:pPr marL="0" marR="0">
                        <a:lnSpc>
                          <a:spcPct val="115000"/>
                        </a:lnSpc>
                        <a:spcBef>
                          <a:spcPts val="0"/>
                        </a:spcBef>
                        <a:spcAft>
                          <a:spcPts val="0"/>
                        </a:spcAft>
                      </a:pPr>
                      <a:r>
                        <a:rPr lang="en-US" sz="2400">
                          <a:effectLst/>
                        </a:rPr>
                        <a:t>Various materials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 (3%)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85778203"/>
                  </a:ext>
                </a:extLst>
              </a:tr>
              <a:tr h="445815">
                <a:tc>
                  <a:txBody>
                    <a:bodyPr/>
                    <a:lstStyle/>
                    <a:p>
                      <a:pPr marL="0" marR="0">
                        <a:lnSpc>
                          <a:spcPct val="115000"/>
                        </a:lnSpc>
                        <a:spcBef>
                          <a:spcPts val="0"/>
                        </a:spcBef>
                        <a:spcAft>
                          <a:spcPts val="0"/>
                        </a:spcAft>
                      </a:pPr>
                      <a:r>
                        <a:rPr lang="en-US" sz="2400">
                          <a:effectLst/>
                        </a:rPr>
                        <a:t>None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10 (33%)</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16127791"/>
                  </a:ext>
                </a:extLst>
              </a:tr>
              <a:tr h="445815">
                <a:tc>
                  <a:txBody>
                    <a:bodyPr/>
                    <a:lstStyle/>
                    <a:p>
                      <a:pPr marL="0" marR="0">
                        <a:lnSpc>
                          <a:spcPct val="115000"/>
                        </a:lnSpc>
                        <a:spcBef>
                          <a:spcPts val="0"/>
                        </a:spcBef>
                        <a:spcAft>
                          <a:spcPts val="0"/>
                        </a:spcAft>
                      </a:pPr>
                      <a:r>
                        <a:rPr lang="en-US" sz="2400">
                          <a:effectLst/>
                        </a:rPr>
                        <a:t>Total</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30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94183740"/>
                  </a:ext>
                </a:extLst>
              </a:tr>
            </a:tbl>
          </a:graphicData>
        </a:graphic>
      </p:graphicFrame>
    </p:spTree>
    <p:extLst>
      <p:ext uri="{BB962C8B-B14F-4D97-AF65-F5344CB8AC3E}">
        <p14:creationId xmlns:p14="http://schemas.microsoft.com/office/powerpoint/2010/main" val="20627212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1233</Words>
  <Application>Microsoft Office PowerPoint</Application>
  <PresentationFormat>Widescreen</PresentationFormat>
  <Paragraphs>241</Paragraphs>
  <Slides>16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A Preliminary Examination of Lung Cancer Screening Capacity, Barriers and Facilitators in Colorado </vt:lpstr>
      <vt:lpstr>Disclosures </vt:lpstr>
      <vt:lpstr>Objectives</vt:lpstr>
      <vt:lpstr>Background/Funding  Colorado Specialized Program of Research Excellence (SPORE) in Lung Cancer;  P50CA058187</vt:lpstr>
      <vt:lpstr>ACR Survey Respondents by Geographic Region (30/47) </vt:lpstr>
      <vt:lpstr>Estimated Capacity by Geographic Region (Monthly)</vt:lpstr>
      <vt:lpstr>Shared Decision Making Process</vt:lpstr>
      <vt:lpstr>Smoking Cessation Services  </vt:lpstr>
      <vt:lpstr>Patient Education Materials</vt:lpstr>
      <vt:lpstr>PowerPoint Presentation</vt:lpstr>
      <vt:lpstr>Barriers and Facilitators of Lung Cancer Screening  Cited by Rural Primary Care Providers  (focus group; n=7)</vt:lpstr>
      <vt:lpstr>Surveys of Statewide Clinic Systems </vt:lpstr>
      <vt:lpstr>PowerPoint Presentation</vt:lpstr>
      <vt:lpstr>PowerPoint Presentation</vt:lpstr>
      <vt:lpstr>Conclusions:  Are we ready?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Preliminary Examination of Lung Cancer Screening Capacity, Barriers and Facilitators in Colorado</dc:title>
  <dc:creator>Risendal, Betsy</dc:creator>
  <cp:lastModifiedBy>Dyer, Debra</cp:lastModifiedBy>
  <cp:revision>6</cp:revision>
  <cp:lastPrinted>2020-09-30T23:27:48Z</cp:lastPrinted>
  <dcterms:created xsi:type="dcterms:W3CDTF">2020-09-30T01:21:59Z</dcterms:created>
  <dcterms:modified xsi:type="dcterms:W3CDTF">2020-09-30T23:29:07Z</dcterms:modified>
</cp:coreProperties>
</file>