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xml" ContentType="application/vnd.openxmlformats-officedocument.drawingml.chart+xml"/>
  <Override PartName="/ppt/comments/comment1.xml" ContentType="application/vnd.openxmlformats-officedocument.presentationml.comment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handoutMasterIdLst>
    <p:handoutMasterId r:id="rId20"/>
  </p:handoutMasterIdLst>
  <p:sldIdLst>
    <p:sldId id="316" r:id="rId2"/>
    <p:sldId id="359" r:id="rId3"/>
    <p:sldId id="317" r:id="rId4"/>
    <p:sldId id="346" r:id="rId5"/>
    <p:sldId id="350" r:id="rId6"/>
    <p:sldId id="349" r:id="rId7"/>
    <p:sldId id="351" r:id="rId8"/>
    <p:sldId id="278" r:id="rId9"/>
    <p:sldId id="279" r:id="rId10"/>
    <p:sldId id="280" r:id="rId11"/>
    <p:sldId id="358" r:id="rId12"/>
    <p:sldId id="352" r:id="rId13"/>
    <p:sldId id="354" r:id="rId14"/>
    <p:sldId id="355" r:id="rId15"/>
    <p:sldId id="357" r:id="rId16"/>
    <p:sldId id="363" r:id="rId17"/>
    <p:sldId id="344"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obson, Christopher" initials="HC" lastIdx="7" clrIdx="0"/>
  <p:cmAuthor id="1" name="LINDA SOWERS"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46A"/>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374" autoAdjust="0"/>
  </p:normalViewPr>
  <p:slideViewPr>
    <p:cSldViewPr>
      <p:cViewPr>
        <p:scale>
          <a:sx n="100" d="100"/>
          <a:sy n="100" d="100"/>
        </p:scale>
        <p:origin x="-130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2643679305247501E-2"/>
          <c:y val="0"/>
          <c:w val="0.97471264138950497"/>
          <c:h val="0.85605664400370096"/>
        </c:manualLayout>
      </c:layout>
      <c:barChart>
        <c:barDir val="col"/>
        <c:grouping val="stacked"/>
        <c:varyColors val="0"/>
        <c:ser>
          <c:idx val="0"/>
          <c:order val="0"/>
          <c:tx>
            <c:strRef>
              <c:f>Sheet1!$B$1</c:f>
              <c:strCache>
                <c:ptCount val="1"/>
                <c:pt idx="0">
                  <c:v>Old Data</c:v>
                </c:pt>
              </c:strCache>
            </c:strRef>
          </c:tx>
          <c:spPr>
            <a:solidFill>
              <a:srgbClr val="00446A"/>
            </a:solidFill>
          </c:spPr>
          <c:invertIfNegative val="0"/>
          <c:dLbls>
            <c:dLbl>
              <c:idx val="3"/>
              <c:delete val="1"/>
            </c:dLbl>
            <c:numFmt formatCode="0%" sourceLinked="0"/>
            <c:txPr>
              <a:bodyPr/>
              <a:lstStyle/>
              <a:p>
                <a:pPr>
                  <a:defRPr sz="2400"/>
                </a:pPr>
                <a:endParaRPr lang="en-US"/>
              </a:p>
            </c:txPr>
            <c:showLegendKey val="0"/>
            <c:showVal val="1"/>
            <c:showCatName val="0"/>
            <c:showSerName val="0"/>
            <c:showPercent val="0"/>
            <c:showBubbleSize val="0"/>
            <c:showLeaderLines val="0"/>
          </c:dLbls>
          <c:cat>
            <c:numRef>
              <c:f>Sheet1!$A$2:$A$5</c:f>
              <c:numCache>
                <c:formatCode>General</c:formatCode>
                <c:ptCount val="4"/>
                <c:pt idx="0">
                  <c:v>2010</c:v>
                </c:pt>
                <c:pt idx="1">
                  <c:v>2011</c:v>
                </c:pt>
                <c:pt idx="2">
                  <c:v>2012</c:v>
                </c:pt>
                <c:pt idx="3">
                  <c:v>2013</c:v>
                </c:pt>
              </c:numCache>
            </c:numRef>
          </c:cat>
          <c:val>
            <c:numRef>
              <c:f>Sheet1!$B$2:$B$5</c:f>
              <c:numCache>
                <c:formatCode>General</c:formatCode>
                <c:ptCount val="4"/>
                <c:pt idx="0">
                  <c:v>0.75</c:v>
                </c:pt>
                <c:pt idx="1">
                  <c:v>0.5</c:v>
                </c:pt>
                <c:pt idx="2">
                  <c:v>0.25</c:v>
                </c:pt>
                <c:pt idx="3">
                  <c:v>0</c:v>
                </c:pt>
              </c:numCache>
            </c:numRef>
          </c:val>
        </c:ser>
        <c:ser>
          <c:idx val="1"/>
          <c:order val="1"/>
          <c:tx>
            <c:strRef>
              <c:f>Sheet1!$C$1</c:f>
              <c:strCache>
                <c:ptCount val="1"/>
                <c:pt idx="0">
                  <c:v>New Data</c:v>
                </c:pt>
              </c:strCache>
            </c:strRef>
          </c:tx>
          <c:spPr>
            <a:solidFill>
              <a:srgbClr val="CCFF66"/>
            </a:solidFill>
          </c:spPr>
          <c:invertIfNegative val="0"/>
          <c:dLbls>
            <c:numFmt formatCode="0%" sourceLinked="0"/>
            <c:txPr>
              <a:bodyPr/>
              <a:lstStyle/>
              <a:p>
                <a:pPr>
                  <a:defRPr sz="2400">
                    <a:solidFill>
                      <a:schemeClr val="tx2"/>
                    </a:solidFill>
                  </a:defRPr>
                </a:pPr>
                <a:endParaRPr lang="en-US"/>
              </a:p>
            </c:txPr>
            <c:showLegendKey val="0"/>
            <c:showVal val="1"/>
            <c:showCatName val="0"/>
            <c:showSerName val="0"/>
            <c:showPercent val="0"/>
            <c:showBubbleSize val="0"/>
            <c:showLeaderLines val="0"/>
          </c:dLbls>
          <c:cat>
            <c:numRef>
              <c:f>Sheet1!$A$2:$A$5</c:f>
              <c:numCache>
                <c:formatCode>General</c:formatCode>
                <c:ptCount val="4"/>
                <c:pt idx="0">
                  <c:v>2010</c:v>
                </c:pt>
                <c:pt idx="1">
                  <c:v>2011</c:v>
                </c:pt>
                <c:pt idx="2">
                  <c:v>2012</c:v>
                </c:pt>
                <c:pt idx="3">
                  <c:v>2013</c:v>
                </c:pt>
              </c:numCache>
            </c:numRef>
          </c:cat>
          <c:val>
            <c:numRef>
              <c:f>Sheet1!$C$2:$C$5</c:f>
              <c:numCache>
                <c:formatCode>General</c:formatCode>
                <c:ptCount val="4"/>
                <c:pt idx="0">
                  <c:v>0.25</c:v>
                </c:pt>
                <c:pt idx="1">
                  <c:v>0.5</c:v>
                </c:pt>
                <c:pt idx="2">
                  <c:v>0.75</c:v>
                </c:pt>
                <c:pt idx="3">
                  <c:v>1</c:v>
                </c:pt>
              </c:numCache>
            </c:numRef>
          </c:val>
        </c:ser>
        <c:dLbls>
          <c:showLegendKey val="0"/>
          <c:showVal val="0"/>
          <c:showCatName val="0"/>
          <c:showSerName val="0"/>
          <c:showPercent val="0"/>
          <c:showBubbleSize val="0"/>
        </c:dLbls>
        <c:gapWidth val="150"/>
        <c:overlap val="100"/>
        <c:axId val="42167296"/>
        <c:axId val="46338816"/>
      </c:barChart>
      <c:catAx>
        <c:axId val="42167296"/>
        <c:scaling>
          <c:orientation val="minMax"/>
        </c:scaling>
        <c:delete val="0"/>
        <c:axPos val="b"/>
        <c:numFmt formatCode="General" sourceLinked="1"/>
        <c:majorTickMark val="out"/>
        <c:minorTickMark val="none"/>
        <c:tickLblPos val="nextTo"/>
        <c:txPr>
          <a:bodyPr/>
          <a:lstStyle/>
          <a:p>
            <a:pPr>
              <a:defRPr sz="2400"/>
            </a:pPr>
            <a:endParaRPr lang="en-US"/>
          </a:p>
        </c:txPr>
        <c:crossAx val="46338816"/>
        <c:crosses val="autoZero"/>
        <c:auto val="1"/>
        <c:lblAlgn val="ctr"/>
        <c:lblOffset val="100"/>
        <c:noMultiLvlLbl val="0"/>
      </c:catAx>
      <c:valAx>
        <c:axId val="46338816"/>
        <c:scaling>
          <c:orientation val="minMax"/>
        </c:scaling>
        <c:delete val="1"/>
        <c:axPos val="l"/>
        <c:numFmt formatCode="General" sourceLinked="1"/>
        <c:majorTickMark val="out"/>
        <c:minorTickMark val="none"/>
        <c:tickLblPos val="nextTo"/>
        <c:crossAx val="42167296"/>
        <c:crosses val="autoZero"/>
        <c:crossBetween val="between"/>
      </c:valAx>
    </c:plotArea>
    <c:legend>
      <c:legendPos val="t"/>
      <c:overlay val="0"/>
      <c:txPr>
        <a:bodyPr/>
        <a:lstStyle/>
        <a:p>
          <a:pPr>
            <a:defRPr sz="28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omments/comment1.xml><?xml version="1.0" encoding="utf-8"?>
<p:cmLst xmlns:a="http://schemas.openxmlformats.org/drawingml/2006/main" xmlns:r="http://schemas.openxmlformats.org/officeDocument/2006/relationships" xmlns:p="http://schemas.openxmlformats.org/presentationml/2006/main">
  <p:cm authorId="0" dt="2013-12-19T11:25:33.998" idx="4">
    <p:pos x="10" y="10"/>
    <p:text>Linda,
The "PPIS phased in" title runs into the "Old Data" key. Any way you can space it out a bit better?</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13-12-19T11:35:57.973" idx="7">
    <p:pos x="10" y="10"/>
    <p:text>Linda,
To stay consistent you should probably use serial commas in the last bullet point.</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A59CBAB-A4A2-9540-8DF2-AC4C63522C4C}" type="datetimeFigureOut">
              <a:rPr lang="en-US" smtClean="0"/>
              <a:t>3/7/2014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10571C3-937B-CB42-B217-114624406BF5}" type="slidenum">
              <a:rPr lang="en-US" smtClean="0"/>
              <a:t>‹#›</a:t>
            </a:fld>
            <a:endParaRPr lang="en-US"/>
          </a:p>
        </p:txBody>
      </p:sp>
    </p:spTree>
    <p:extLst>
      <p:ext uri="{BB962C8B-B14F-4D97-AF65-F5344CB8AC3E}">
        <p14:creationId xmlns:p14="http://schemas.microsoft.com/office/powerpoint/2010/main" val="36768500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540A8F-5278-4C84-96D0-74F053A60F11}" type="datetimeFigureOut">
              <a:rPr lang="en-US" smtClean="0"/>
              <a:t>3/7/2014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99964A-57FC-43C4-8711-0F6E82FBAAA6}" type="slidenum">
              <a:rPr lang="en-US" smtClean="0"/>
              <a:t>‹#›</a:t>
            </a:fld>
            <a:endParaRPr lang="en-US"/>
          </a:p>
        </p:txBody>
      </p:sp>
    </p:spTree>
    <p:extLst>
      <p:ext uri="{BB962C8B-B14F-4D97-AF65-F5344CB8AC3E}">
        <p14:creationId xmlns:p14="http://schemas.microsoft.com/office/powerpoint/2010/main" val="333583448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are here today to talk about a</a:t>
            </a:r>
            <a:r>
              <a:rPr lang="en-US" baseline="0" dirty="0" smtClean="0"/>
              <a:t> topic of critical importance to the radiology community – payment and reimbursement.</a:t>
            </a:r>
          </a:p>
          <a:p>
            <a:endParaRPr lang="en-US" baseline="0" dirty="0" smtClean="0"/>
          </a:p>
          <a:p>
            <a:r>
              <a:rPr lang="en-US" baseline="0" dirty="0" smtClean="0"/>
              <a:t>As part of our </a:t>
            </a:r>
            <a:r>
              <a:rPr lang="en-US" sz="1200" kern="1200" dirty="0" smtClean="0">
                <a:solidFill>
                  <a:schemeClr val="tx1"/>
                </a:solidFill>
                <a:effectLst/>
                <a:latin typeface="+mn-lt"/>
                <a:ea typeface="+mn-ea"/>
                <a:cs typeface="+mn-cs"/>
              </a:rPr>
              <a:t>discussion about today’s challenges and future opportunities for radiology, we will</a:t>
            </a:r>
            <a:r>
              <a:rPr lang="en-US" sz="1200" kern="1200" baseline="0" dirty="0" smtClean="0">
                <a:solidFill>
                  <a:schemeClr val="tx1"/>
                </a:solidFill>
                <a:effectLst/>
                <a:latin typeface="+mn-lt"/>
                <a:ea typeface="+mn-ea"/>
                <a:cs typeface="+mn-cs"/>
              </a:rPr>
              <a:t> cover:</a:t>
            </a:r>
          </a:p>
          <a:p>
            <a:endParaRPr lang="en-US" sz="1200" kern="1200" baseline="0" dirty="0" smtClean="0">
              <a:solidFill>
                <a:schemeClr val="tx1"/>
              </a:solidFill>
              <a:effectLst/>
              <a:latin typeface="+mn-lt"/>
              <a:ea typeface="+mn-ea"/>
              <a:cs typeface="+mn-cs"/>
            </a:endParaRPr>
          </a:p>
          <a:p>
            <a:pPr marL="171450" indent="-171450">
              <a:buFont typeface="Arial"/>
              <a:buChar char="•"/>
            </a:pPr>
            <a:r>
              <a:rPr lang="en-US" dirty="0" smtClean="0"/>
              <a:t>What’s Happening in Reimbursement?</a:t>
            </a:r>
          </a:p>
          <a:p>
            <a:pPr marL="171450" indent="-171450">
              <a:buFont typeface="Arial"/>
              <a:buChar char="•"/>
            </a:pPr>
            <a:endParaRPr lang="en-US" dirty="0" smtClean="0"/>
          </a:p>
          <a:p>
            <a:pPr marL="171450" indent="-171450">
              <a:buFont typeface="Arial"/>
              <a:buChar char="•"/>
            </a:pPr>
            <a:r>
              <a:rPr lang="en-US" dirty="0" smtClean="0"/>
              <a:t>The ACR Coding and Nomenclature Committee</a:t>
            </a:r>
          </a:p>
          <a:p>
            <a:pPr marL="171450" indent="-171450">
              <a:buFont typeface="Arial"/>
              <a:buChar char="•"/>
            </a:pPr>
            <a:endParaRPr lang="en-US" dirty="0" smtClean="0"/>
          </a:p>
          <a:p>
            <a:pPr marL="171450" indent="-171450">
              <a:buFont typeface="Arial"/>
              <a:buChar char="•"/>
            </a:pPr>
            <a:r>
              <a:rPr lang="en-US" dirty="0" smtClean="0"/>
              <a:t>The ACR Relative Value Update Committee (RUC)</a:t>
            </a:r>
          </a:p>
          <a:p>
            <a:pPr marL="171450" indent="-171450">
              <a:buFont typeface="Arial"/>
              <a:buChar char="•"/>
            </a:pPr>
            <a:endParaRPr lang="en-US" dirty="0" smtClean="0"/>
          </a:p>
          <a:p>
            <a:pPr marL="171450" indent="-171450">
              <a:buFont typeface="Arial"/>
              <a:buChar char="•"/>
            </a:pPr>
            <a:r>
              <a:rPr lang="en-US" dirty="0" smtClean="0"/>
              <a:t>Tools for Radiologists</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D99964A-57FC-43C4-8711-0F6E82FBAAA6}" type="slidenum">
              <a:rPr lang="en-US" smtClean="0"/>
              <a:t>1</a:t>
            </a:fld>
            <a:endParaRPr lang="en-US"/>
          </a:p>
        </p:txBody>
      </p:sp>
    </p:spTree>
    <p:extLst>
      <p:ext uri="{BB962C8B-B14F-4D97-AF65-F5344CB8AC3E}">
        <p14:creationId xmlns:p14="http://schemas.microsoft.com/office/powerpoint/2010/main" val="9068389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task of maintaining the RBRVS falls upon the Relative</a:t>
            </a:r>
            <a:r>
              <a:rPr lang="en-US" sz="1200" kern="1200" baseline="0" dirty="0" smtClean="0">
                <a:solidFill>
                  <a:schemeClr val="tx1"/>
                </a:solidFill>
                <a:effectLst/>
                <a:latin typeface="+mn-lt"/>
                <a:ea typeface="+mn-ea"/>
                <a:cs typeface="+mn-cs"/>
              </a:rPr>
              <a:t> Value Scale Update Committee (or RUC). Radiology is very fortunate in that we have a permanent seat on the RUC. That role is to serve as an independent individual evaluating the RBRVS – one who cannot advocate for radiology. However, the ACR also has an Advisory Committee charged with presenting recommendations and codes to the RUC. That committee </a:t>
            </a:r>
            <a:r>
              <a:rPr lang="en-US" sz="1200" u="sng" kern="1200" baseline="0" dirty="0" smtClean="0">
                <a:solidFill>
                  <a:schemeClr val="tx1"/>
                </a:solidFill>
                <a:effectLst/>
                <a:latin typeface="+mn-lt"/>
                <a:ea typeface="+mn-ea"/>
                <a:cs typeface="+mn-cs"/>
              </a:rPr>
              <a:t>is</a:t>
            </a:r>
            <a:r>
              <a:rPr lang="en-US" sz="1200" kern="1200" baseline="0" dirty="0" smtClean="0">
                <a:solidFill>
                  <a:schemeClr val="tx1"/>
                </a:solidFill>
                <a:effectLst/>
                <a:latin typeface="+mn-lt"/>
                <a:ea typeface="+mn-ea"/>
                <a:cs typeface="+mn-cs"/>
              </a:rPr>
              <a:t> a strong advocate for radiology.</a:t>
            </a:r>
          </a:p>
          <a:p>
            <a:pPr marL="0" indent="0" fontAlgn="auto">
              <a:spcBef>
                <a:spcPts val="0"/>
              </a:spcBef>
              <a:spcAft>
                <a:spcPts val="0"/>
              </a:spcAft>
              <a:buFontTx/>
              <a:buNone/>
              <a:defRPr/>
            </a:pPr>
            <a:endParaRPr lang="en-US" dirty="0" smtClean="0"/>
          </a:p>
          <a:p>
            <a:pPr marL="0" indent="0" fontAlgn="auto">
              <a:spcBef>
                <a:spcPts val="0"/>
              </a:spcBef>
              <a:spcAft>
                <a:spcPts val="0"/>
              </a:spcAft>
              <a:buFontTx/>
              <a:buNone/>
              <a:defRPr/>
            </a:pPr>
            <a:r>
              <a:rPr lang="en-US" dirty="0" smtClean="0"/>
              <a:t>Making recommendations to the RUC happens in a sequence:</a:t>
            </a:r>
          </a:p>
          <a:p>
            <a:pPr marL="0" indent="0" fontAlgn="auto">
              <a:spcBef>
                <a:spcPts val="0"/>
              </a:spcBef>
              <a:spcAft>
                <a:spcPts val="0"/>
              </a:spcAft>
              <a:buFontTx/>
              <a:buNone/>
              <a:defRPr/>
            </a:pPr>
            <a:endParaRPr lang="en-US" dirty="0" smtClean="0"/>
          </a:p>
          <a:p>
            <a:pPr marL="171450" lvl="0" indent="-171450" fontAlgn="auto">
              <a:spcBef>
                <a:spcPts val="0"/>
              </a:spcBef>
              <a:spcAft>
                <a:spcPts val="0"/>
              </a:spcAft>
              <a:buFont typeface="Arial"/>
              <a:buChar char="•"/>
              <a:defRPr/>
            </a:pPr>
            <a:r>
              <a:rPr lang="en-US" dirty="0" smtClean="0"/>
              <a:t>The ACR makes recommendations</a:t>
            </a:r>
            <a:r>
              <a:rPr lang="en-US" baseline="0" dirty="0" smtClean="0"/>
              <a:t> to the RUC.</a:t>
            </a:r>
          </a:p>
          <a:p>
            <a:pPr marL="171450" lvl="0" indent="-171450" fontAlgn="auto">
              <a:spcBef>
                <a:spcPts val="0"/>
              </a:spcBef>
              <a:spcAft>
                <a:spcPts val="0"/>
              </a:spcAft>
              <a:buFont typeface="Arial"/>
              <a:buChar char="•"/>
              <a:defRPr/>
            </a:pPr>
            <a:endParaRPr lang="en-US" baseline="0" dirty="0" smtClean="0"/>
          </a:p>
          <a:p>
            <a:pPr marL="171450" lvl="0" indent="-171450" fontAlgn="auto">
              <a:spcBef>
                <a:spcPts val="0"/>
              </a:spcBef>
              <a:spcAft>
                <a:spcPts val="0"/>
              </a:spcAft>
              <a:buFont typeface="Arial"/>
              <a:buChar char="•"/>
              <a:defRPr/>
            </a:pPr>
            <a:r>
              <a:rPr lang="en-US" baseline="0" dirty="0" smtClean="0"/>
              <a:t>The RUC considers our recommendations and determines what to take forward to CMS. </a:t>
            </a:r>
          </a:p>
          <a:p>
            <a:pPr marL="171450" lvl="0" indent="-171450" fontAlgn="auto">
              <a:spcBef>
                <a:spcPts val="0"/>
              </a:spcBef>
              <a:spcAft>
                <a:spcPts val="0"/>
              </a:spcAft>
              <a:buFont typeface="Arial"/>
              <a:buChar char="•"/>
              <a:defRPr/>
            </a:pPr>
            <a:endParaRPr lang="en-US" baseline="0" dirty="0" smtClean="0"/>
          </a:p>
          <a:p>
            <a:pPr marL="171450" lvl="0" indent="-171450" fontAlgn="auto">
              <a:spcBef>
                <a:spcPts val="0"/>
              </a:spcBef>
              <a:spcAft>
                <a:spcPts val="0"/>
              </a:spcAft>
              <a:buFont typeface="Arial"/>
              <a:buChar char="•"/>
              <a:defRPr/>
            </a:pPr>
            <a:r>
              <a:rPr lang="en-US" baseline="0" dirty="0" smtClean="0"/>
              <a:t>They may or may not require refinement.</a:t>
            </a:r>
          </a:p>
          <a:p>
            <a:pPr marL="171450" lvl="0" indent="-171450" fontAlgn="auto">
              <a:spcBef>
                <a:spcPts val="0"/>
              </a:spcBef>
              <a:spcAft>
                <a:spcPts val="0"/>
              </a:spcAft>
              <a:buFont typeface="Arial"/>
              <a:buChar char="•"/>
              <a:defRPr/>
            </a:pPr>
            <a:endParaRPr lang="en-US" baseline="0" dirty="0" smtClean="0"/>
          </a:p>
          <a:p>
            <a:pPr marL="171450" lvl="0" indent="-171450" fontAlgn="auto">
              <a:spcBef>
                <a:spcPts val="0"/>
              </a:spcBef>
              <a:spcAft>
                <a:spcPts val="0"/>
              </a:spcAft>
              <a:buFont typeface="Arial"/>
              <a:buChar char="•"/>
              <a:defRPr/>
            </a:pPr>
            <a:r>
              <a:rPr lang="en-US" baseline="0" dirty="0" smtClean="0"/>
              <a:t>It goes back to CMS.</a:t>
            </a:r>
          </a:p>
          <a:p>
            <a:pPr marL="171450" lvl="0" indent="-171450" fontAlgn="auto">
              <a:spcBef>
                <a:spcPts val="0"/>
              </a:spcBef>
              <a:spcAft>
                <a:spcPts val="0"/>
              </a:spcAft>
              <a:buFont typeface="Arial"/>
              <a:buChar char="•"/>
              <a:defRPr/>
            </a:pPr>
            <a:endParaRPr lang="en-US" baseline="0" dirty="0" smtClean="0"/>
          </a:p>
          <a:p>
            <a:pPr marL="171450" lvl="0" indent="-171450" fontAlgn="auto">
              <a:spcBef>
                <a:spcPts val="0"/>
              </a:spcBef>
              <a:spcAft>
                <a:spcPts val="0"/>
              </a:spcAft>
              <a:buFont typeface="Arial"/>
              <a:buChar char="•"/>
              <a:defRPr/>
            </a:pPr>
            <a:r>
              <a:rPr lang="en-US" baseline="0" dirty="0" smtClean="0"/>
              <a:t>Then the final decision is made.</a:t>
            </a:r>
            <a:endParaRPr lang="en-US" dirty="0" smtClean="0"/>
          </a:p>
          <a:p>
            <a:pPr marL="162160" indent="-162160" fontAlgn="auto">
              <a:spcBef>
                <a:spcPts val="0"/>
              </a:spcBef>
              <a:spcAft>
                <a:spcPts val="0"/>
              </a:spcAft>
              <a:buFontTx/>
              <a:buChar char="-"/>
              <a:defRPr/>
            </a:pPr>
            <a:endParaRPr lang="en-US" dirty="0"/>
          </a:p>
          <a:p>
            <a:pPr marL="0" indent="0" fontAlgn="auto">
              <a:spcBef>
                <a:spcPts val="0"/>
              </a:spcBef>
              <a:spcAft>
                <a:spcPts val="0"/>
              </a:spcAft>
              <a:buFontTx/>
              <a:buNone/>
              <a:defRPr/>
            </a:pPr>
            <a:endParaRPr lang="en-US" dirty="0" smtClean="0"/>
          </a:p>
        </p:txBody>
      </p:sp>
      <p:sp>
        <p:nvSpPr>
          <p:cNvPr id="8909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fld id="{2CB91E01-A4A2-48F6-8653-5135775202D0}" type="slidenum">
              <a:rPr lang="en-US"/>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In preparation for the RUC meetings, the ACR works closely with other specialty societies to prepare and submit work and PE recommendations to the RUC.</a:t>
            </a:r>
          </a:p>
          <a:p>
            <a:pPr lvl="0"/>
            <a:endParaRPr lang="en-US" dirty="0" smtClean="0"/>
          </a:p>
          <a:p>
            <a:pPr lvl="0"/>
            <a:r>
              <a:rPr lang="en-US" dirty="0" smtClean="0"/>
              <a:t>The RUC recommendations are made based on a random survey of the ACR membership.</a:t>
            </a:r>
          </a:p>
          <a:p>
            <a:pPr lvl="0"/>
            <a:endParaRPr lang="en-US" dirty="0" smtClean="0"/>
          </a:p>
          <a:p>
            <a:pPr lvl="0"/>
            <a:r>
              <a:rPr lang="en-US" dirty="0" smtClean="0"/>
              <a:t>Specialty societies with interest in the same code(s) must coordinate and make only one recommendation per code.</a:t>
            </a:r>
          </a:p>
          <a:p>
            <a:pPr lvl="0"/>
            <a:endParaRPr lang="en-US" dirty="0" smtClean="0"/>
          </a:p>
          <a:p>
            <a:r>
              <a:rPr lang="en-US" dirty="0" smtClean="0"/>
              <a:t>It is important to note that values approved at the RUC are not final. CMS ultimately reviews the RUC’s recommendations and refines them as they deem appropriate</a:t>
            </a:r>
            <a:r>
              <a:rPr lang="en-US" baseline="0" dirty="0" smtClean="0"/>
              <a:t>. </a:t>
            </a:r>
            <a:r>
              <a:rPr lang="en-US" dirty="0" smtClean="0"/>
              <a:t>These final values are published in the MPFS </a:t>
            </a:r>
            <a:r>
              <a:rPr lang="en-US" u="sng" dirty="0" smtClean="0"/>
              <a:t>final</a:t>
            </a:r>
            <a:r>
              <a:rPr lang="en-US" dirty="0" smtClean="0"/>
              <a:t> rule.</a:t>
            </a:r>
          </a:p>
          <a:p>
            <a:pPr lvl="0"/>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It is a lengthy process,</a:t>
            </a:r>
            <a:r>
              <a:rPr lang="en-US" baseline="0" dirty="0" smtClean="0"/>
              <a:t> and at every one of these steps, the ACR dedicates resources to making recommendations that protect radiologists. It is a multi-step battle.</a:t>
            </a:r>
            <a:endParaRPr lang="en-US" dirty="0" smtClean="0"/>
          </a:p>
        </p:txBody>
      </p:sp>
      <p:sp>
        <p:nvSpPr>
          <p:cNvPr id="4" name="Slide Number Placeholder 3"/>
          <p:cNvSpPr>
            <a:spLocks noGrp="1"/>
          </p:cNvSpPr>
          <p:nvPr>
            <p:ph type="sldNum" sz="quarter" idx="10"/>
          </p:nvPr>
        </p:nvSpPr>
        <p:spPr/>
        <p:txBody>
          <a:bodyPr/>
          <a:lstStyle/>
          <a:p>
            <a:fld id="{AD99964A-57FC-43C4-8711-0F6E82FBAAA6}" type="slidenum">
              <a:rPr lang="en-US" smtClean="0"/>
              <a:t>11</a:t>
            </a:fld>
            <a:endParaRPr lang="en-US"/>
          </a:p>
        </p:txBody>
      </p:sp>
    </p:spTree>
    <p:extLst>
      <p:ext uri="{BB962C8B-B14F-4D97-AF65-F5344CB8AC3E}">
        <p14:creationId xmlns:p14="http://schemas.microsoft.com/office/powerpoint/2010/main" val="14068543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We have been hard at work making those recommendations to RUC. In the last four meetings -- just over a calendar</a:t>
            </a:r>
            <a:r>
              <a:rPr lang="en-US" baseline="0" dirty="0" smtClean="0"/>
              <a:t> year – radiology has had 130 of our codes come before the RUC. </a:t>
            </a:r>
          </a:p>
          <a:p>
            <a:endParaRPr lang="en-US" baseline="0" dirty="0" smtClean="0"/>
          </a:p>
          <a:p>
            <a:r>
              <a:rPr lang="en-US" baseline="0" dirty="0" smtClean="0"/>
              <a:t>When you consider there are roughly 650 imaging codes -- and when you include major and minor procedure codes, it gets up to around 1,200 – anywhere from 10-25 percent of our entire code set is coming to the table.</a:t>
            </a:r>
          </a:p>
          <a:p>
            <a:endParaRPr lang="en-US" baseline="0" dirty="0" smtClean="0"/>
          </a:p>
          <a:p>
            <a:r>
              <a:rPr lang="en-US" baseline="0" dirty="0" smtClean="0"/>
              <a:t>That’s a trend that is not going to end any time soon. And reductions in payments under fee-for-service will continue.</a:t>
            </a:r>
          </a:p>
        </p:txBody>
      </p:sp>
      <p:sp>
        <p:nvSpPr>
          <p:cNvPr id="4" name="Slide Number Placeholder 3"/>
          <p:cNvSpPr>
            <a:spLocks noGrp="1"/>
          </p:cNvSpPr>
          <p:nvPr>
            <p:ph type="sldNum" sz="quarter" idx="10"/>
          </p:nvPr>
        </p:nvSpPr>
        <p:spPr/>
        <p:txBody>
          <a:bodyPr/>
          <a:lstStyle/>
          <a:p>
            <a:fld id="{97CDFA59-85A7-4286-A5AE-BF9A92F36CA2}" type="slidenum">
              <a:rPr lang="en-US" smtClean="0">
                <a:solidFill>
                  <a:prstClr val="black"/>
                </a:solidFill>
              </a:rPr>
              <a:pPr/>
              <a:t>12</a:t>
            </a:fld>
            <a:endParaRPr lang="en-US" dirty="0">
              <a:solidFill>
                <a:prstClr val="black"/>
              </a:solidFill>
            </a:endParaRPr>
          </a:p>
        </p:txBody>
      </p:sp>
    </p:spTree>
    <p:extLst>
      <p:ext uri="{BB962C8B-B14F-4D97-AF65-F5344CB8AC3E}">
        <p14:creationId xmlns:p14="http://schemas.microsoft.com/office/powerpoint/2010/main" val="2516238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kern="1200" dirty="0" smtClean="0">
                <a:solidFill>
                  <a:schemeClr val="tx1"/>
                </a:solidFill>
                <a:effectLst/>
                <a:latin typeface="+mn-lt"/>
                <a:ea typeface="+mn-ea"/>
                <a:cs typeface="+mn-cs"/>
              </a:rPr>
              <a:t>When it comes to payment reductions, practice expense (TC) cuts have been particularly problematic.</a:t>
            </a:r>
            <a:r>
              <a:rPr lang="en-US" sz="1200" kern="1200" baseline="0" dirty="0" smtClean="0">
                <a:solidFill>
                  <a:schemeClr val="tx1"/>
                </a:solidFill>
                <a:effectLst/>
                <a:latin typeface="+mn-lt"/>
                <a:ea typeface="+mn-ea"/>
                <a:cs typeface="+mn-cs"/>
              </a:rPr>
              <a:t> </a:t>
            </a:r>
          </a:p>
          <a:p>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These TC reductions are due to several well-known changes such as the Deficit Reduction Act,</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 multiple procedural payment reduction (MPPR),</a:t>
            </a:r>
            <a:r>
              <a:rPr lang="en-US" sz="1200" kern="1200" baseline="0" dirty="0" smtClean="0">
                <a:solidFill>
                  <a:schemeClr val="tx1"/>
                </a:solidFill>
                <a:effectLst/>
                <a:latin typeface="+mn-lt"/>
                <a:ea typeface="+mn-ea"/>
                <a:cs typeface="+mn-cs"/>
              </a:rPr>
              <a:t> and bundled codes.</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p:txBody>
      </p:sp>
      <p:sp>
        <p:nvSpPr>
          <p:cNvPr id="8704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fld id="{98A1AB69-58A8-4069-8E57-3736E8A90763}" type="slidenum">
              <a:rPr lang="en-US"/>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Several not so well known reductions have also impacted PE payments, including changes in the assumed interest rate, implementation of data from the Physician Practice Information Survey (PPIS), and changes in the utilization rate and room time calculation for advanced imaging services.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Here is a more</a:t>
            </a:r>
            <a:r>
              <a:rPr lang="en-US" sz="1200" kern="1200" baseline="0" dirty="0" smtClean="0">
                <a:solidFill>
                  <a:schemeClr val="tx1"/>
                </a:solidFill>
                <a:effectLst/>
                <a:latin typeface="+mn-lt"/>
                <a:ea typeface="+mn-ea"/>
                <a:cs typeface="+mn-cs"/>
              </a:rPr>
              <a:t> detailed look at one of those critical issues --</a:t>
            </a:r>
            <a:r>
              <a:rPr lang="en-US" sz="1200" kern="1200" dirty="0" smtClean="0">
                <a:solidFill>
                  <a:schemeClr val="tx1"/>
                </a:solidFill>
                <a:effectLst/>
                <a:latin typeface="+mn-lt"/>
                <a:ea typeface="+mn-ea"/>
                <a:cs typeface="+mn-cs"/>
              </a:rPr>
              <a:t> implementation of data from the PPIS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In 2013, one of the critical pieces of information used to calculate the PE RVU – which is Practice</a:t>
            </a:r>
            <a:r>
              <a:rPr lang="en-US" sz="1200" kern="1200" baseline="0" dirty="0" smtClean="0">
                <a:solidFill>
                  <a:schemeClr val="tx1"/>
                </a:solidFill>
                <a:effectLst/>
                <a:latin typeface="+mn-lt"/>
                <a:ea typeface="+mn-ea"/>
                <a:cs typeface="+mn-cs"/>
              </a:rPr>
              <a:t> Expense Per Hour – was fully implemented based on a survey conducted several years ago by the AMA called the Physician Practice Information Survey. In 2013, in the background, the final 25 percent implementation of that data in the PE payment formula took place. And now it is hitting the specialty at 100 percent.</a:t>
            </a:r>
          </a:p>
          <a:p>
            <a:endParaRPr lang="en-US" sz="1200" kern="1200" baseline="0" dirty="0" smtClean="0">
              <a:solidFill>
                <a:schemeClr val="tx1"/>
              </a:solidFill>
              <a:effectLst/>
              <a:latin typeface="+mn-lt"/>
              <a:ea typeface="+mn-ea"/>
              <a:cs typeface="+mn-cs"/>
            </a:endParaRPr>
          </a:p>
          <a:p>
            <a:r>
              <a:rPr lang="en-US" sz="1200" kern="1200" baseline="0" dirty="0" smtClean="0">
                <a:solidFill>
                  <a:schemeClr val="tx1"/>
                </a:solidFill>
                <a:effectLst/>
                <a:latin typeface="+mn-lt"/>
                <a:ea typeface="+mn-ea"/>
                <a:cs typeface="+mn-cs"/>
              </a:rPr>
              <a:t>Unfortunately there were a very limited number of radiologists who provided input to the survey that is now being used as the data source to calculate the PE RVU.</a:t>
            </a:r>
          </a:p>
          <a:p>
            <a:endParaRPr lang="en-US" sz="1200" kern="1200" baseline="0" dirty="0" smtClean="0">
              <a:solidFill>
                <a:schemeClr val="tx1"/>
              </a:solidFill>
              <a:effectLst/>
              <a:latin typeface="+mn-lt"/>
              <a:ea typeface="+mn-ea"/>
              <a:cs typeface="+mn-cs"/>
            </a:endParaRPr>
          </a:p>
          <a:p>
            <a:r>
              <a:rPr lang="en-US" sz="1200" kern="1200" baseline="0" dirty="0" smtClean="0">
                <a:solidFill>
                  <a:schemeClr val="tx1"/>
                </a:solidFill>
                <a:effectLst/>
                <a:latin typeface="+mn-lt"/>
                <a:ea typeface="+mn-ea"/>
                <a:cs typeface="+mn-cs"/>
              </a:rPr>
              <a:t>The consequence has been a dramatic reduction in PE payments.</a:t>
            </a:r>
            <a:endParaRPr lang="en-US" dirty="0"/>
          </a:p>
        </p:txBody>
      </p:sp>
      <p:sp>
        <p:nvSpPr>
          <p:cNvPr id="4" name="Slide Number Placeholder 3"/>
          <p:cNvSpPr>
            <a:spLocks noGrp="1"/>
          </p:cNvSpPr>
          <p:nvPr>
            <p:ph type="sldNum" sz="quarter" idx="10"/>
          </p:nvPr>
        </p:nvSpPr>
        <p:spPr/>
        <p:txBody>
          <a:bodyPr/>
          <a:lstStyle/>
          <a:p>
            <a:fld id="{97CDFA59-85A7-4286-A5AE-BF9A92F36CA2}" type="slidenum">
              <a:rPr lang="en-US" smtClean="0">
                <a:solidFill>
                  <a:prstClr val="black"/>
                </a:solidFill>
              </a:rPr>
              <a:pPr/>
              <a:t>14</a:t>
            </a:fld>
            <a:endParaRPr lang="en-US" dirty="0">
              <a:solidFill>
                <a:prstClr val="black"/>
              </a:solidFill>
            </a:endParaRPr>
          </a:p>
        </p:txBody>
      </p:sp>
    </p:spTree>
    <p:extLst>
      <p:ext uri="{BB962C8B-B14F-4D97-AF65-F5344CB8AC3E}">
        <p14:creationId xmlns:p14="http://schemas.microsoft.com/office/powerpoint/2010/main" val="14544203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challenges don’t stop here. Future challenges to fee-for-service payment include PACS valuation (converting film to digital</a:t>
            </a:r>
            <a:r>
              <a:rPr lang="en-US" sz="1200" kern="1200" baseline="0" dirty="0" smtClean="0">
                <a:solidFill>
                  <a:schemeClr val="tx1"/>
                </a:solidFill>
                <a:effectLst/>
                <a:latin typeface="+mn-lt"/>
                <a:ea typeface="+mn-ea"/>
                <a:cs typeface="+mn-cs"/>
              </a:rPr>
              <a:t> inputs)</a:t>
            </a:r>
            <a:r>
              <a:rPr lang="en-US" sz="1200" kern="1200" dirty="0" smtClean="0">
                <a:solidFill>
                  <a:schemeClr val="tx1"/>
                </a:solidFill>
                <a:effectLst/>
                <a:latin typeface="+mn-lt"/>
                <a:ea typeface="+mn-ea"/>
                <a:cs typeface="+mn-cs"/>
              </a:rPr>
              <a:t>, independent RVU validation projects, there are several proposed SGR fixes (which by definition brings uncertainty to fee-for-service payment),</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and alternative savings models (such as site neutral payments), as well as the Independent Payment Advisory Board (which is a mandate of the Affordable Care Act).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All of this</a:t>
            </a:r>
            <a:r>
              <a:rPr lang="en-US" sz="1200" kern="1200" baseline="0" dirty="0" smtClean="0">
                <a:solidFill>
                  <a:schemeClr val="tx1"/>
                </a:solidFill>
                <a:effectLst/>
                <a:latin typeface="+mn-lt"/>
                <a:ea typeface="+mn-ea"/>
                <a:cs typeface="+mn-cs"/>
              </a:rPr>
              <a:t> brings continued uncertainty to the fee-for-service model, which we are working so hard to protect.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Nonetheless, fee-for-service payments for specialists will continue to go down. Now is the time for the radiology community to redefine our value, to ensure that new models fairly and appropriately address payment for our services in 2014 and beyond.</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7CDFA59-85A7-4286-A5AE-BF9A92F36CA2}" type="slidenum">
              <a:rPr lang="en-US" smtClean="0">
                <a:solidFill>
                  <a:prstClr val="black"/>
                </a:solidFill>
              </a:rPr>
              <a:pPr/>
              <a:t>15</a:t>
            </a:fld>
            <a:endParaRPr lang="en-US" dirty="0">
              <a:solidFill>
                <a:prstClr val="black"/>
              </a:solidFill>
            </a:endParaRPr>
          </a:p>
        </p:txBody>
      </p:sp>
    </p:spTree>
    <p:extLst>
      <p:ext uri="{BB962C8B-B14F-4D97-AF65-F5344CB8AC3E}">
        <p14:creationId xmlns:p14="http://schemas.microsoft.com/office/powerpoint/2010/main" val="12658933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pPr>
            <a:r>
              <a:rPr lang="en-US" sz="2500" dirty="0" smtClean="0">
                <a:latin typeface="Arial" pitchFamily="34" charset="0"/>
                <a:cs typeface="Arial" pitchFamily="34" charset="0"/>
              </a:rPr>
              <a:t>ACR will continue to defend fee-for-service (FFS) payment system.</a:t>
            </a:r>
          </a:p>
          <a:p>
            <a:pPr lvl="1">
              <a:lnSpc>
                <a:spcPct val="100000"/>
              </a:lnSpc>
            </a:pPr>
            <a:r>
              <a:rPr lang="en-US" sz="1800" dirty="0" smtClean="0">
                <a:latin typeface="Arial" pitchFamily="34" charset="0"/>
                <a:cs typeface="Arial" pitchFamily="34" charset="0"/>
              </a:rPr>
              <a:t>It is unlikely that change to different payment system will occur overnight.</a:t>
            </a:r>
          </a:p>
          <a:p>
            <a:pPr lvl="1">
              <a:lnSpc>
                <a:spcPct val="100000"/>
              </a:lnSpc>
            </a:pPr>
            <a:r>
              <a:rPr lang="en-US" sz="1800" dirty="0" smtClean="0">
                <a:latin typeface="Arial" pitchFamily="34" charset="0"/>
                <a:cs typeface="Arial" pitchFamily="34" charset="0"/>
              </a:rPr>
              <a:t>Many imaging services may be difficult to reimburse in other systems.</a:t>
            </a:r>
          </a:p>
          <a:p>
            <a:pPr lvl="1">
              <a:lnSpc>
                <a:spcPct val="100000"/>
              </a:lnSpc>
            </a:pPr>
            <a:r>
              <a:rPr lang="en-US" sz="1800" dirty="0" smtClean="0">
                <a:latin typeface="Arial" pitchFamily="34" charset="0"/>
                <a:cs typeface="Arial" pitchFamily="34" charset="0"/>
              </a:rPr>
              <a:t>Challenges will continue to occur on code-by-code basis.</a:t>
            </a:r>
          </a:p>
          <a:p>
            <a:pPr lvl="1">
              <a:lnSpc>
                <a:spcPct val="100000"/>
              </a:lnSpc>
            </a:pPr>
            <a:r>
              <a:rPr lang="en-US" sz="1800" dirty="0" smtClean="0">
                <a:latin typeface="Arial" pitchFamily="34" charset="0"/>
                <a:cs typeface="Arial" pitchFamily="34" charset="0"/>
              </a:rPr>
              <a:t>ACR is uniquely positioned to continue the battle.</a:t>
            </a:r>
          </a:p>
          <a:p>
            <a:pPr lvl="1">
              <a:lnSpc>
                <a:spcPct val="100000"/>
              </a:lnSpc>
            </a:pPr>
            <a:endParaRPr lang="en-US" sz="1800" dirty="0" smtClean="0">
              <a:latin typeface="Arial" pitchFamily="34" charset="0"/>
              <a:cs typeface="Arial" pitchFamily="34" charset="0"/>
            </a:endParaRPr>
          </a:p>
          <a:p>
            <a:pPr>
              <a:lnSpc>
                <a:spcPct val="100000"/>
              </a:lnSpc>
            </a:pPr>
            <a:r>
              <a:rPr lang="en-US" sz="2500" dirty="0" smtClean="0">
                <a:latin typeface="Arial" pitchFamily="34" charset="0"/>
                <a:cs typeface="Arial" pitchFamily="34" charset="0"/>
              </a:rPr>
              <a:t>ACR will ensure radiology and radiologists are prepared for future.</a:t>
            </a:r>
          </a:p>
          <a:p>
            <a:pPr lvl="1">
              <a:lnSpc>
                <a:spcPct val="100000"/>
              </a:lnSpc>
            </a:pPr>
            <a:r>
              <a:rPr lang="en-US" sz="1800" dirty="0" smtClean="0">
                <a:latin typeface="Arial" pitchFamily="34" charset="0"/>
                <a:cs typeface="Arial" pitchFamily="34" charset="0"/>
              </a:rPr>
              <a:t>Change may be slow but is inevitable.</a:t>
            </a:r>
          </a:p>
          <a:p>
            <a:pPr lvl="1">
              <a:lnSpc>
                <a:spcPct val="100000"/>
              </a:lnSpc>
            </a:pPr>
            <a:r>
              <a:rPr lang="en-US" sz="1800" dirty="0" smtClean="0">
                <a:latin typeface="Arial" pitchFamily="34" charset="0"/>
                <a:cs typeface="Arial" pitchFamily="34" charset="0"/>
              </a:rPr>
              <a:t>Alternatives to FFS payment system will be embraced by policy</a:t>
            </a:r>
            <a:r>
              <a:rPr lang="en-US" sz="1800" baseline="0" dirty="0" smtClean="0">
                <a:latin typeface="Arial" pitchFamily="34" charset="0"/>
                <a:cs typeface="Arial" pitchFamily="34" charset="0"/>
              </a:rPr>
              <a:t> </a:t>
            </a:r>
            <a:r>
              <a:rPr lang="en-US" sz="1800" dirty="0" smtClean="0">
                <a:latin typeface="Arial" pitchFamily="34" charset="0"/>
                <a:cs typeface="Arial" pitchFamily="34" charset="0"/>
              </a:rPr>
              <a:t>makers.</a:t>
            </a:r>
          </a:p>
          <a:p>
            <a:pPr lvl="1">
              <a:lnSpc>
                <a:spcPct val="100000"/>
              </a:lnSpc>
            </a:pPr>
            <a:r>
              <a:rPr lang="en-US" sz="1800" dirty="0" smtClean="0">
                <a:latin typeface="Arial" pitchFamily="34" charset="0"/>
                <a:cs typeface="Arial" pitchFamily="34" charset="0"/>
              </a:rPr>
              <a:t>It is far from decided how imaging will fit.</a:t>
            </a:r>
          </a:p>
          <a:p>
            <a:pPr lvl="1">
              <a:lnSpc>
                <a:spcPct val="100000"/>
              </a:lnSpc>
            </a:pPr>
            <a:r>
              <a:rPr lang="en-US" sz="1800" dirty="0" smtClean="0">
                <a:latin typeface="Arial" pitchFamily="34" charset="0"/>
                <a:cs typeface="Arial" pitchFamily="34" charset="0"/>
              </a:rPr>
              <a:t>We are working on strategies to influence policy makers and educate members.</a:t>
            </a:r>
          </a:p>
          <a:p>
            <a:pPr lvl="1">
              <a:lnSpc>
                <a:spcPct val="100000"/>
              </a:lnSpc>
            </a:pPr>
            <a:endParaRPr lang="en-US" sz="1800" dirty="0" smtClean="0">
              <a:latin typeface="Arial" pitchFamily="34" charset="0"/>
              <a:cs typeface="Arial" pitchFamily="34" charset="0"/>
            </a:endParaRPr>
          </a:p>
          <a:p>
            <a:endParaRPr lang="en-US" dirty="0"/>
          </a:p>
        </p:txBody>
      </p:sp>
      <p:sp>
        <p:nvSpPr>
          <p:cNvPr id="4" name="Slide Number Placeholder 3"/>
          <p:cNvSpPr>
            <a:spLocks noGrp="1"/>
          </p:cNvSpPr>
          <p:nvPr>
            <p:ph type="sldNum" sz="quarter" idx="10"/>
          </p:nvPr>
        </p:nvSpPr>
        <p:spPr/>
        <p:txBody>
          <a:bodyPr/>
          <a:lstStyle/>
          <a:p>
            <a:fld id="{1A842FA5-B017-4466-B94B-E254782C8BAE}"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26884562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prepare for the future, visit the ACR website for tools and resources:</a:t>
            </a:r>
          </a:p>
          <a:p>
            <a:endParaRPr lang="en-US" dirty="0" smtClean="0"/>
          </a:p>
          <a:p>
            <a:r>
              <a:rPr lang="en-US" b="1" dirty="0" smtClean="0"/>
              <a:t>Contract</a:t>
            </a:r>
            <a:r>
              <a:rPr lang="en-US" b="1" baseline="0" dirty="0" smtClean="0"/>
              <a:t> Evaluation Tool</a:t>
            </a:r>
            <a:r>
              <a:rPr lang="en-US" baseline="0" dirty="0" smtClean="0"/>
              <a:t>:  </a:t>
            </a:r>
            <a:r>
              <a:rPr lang="en-US" sz="1200" u="none" kern="1200" dirty="0" smtClean="0">
                <a:solidFill>
                  <a:schemeClr val="tx1"/>
                </a:solidFill>
                <a:latin typeface="+mn-lt"/>
                <a:ea typeface="+mn-ea"/>
                <a:cs typeface="+mn-cs"/>
              </a:rPr>
              <a:t>http://</a:t>
            </a:r>
            <a:r>
              <a:rPr lang="en-US" sz="1200" u="none" kern="1200" dirty="0" err="1" smtClean="0">
                <a:solidFill>
                  <a:schemeClr val="tx1"/>
                </a:solidFill>
                <a:latin typeface="+mn-lt"/>
                <a:ea typeface="+mn-ea"/>
                <a:cs typeface="+mn-cs"/>
              </a:rPr>
              <a:t>www.acr.org</a:t>
            </a:r>
            <a:r>
              <a:rPr lang="en-US" sz="1200" u="none" kern="1200" dirty="0" smtClean="0">
                <a:solidFill>
                  <a:schemeClr val="tx1"/>
                </a:solidFill>
                <a:latin typeface="+mn-lt"/>
                <a:ea typeface="+mn-ea"/>
                <a:cs typeface="+mn-cs"/>
              </a:rPr>
              <a:t>/Advocacy/Economics-Health-Policy/Managed-Care-and-Private-Payer/Provider-Payer-Relations-and-Education-Resources/Evaluating-a-Managed-Care-Contract</a:t>
            </a:r>
          </a:p>
          <a:p>
            <a:endParaRPr lang="en-US" baseline="0" dirty="0" smtClean="0"/>
          </a:p>
          <a:p>
            <a:r>
              <a:rPr lang="en-US" b="1" baseline="0" dirty="0" smtClean="0"/>
              <a:t>Capitation Handbook</a:t>
            </a:r>
            <a:r>
              <a:rPr lang="en-US" baseline="0" dirty="0" smtClean="0"/>
              <a:t>: http://</a:t>
            </a:r>
            <a:r>
              <a:rPr lang="en-US" baseline="0" dirty="0" err="1" smtClean="0"/>
              <a:t>www.acr.org</a:t>
            </a:r>
            <a:r>
              <a:rPr lang="en-US" baseline="0" dirty="0" smtClean="0"/>
              <a:t>/~/media/ACR/Documents/PDF/Economics/2013_ECON_CapitationHandBook%20FINAL </a:t>
            </a:r>
          </a:p>
          <a:p>
            <a:endParaRPr lang="en-US" baseline="0" dirty="0" smtClean="0"/>
          </a:p>
          <a:p>
            <a:r>
              <a:rPr lang="en-US" b="1" baseline="0" dirty="0" smtClean="0"/>
              <a:t>Imaging 3.0</a:t>
            </a:r>
            <a:r>
              <a:rPr lang="en-US" baseline="0" dirty="0" smtClean="0"/>
              <a:t>: http://</a:t>
            </a:r>
            <a:r>
              <a:rPr lang="en-US" baseline="0" dirty="0" err="1" smtClean="0"/>
              <a:t>www.acr.org</a:t>
            </a:r>
            <a:r>
              <a:rPr lang="en-US" baseline="0" dirty="0" smtClean="0"/>
              <a:t>/Advocacy/Economics-Health-Policy/Imaging-3 </a:t>
            </a:r>
          </a:p>
          <a:p>
            <a:endParaRPr lang="en-US" baseline="0" dirty="0" smtClean="0"/>
          </a:p>
          <a:p>
            <a:r>
              <a:rPr lang="en-US" b="1" baseline="0" dirty="0" smtClean="0"/>
              <a:t>Best Practices Guidelines for CDS</a:t>
            </a:r>
            <a:r>
              <a:rPr lang="en-US" baseline="0" dirty="0" smtClean="0"/>
              <a:t>: http://</a:t>
            </a:r>
            <a:r>
              <a:rPr lang="en-US" baseline="0" dirty="0" err="1" smtClean="0"/>
              <a:t>www.acr.org</a:t>
            </a:r>
            <a:r>
              <a:rPr lang="en-US" baseline="0" dirty="0" smtClean="0"/>
              <a:t>/~/media/ACR/Documents/PDF/Economics/Managed%20Care/CDSBestPracticesGuidelines2012</a:t>
            </a:r>
          </a:p>
          <a:p>
            <a:endParaRPr lang="en-US" baseline="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AD99964A-57FC-43C4-8711-0F6E82FBAAA6}" type="slidenum">
              <a:rPr lang="en-US" smtClean="0"/>
              <a:t>17</a:t>
            </a:fld>
            <a:endParaRPr lang="en-US"/>
          </a:p>
        </p:txBody>
      </p:sp>
    </p:spTree>
    <p:extLst>
      <p:ext uri="{BB962C8B-B14F-4D97-AF65-F5344CB8AC3E}">
        <p14:creationId xmlns:p14="http://schemas.microsoft.com/office/powerpoint/2010/main" val="337097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Before we get started, I’d like to play</a:t>
            </a:r>
            <a:r>
              <a:rPr lang="en-US" baseline="0" dirty="0" smtClean="0"/>
              <a:t> a short video about payment and reimbursement by the ACR’s Chair of the Economics Commission, Dr. Geraldine </a:t>
            </a:r>
            <a:r>
              <a:rPr lang="en-US" baseline="0" dirty="0" err="1" smtClean="0"/>
              <a:t>McGinty</a:t>
            </a:r>
            <a:r>
              <a:rPr lang="en-US" baseline="0" dirty="0" smtClean="0"/>
              <a:t>. </a:t>
            </a:r>
            <a:endParaRPr lang="en-US" dirty="0" smtClean="0"/>
          </a:p>
        </p:txBody>
      </p:sp>
      <p:sp>
        <p:nvSpPr>
          <p:cNvPr id="4" name="Slide Number Placeholder 3"/>
          <p:cNvSpPr>
            <a:spLocks noGrp="1"/>
          </p:cNvSpPr>
          <p:nvPr>
            <p:ph type="sldNum" sz="quarter" idx="10"/>
          </p:nvPr>
        </p:nvSpPr>
        <p:spPr/>
        <p:txBody>
          <a:bodyPr/>
          <a:lstStyle/>
          <a:p>
            <a:fld id="{98064B88-558C-8645-80EA-7A97754F2BC0}" type="slidenum">
              <a:rPr lang="en-US" smtClean="0"/>
              <a:t>2</a:t>
            </a:fld>
            <a:endParaRPr lang="en-US"/>
          </a:p>
        </p:txBody>
      </p:sp>
    </p:spTree>
    <p:extLst>
      <p:ext uri="{BB962C8B-B14F-4D97-AF65-F5344CB8AC3E}">
        <p14:creationId xmlns:p14="http://schemas.microsoft.com/office/powerpoint/2010/main" val="40281047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Gill Sans" charset="0"/>
                <a:ea typeface="ＭＳ Ｐゴシック" pitchFamily="34" charset="-128"/>
              </a:rPr>
              <a:t>Today, cost of health care is a primary concern of policy</a:t>
            </a:r>
            <a:r>
              <a:rPr lang="en-US" baseline="0" dirty="0" smtClean="0">
                <a:latin typeface="Gill Sans" charset="0"/>
                <a:ea typeface="ＭＳ Ｐゴシック" pitchFamily="34" charset="-128"/>
              </a:rPr>
              <a:t> makers, particularly the Centers for Medicare &amp; Medicaid Services and the Health and Human Services agency. They are looking at payment models, population health, accountable care organizations, and numerous other options to save money. </a:t>
            </a:r>
          </a:p>
          <a:p>
            <a:endParaRPr lang="en-US" baseline="0" dirty="0" smtClean="0">
              <a:latin typeface="Gill Sans" charset="0"/>
              <a:ea typeface="ＭＳ Ｐゴシック" pitchFamily="34" charset="-128"/>
            </a:endParaRPr>
          </a:p>
          <a:p>
            <a:r>
              <a:rPr lang="en-US" baseline="0" dirty="0" smtClean="0">
                <a:latin typeface="Gill Sans" charset="0"/>
                <a:ea typeface="ＭＳ Ｐゴシック" pitchFamily="34" charset="-128"/>
              </a:rPr>
              <a:t>Until there are alternate payment systems in place, fee-for-service models will be the focus of cuts to reimbursement and utilization management in order to reduce overall spending.</a:t>
            </a:r>
            <a:endParaRPr lang="en-US" dirty="0" smtClean="0">
              <a:latin typeface="Gill Sans" charset="0"/>
              <a:ea typeface="ＭＳ Ｐゴシック" pitchFamily="34" charset="-128"/>
            </a:endParaRPr>
          </a:p>
          <a:p>
            <a:endParaRPr lang="en-US" dirty="0" smtClean="0">
              <a:latin typeface="Gill Sans" charset="0"/>
              <a:ea typeface="ＭＳ Ｐゴシック" pitchFamily="34" charset="-128"/>
            </a:endParaRPr>
          </a:p>
          <a:p>
            <a:r>
              <a:rPr lang="en-US" dirty="0" smtClean="0">
                <a:latin typeface="Gill Sans" charset="0"/>
                <a:ea typeface="ＭＳ Ｐゴシック" pitchFamily="34" charset="-128"/>
              </a:rPr>
              <a:t>In the face of</a:t>
            </a:r>
            <a:r>
              <a:rPr lang="en-US" baseline="0" dirty="0" smtClean="0">
                <a:latin typeface="Gill Sans" charset="0"/>
                <a:ea typeface="ＭＳ Ｐゴシック" pitchFamily="34" charset="-128"/>
              </a:rPr>
              <a:t> these challenges, the </a:t>
            </a:r>
            <a:r>
              <a:rPr lang="en-US" dirty="0" smtClean="0">
                <a:latin typeface="Gill Sans" charset="0"/>
                <a:ea typeface="ＭＳ Ｐゴシック" pitchFamily="34" charset="-128"/>
              </a:rPr>
              <a:t>ACR is working with CMS to ensure proper payment and reimbursement for radiology services. </a:t>
            </a:r>
          </a:p>
          <a:p>
            <a:endParaRPr lang="en-US" dirty="0" smtClean="0">
              <a:latin typeface="Gill Sans" charset="0"/>
              <a:ea typeface="ＭＳ Ｐゴシック" pitchFamily="34" charset="-128"/>
            </a:endParaRPr>
          </a:p>
          <a:p>
            <a:r>
              <a:rPr lang="en-US" dirty="0" smtClean="0">
                <a:latin typeface="Gill Sans" charset="0"/>
                <a:ea typeface="ＭＳ Ｐゴシック" pitchFamily="34" charset="-128"/>
              </a:rPr>
              <a:t>Here are some</a:t>
            </a:r>
            <a:r>
              <a:rPr lang="en-US" baseline="0" dirty="0" smtClean="0">
                <a:latin typeface="Gill Sans" charset="0"/>
                <a:ea typeface="ＭＳ Ｐゴシック" pitchFamily="34" charset="-128"/>
              </a:rPr>
              <a:t> updates from the two ACR committees who are at the forefront of that initiative: the ACR Coding &amp; Nomenclature Committee and the ACR Relative Value Update Committee (RUC).</a:t>
            </a:r>
            <a:endParaRPr lang="en-US" dirty="0">
              <a:latin typeface="Gill Sans" charset="0"/>
              <a:ea typeface="ＭＳ Ｐゴシック" pitchFamily="34" charset="-128"/>
            </a:endParaRPr>
          </a:p>
        </p:txBody>
      </p:sp>
      <p:sp>
        <p:nvSpPr>
          <p:cNvPr id="4" name="Slide Number Placeholder 3"/>
          <p:cNvSpPr>
            <a:spLocks noGrp="1"/>
          </p:cNvSpPr>
          <p:nvPr>
            <p:ph type="sldNum" sz="quarter" idx="10"/>
          </p:nvPr>
        </p:nvSpPr>
        <p:spPr/>
        <p:txBody>
          <a:bodyPr/>
          <a:lstStyle/>
          <a:p>
            <a:fld id="{AD99964A-57FC-43C4-8711-0F6E82FBAAA6}" type="slidenum">
              <a:rPr lang="en-US" smtClean="0"/>
              <a:t>3</a:t>
            </a:fld>
            <a:endParaRPr lang="en-US"/>
          </a:p>
        </p:txBody>
      </p:sp>
    </p:spTree>
    <p:extLst>
      <p:ext uri="{BB962C8B-B14F-4D97-AF65-F5344CB8AC3E}">
        <p14:creationId xmlns:p14="http://schemas.microsoft.com/office/powerpoint/2010/main" val="34755625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r>
              <a:rPr lang="en-US" sz="1200" kern="1200" dirty="0" smtClean="0">
                <a:solidFill>
                  <a:schemeClr val="tx1"/>
                </a:solidFill>
                <a:effectLst/>
                <a:latin typeface="+mn-lt"/>
                <a:ea typeface="+mn-ea"/>
                <a:cs typeface="+mn-cs"/>
              </a:rPr>
              <a:t>The ACR continues to be busy at the CPT Editorial Panel through the Coding &amp; Nomenclature Committee.</a:t>
            </a:r>
          </a:p>
          <a:p>
            <a:pPr marL="0" indent="0">
              <a:buFont typeface="Arial"/>
              <a:buNone/>
            </a:pPr>
            <a:endParaRPr lang="en-US" sz="1200" kern="1200" dirty="0" smtClean="0">
              <a:solidFill>
                <a:schemeClr val="tx1"/>
              </a:solidFill>
              <a:effectLst/>
              <a:latin typeface="+mn-lt"/>
              <a:ea typeface="+mn-ea"/>
              <a:cs typeface="+mn-cs"/>
            </a:endParaRPr>
          </a:p>
          <a:p>
            <a:pPr marL="0" indent="0">
              <a:buFont typeface="Arial"/>
              <a:buNone/>
            </a:pPr>
            <a:r>
              <a:rPr lang="en-US" sz="1200" kern="1200" dirty="0" smtClean="0">
                <a:solidFill>
                  <a:schemeClr val="tx1"/>
                </a:solidFill>
                <a:effectLst/>
                <a:latin typeface="+mn-lt"/>
                <a:ea typeface="+mn-ea"/>
                <a:cs typeface="+mn-cs"/>
              </a:rPr>
              <a:t>On the CPT Editorial Panel,</a:t>
            </a:r>
            <a:r>
              <a:rPr lang="en-US" sz="1200" kern="1200" baseline="0" dirty="0" smtClean="0">
                <a:solidFill>
                  <a:schemeClr val="tx1"/>
                </a:solidFill>
                <a:effectLst/>
                <a:latin typeface="+mn-lt"/>
                <a:ea typeface="+mn-ea"/>
                <a:cs typeface="+mn-cs"/>
              </a:rPr>
              <a:t> t</a:t>
            </a:r>
            <a:r>
              <a:rPr lang="en-US" sz="1200" kern="1200" dirty="0" smtClean="0">
                <a:solidFill>
                  <a:schemeClr val="tx1"/>
                </a:solidFill>
                <a:effectLst/>
                <a:latin typeface="+mn-lt"/>
                <a:ea typeface="+mn-ea"/>
                <a:cs typeface="+mn-cs"/>
              </a:rPr>
              <a:t>here are </a:t>
            </a:r>
            <a:r>
              <a:rPr lang="en-US" sz="1200" kern="1200" baseline="0" dirty="0" smtClean="0">
                <a:solidFill>
                  <a:schemeClr val="tx1"/>
                </a:solidFill>
                <a:effectLst/>
                <a:latin typeface="+mn-lt"/>
                <a:ea typeface="+mn-ea"/>
                <a:cs typeface="+mn-cs"/>
              </a:rPr>
              <a:t>11 physician representatives, who are a</a:t>
            </a:r>
            <a:r>
              <a:rPr lang="en-US" dirty="0" smtClean="0"/>
              <a:t>ppointed by the AMA Board of Trustees.</a:t>
            </a:r>
            <a:r>
              <a:rPr lang="en-US" baseline="0" dirty="0" smtClean="0"/>
              <a:t> </a:t>
            </a:r>
          </a:p>
          <a:p>
            <a:pPr marL="0" indent="0">
              <a:buFont typeface="Arial"/>
              <a:buNone/>
            </a:pPr>
            <a:endParaRPr lang="en-US" dirty="0" smtClean="0"/>
          </a:p>
          <a:p>
            <a:pPr marL="0" indent="0">
              <a:buFont typeface="Arial"/>
              <a:buNone/>
            </a:pPr>
            <a:r>
              <a:rPr lang="en-US" dirty="0" smtClean="0"/>
              <a:t>The panel also includes one representative each from leading industry</a:t>
            </a:r>
            <a:r>
              <a:rPr lang="en-US" baseline="0" dirty="0" smtClean="0"/>
              <a:t> groups, including</a:t>
            </a:r>
            <a:r>
              <a:rPr lang="en-US" dirty="0" smtClean="0"/>
              <a:t>:</a:t>
            </a:r>
          </a:p>
          <a:p>
            <a:pPr marL="0" indent="0">
              <a:buFont typeface="Arial"/>
              <a:buNone/>
            </a:pPr>
            <a:endParaRPr lang="en-US" dirty="0" smtClean="0"/>
          </a:p>
          <a:p>
            <a:pPr lvl="2">
              <a:lnSpc>
                <a:spcPct val="90000"/>
              </a:lnSpc>
              <a:spcBef>
                <a:spcPts val="0"/>
              </a:spcBef>
            </a:pPr>
            <a:r>
              <a:rPr lang="en-US" dirty="0" smtClean="0"/>
              <a:t>-The Blue Cross &amp; Blue Shield Association</a:t>
            </a:r>
          </a:p>
          <a:p>
            <a:pPr lvl="2">
              <a:lnSpc>
                <a:spcPct val="90000"/>
              </a:lnSpc>
              <a:spcBef>
                <a:spcPts val="0"/>
              </a:spcBef>
            </a:pPr>
            <a:r>
              <a:rPr lang="en-US" dirty="0" smtClean="0"/>
              <a:t>-The American Hospital Association</a:t>
            </a:r>
          </a:p>
          <a:p>
            <a:pPr lvl="2">
              <a:lnSpc>
                <a:spcPct val="90000"/>
              </a:lnSpc>
              <a:spcBef>
                <a:spcPts val="0"/>
              </a:spcBef>
            </a:pPr>
            <a:r>
              <a:rPr lang="en-US" dirty="0" smtClean="0"/>
              <a:t>-The American’s Health Insurance Plans</a:t>
            </a:r>
          </a:p>
          <a:p>
            <a:pPr lvl="2">
              <a:lnSpc>
                <a:spcPct val="90000"/>
              </a:lnSpc>
              <a:spcBef>
                <a:spcPts val="0"/>
              </a:spcBef>
            </a:pPr>
            <a:r>
              <a:rPr lang="en-US" dirty="0" smtClean="0"/>
              <a:t>-The Centers for Medicare and Medicaid Services</a:t>
            </a:r>
          </a:p>
          <a:p>
            <a:pPr lvl="2">
              <a:lnSpc>
                <a:spcPct val="90000"/>
              </a:lnSpc>
              <a:spcBef>
                <a:spcPts val="0"/>
              </a:spcBef>
            </a:pPr>
            <a:r>
              <a:rPr lang="en-US" dirty="0" smtClean="0"/>
              <a:t>-The </a:t>
            </a:r>
            <a:r>
              <a:rPr lang="en-US" sz="1200" b="0" kern="1200" dirty="0" smtClean="0">
                <a:solidFill>
                  <a:schemeClr val="tx1"/>
                </a:solidFill>
                <a:latin typeface="+mn-lt"/>
                <a:ea typeface="+mn-ea"/>
                <a:cs typeface="+mn-cs"/>
              </a:rPr>
              <a:t>Health Care Professionals Advisory Committee (HCPAC)</a:t>
            </a:r>
            <a:endParaRPr lang="en-US" b="0" dirty="0" smtClean="0"/>
          </a:p>
          <a:p>
            <a:pPr marL="0" indent="0">
              <a:buFont typeface="Arial"/>
              <a:buNone/>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a:buNone/>
              <a:tabLst/>
              <a:defRPr/>
            </a:pPr>
            <a:r>
              <a:rPr lang="en-US" baseline="0" dirty="0" smtClean="0"/>
              <a:t>It is important to note that r</a:t>
            </a:r>
            <a:r>
              <a:rPr lang="en-US" dirty="0" smtClean="0"/>
              <a:t>adiology is </a:t>
            </a:r>
            <a:r>
              <a:rPr lang="en-US" b="1" dirty="0" smtClean="0"/>
              <a:t>NOT</a:t>
            </a:r>
            <a:r>
              <a:rPr lang="en-US" dirty="0" smtClean="0"/>
              <a:t> guaranteed a seat! But we have been represented over the past</a:t>
            </a:r>
            <a:r>
              <a:rPr lang="en-US" baseline="0" dirty="0" smtClean="0"/>
              <a:t> few years by a number of excellent radiologists.</a:t>
            </a:r>
            <a:endParaRPr lang="en-US" dirty="0" smtClean="0"/>
          </a:p>
          <a:p>
            <a:pPr marL="0" indent="0">
              <a:buFont typeface="Arial"/>
              <a:buNone/>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D99964A-57FC-43C4-8711-0F6E82FBAAA6}" type="slidenum">
              <a:rPr lang="en-US" smtClean="0"/>
              <a:t>4</a:t>
            </a:fld>
            <a:endParaRPr lang="en-US"/>
          </a:p>
        </p:txBody>
      </p:sp>
    </p:spTree>
    <p:extLst>
      <p:ext uri="{BB962C8B-B14F-4D97-AF65-F5344CB8AC3E}">
        <p14:creationId xmlns:p14="http://schemas.microsoft.com/office/powerpoint/2010/main" val="32915999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r>
              <a:rPr lang="en-US" sz="1200" kern="1200" dirty="0" smtClean="0">
                <a:solidFill>
                  <a:schemeClr val="tx1"/>
                </a:solidFill>
                <a:effectLst/>
                <a:latin typeface="+mn-lt"/>
                <a:ea typeface="+mn-ea"/>
                <a:cs typeface="+mn-cs"/>
              </a:rPr>
              <a:t>The ACR continues</a:t>
            </a:r>
            <a:r>
              <a:rPr lang="en-US" sz="1200" kern="1200" baseline="0" dirty="0" smtClean="0">
                <a:solidFill>
                  <a:schemeClr val="tx1"/>
                </a:solidFill>
                <a:effectLst/>
                <a:latin typeface="+mn-lt"/>
                <a:ea typeface="+mn-ea"/>
                <a:cs typeface="+mn-cs"/>
              </a:rPr>
              <a:t> to be busy at the CPT Editorial Panel.</a:t>
            </a:r>
          </a:p>
          <a:p>
            <a:pPr marL="0" indent="0">
              <a:buFont typeface="Arial"/>
              <a:buNone/>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a:buNone/>
              <a:tabLst/>
              <a:defRPr/>
            </a:pPr>
            <a:r>
              <a:rPr lang="en-US" sz="1200" kern="1200" baseline="0" dirty="0" smtClean="0">
                <a:solidFill>
                  <a:schemeClr val="tx1"/>
                </a:solidFill>
                <a:effectLst/>
                <a:latin typeface="+mn-lt"/>
                <a:ea typeface="+mn-ea"/>
                <a:cs typeface="+mn-cs"/>
              </a:rPr>
              <a:t>There are many changes coming as a result of the 2014 cycle. In January, new codes, deleted codes, revised codes, and more changes go into effect. </a:t>
            </a:r>
          </a:p>
          <a:p>
            <a:pPr marL="0" lvl="0" indent="0" defTabSz="914400" eaLnBrk="0" hangingPunct="0">
              <a:lnSpc>
                <a:spcPct val="120000"/>
              </a:lnSpc>
              <a:buClr>
                <a:srgbClr val="94CB62"/>
              </a:buClr>
              <a:buFont typeface="Wingdings" charset="2"/>
              <a:buNone/>
              <a:defRPr/>
            </a:pPr>
            <a:endParaRPr lang="en-US" sz="1200" kern="1200" baseline="0" dirty="0" smtClean="0">
              <a:solidFill>
                <a:schemeClr val="tx1"/>
              </a:solidFill>
              <a:effectLst/>
              <a:latin typeface="+mn-lt"/>
              <a:ea typeface="+mn-ea"/>
              <a:cs typeface="+mn-cs"/>
            </a:endParaRPr>
          </a:p>
          <a:p>
            <a:pPr marL="0" lvl="0" indent="0" defTabSz="914400" eaLnBrk="0" hangingPunct="0">
              <a:lnSpc>
                <a:spcPct val="120000"/>
              </a:lnSpc>
              <a:buClr>
                <a:srgbClr val="94CB62"/>
              </a:buClr>
              <a:buFont typeface="Wingdings" charset="2"/>
              <a:buNone/>
              <a:defRPr/>
            </a:pPr>
            <a:r>
              <a:rPr lang="en-US" sz="1200" kern="1200" baseline="0" dirty="0" smtClean="0">
                <a:solidFill>
                  <a:schemeClr val="tx1"/>
                </a:solidFill>
                <a:effectLst/>
                <a:latin typeface="+mn-lt"/>
                <a:ea typeface="+mn-ea"/>
                <a:cs typeface="+mn-cs"/>
              </a:rPr>
              <a:t>Most of these new codes were due to the mandate to bundle. </a:t>
            </a:r>
          </a:p>
          <a:p>
            <a:pPr marL="0" lvl="0" indent="0" defTabSz="914400" eaLnBrk="0" hangingPunct="0">
              <a:lnSpc>
                <a:spcPct val="120000"/>
              </a:lnSpc>
              <a:buClr>
                <a:srgbClr val="94CB62"/>
              </a:buClr>
              <a:buFont typeface="Wingdings" charset="2"/>
              <a:buNone/>
              <a:defRPr/>
            </a:pPr>
            <a:endParaRPr lang="en-US" sz="1200" kern="1200" baseline="0" dirty="0" smtClean="0">
              <a:solidFill>
                <a:schemeClr val="tx1"/>
              </a:solidFill>
              <a:effectLst/>
              <a:latin typeface="+mn-lt"/>
              <a:ea typeface="+mn-ea"/>
              <a:cs typeface="+mn-cs"/>
            </a:endParaRPr>
          </a:p>
          <a:p>
            <a:pPr marL="0" lvl="0" indent="0" defTabSz="914400" eaLnBrk="0" hangingPunct="0">
              <a:lnSpc>
                <a:spcPct val="120000"/>
              </a:lnSpc>
              <a:buClr>
                <a:srgbClr val="94CB62"/>
              </a:buClr>
              <a:buFont typeface="Wingdings" charset="2"/>
              <a:buNone/>
              <a:defRPr/>
            </a:pPr>
            <a:r>
              <a:rPr lang="en-US" sz="1200" kern="1200" baseline="0" dirty="0" smtClean="0">
                <a:solidFill>
                  <a:schemeClr val="tx1"/>
                </a:solidFill>
                <a:effectLst/>
                <a:latin typeface="+mn-lt"/>
                <a:ea typeface="+mn-ea"/>
                <a:cs typeface="+mn-cs"/>
              </a:rPr>
              <a:t>Some of new bundled codes in effect as of January 2014 include b</a:t>
            </a:r>
            <a:r>
              <a:rPr lang="en-US" sz="2800" kern="0" dirty="0" smtClean="0">
                <a:solidFill>
                  <a:srgbClr val="FFFFFF"/>
                </a:solidFill>
                <a:ea typeface="ＭＳ Ｐゴシック" pitchFamily="-107" charset="-128"/>
                <a:cs typeface="ＭＳ Ｐゴシック" pitchFamily="-107" charset="-128"/>
              </a:rPr>
              <a:t>reast biopsy, needle localization and clip placement;</a:t>
            </a:r>
            <a:r>
              <a:rPr lang="en-US" sz="2800" kern="0" baseline="0" dirty="0" smtClean="0">
                <a:solidFill>
                  <a:srgbClr val="FFFFFF"/>
                </a:solidFill>
                <a:ea typeface="ＭＳ Ｐゴシック" pitchFamily="-107" charset="-128"/>
                <a:cs typeface="ＭＳ Ｐゴシック" pitchFamily="-107" charset="-128"/>
              </a:rPr>
              <a:t> e</a:t>
            </a:r>
            <a:r>
              <a:rPr lang="en-US" sz="2800" kern="0" dirty="0" smtClean="0">
                <a:solidFill>
                  <a:srgbClr val="FFFFFF"/>
                </a:solidFill>
                <a:ea typeface="ＭＳ Ｐゴシック" pitchFamily="-107" charset="-128"/>
                <a:cs typeface="ＭＳ Ｐゴシック" pitchFamily="-107" charset="-128"/>
              </a:rPr>
              <a:t>mbolization; abscess drainage; and vascular stent placement.</a:t>
            </a:r>
          </a:p>
          <a:p>
            <a:pPr marL="0" lvl="0" indent="0" defTabSz="914400" eaLnBrk="0" hangingPunct="0">
              <a:lnSpc>
                <a:spcPct val="120000"/>
              </a:lnSpc>
              <a:buClr>
                <a:srgbClr val="94CB62"/>
              </a:buClr>
              <a:buFont typeface="Wingdings" charset="2"/>
              <a:buNone/>
              <a:defRPr/>
            </a:pPr>
            <a:endParaRPr lang="en-US" sz="2800" kern="0" dirty="0" smtClean="0">
              <a:solidFill>
                <a:srgbClr val="FFFFFF"/>
              </a:solidFill>
              <a:ea typeface="ＭＳ Ｐゴシック" pitchFamily="-107" charset="-128"/>
              <a:cs typeface="ＭＳ Ｐゴシック" pitchFamily="-107" charset="-128"/>
            </a:endParaRPr>
          </a:p>
          <a:p>
            <a:pPr marL="0" lvl="0" indent="0" defTabSz="914400" eaLnBrk="0" hangingPunct="0">
              <a:lnSpc>
                <a:spcPct val="120000"/>
              </a:lnSpc>
              <a:buClr>
                <a:srgbClr val="94CB62"/>
              </a:buClr>
              <a:buFont typeface="Wingdings" charset="2"/>
              <a:buNone/>
              <a:defRPr/>
            </a:pPr>
            <a:r>
              <a:rPr lang="en-US" sz="2800" kern="0" dirty="0" smtClean="0">
                <a:solidFill>
                  <a:srgbClr val="FFFFFF"/>
                </a:solidFill>
                <a:ea typeface="ＭＳ Ｐゴシック" pitchFamily="-107" charset="-128"/>
                <a:cs typeface="ＭＳ Ｐゴシック" pitchFamily="-107" charset="-128"/>
              </a:rPr>
              <a:t>There is more bundling coming our way in the future, including DXA with vertebral fracture assessment; </a:t>
            </a:r>
            <a:r>
              <a:rPr lang="en-US" sz="2800" kern="0" dirty="0" err="1" smtClean="0">
                <a:solidFill>
                  <a:srgbClr val="FFFFFF"/>
                </a:solidFill>
                <a:ea typeface="ＭＳ Ｐゴシック" pitchFamily="-107" charset="-128"/>
                <a:cs typeface="ＭＳ Ｐゴシック" pitchFamily="-107" charset="-128"/>
              </a:rPr>
              <a:t>myelography</a:t>
            </a:r>
            <a:r>
              <a:rPr lang="en-US" sz="2800" kern="0" dirty="0" smtClean="0">
                <a:solidFill>
                  <a:srgbClr val="FFFFFF"/>
                </a:solidFill>
                <a:ea typeface="ＭＳ Ｐゴシック" pitchFamily="-107" charset="-128"/>
                <a:cs typeface="ＭＳ Ｐゴシック" pitchFamily="-107" charset="-128"/>
              </a:rPr>
              <a:t>; </a:t>
            </a:r>
            <a:r>
              <a:rPr lang="en-US" sz="2800" kern="0" dirty="0" err="1" smtClean="0">
                <a:solidFill>
                  <a:srgbClr val="FFFFFF"/>
                </a:solidFill>
                <a:ea typeface="ＭＳ Ｐゴシック" pitchFamily="-107" charset="-128"/>
                <a:cs typeface="ＭＳ Ｐゴシック" pitchFamily="-107" charset="-128"/>
              </a:rPr>
              <a:t>vertebroplasty</a:t>
            </a:r>
            <a:r>
              <a:rPr lang="en-US" sz="2800" kern="0" dirty="0" smtClean="0">
                <a:solidFill>
                  <a:srgbClr val="FFFFFF"/>
                </a:solidFill>
                <a:ea typeface="ＭＳ Ｐゴシック" pitchFamily="-107" charset="-128"/>
                <a:cs typeface="ＭＳ Ｐゴシック" pitchFamily="-107" charset="-128"/>
              </a:rPr>
              <a:t>/</a:t>
            </a:r>
            <a:r>
              <a:rPr lang="en-US" sz="2800" kern="0" dirty="0" err="1" smtClean="0">
                <a:solidFill>
                  <a:srgbClr val="FFFFFF"/>
                </a:solidFill>
                <a:ea typeface="ＭＳ Ｐゴシック" pitchFamily="-107" charset="-128"/>
                <a:cs typeface="ＭＳ Ｐゴシック" pitchFamily="-107" charset="-128"/>
              </a:rPr>
              <a:t>kyphoplasty</a:t>
            </a:r>
            <a:r>
              <a:rPr lang="en-US" sz="2800" kern="0" dirty="0" smtClean="0">
                <a:solidFill>
                  <a:srgbClr val="FFFFFF"/>
                </a:solidFill>
                <a:ea typeface="ＭＳ Ｐゴシック" pitchFamily="-107" charset="-128"/>
                <a:cs typeface="ＭＳ Ｐゴシック" pitchFamily="-107" charset="-128"/>
              </a:rPr>
              <a:t>; biliary and GU interventions; and hip and pelvis plain film.</a:t>
            </a:r>
          </a:p>
          <a:p>
            <a:pPr marL="0" lvl="0" indent="0" defTabSz="914400" eaLnBrk="0" hangingPunct="0">
              <a:lnSpc>
                <a:spcPct val="120000"/>
              </a:lnSpc>
              <a:buClr>
                <a:srgbClr val="94CB62"/>
              </a:buClr>
              <a:buFont typeface="Wingdings" charset="2"/>
              <a:buNone/>
              <a:defRPr/>
            </a:pPr>
            <a:endParaRPr lang="en-US" sz="2800" kern="0" dirty="0" smtClean="0">
              <a:solidFill>
                <a:srgbClr val="FFFFFF"/>
              </a:solidFill>
              <a:ea typeface="ＭＳ Ｐゴシック" pitchFamily="-107" charset="-128"/>
              <a:cs typeface="ＭＳ Ｐゴシック" pitchFamily="-107" charset="-128"/>
            </a:endParaRPr>
          </a:p>
          <a:p>
            <a:pPr marL="0" lvl="0" indent="0" defTabSz="914400" eaLnBrk="0" hangingPunct="0">
              <a:lnSpc>
                <a:spcPct val="120000"/>
              </a:lnSpc>
              <a:buClr>
                <a:srgbClr val="94CB62"/>
              </a:buClr>
              <a:buFont typeface="Wingdings" charset="2"/>
              <a:buNone/>
              <a:defRPr/>
            </a:pPr>
            <a:endParaRPr lang="en-US" sz="2800" kern="0" dirty="0" smtClean="0">
              <a:solidFill>
                <a:srgbClr val="FFFFFF"/>
              </a:solidFill>
              <a:ea typeface="ＭＳ Ｐゴシック" pitchFamily="-107" charset="-128"/>
              <a:cs typeface="ＭＳ Ｐゴシック" pitchFamily="-107" charset="-128"/>
            </a:endParaRPr>
          </a:p>
          <a:p>
            <a:pPr marL="0" lvl="0" indent="0" defTabSz="914400" eaLnBrk="0" hangingPunct="0">
              <a:lnSpc>
                <a:spcPct val="120000"/>
              </a:lnSpc>
              <a:buClr>
                <a:srgbClr val="94CB62"/>
              </a:buClr>
              <a:buFont typeface="Wingdings" charset="2"/>
              <a:buNone/>
              <a:defRPr/>
            </a:pPr>
            <a:endParaRPr lang="en-US" sz="2800" kern="0" dirty="0" smtClean="0">
              <a:solidFill>
                <a:srgbClr val="FFFFFF"/>
              </a:solidFill>
              <a:ea typeface="ＭＳ Ｐゴシック" pitchFamily="-107" charset="-128"/>
              <a:cs typeface="ＭＳ Ｐゴシック" pitchFamily="-107" charset="-128"/>
            </a:endParaRPr>
          </a:p>
          <a:p>
            <a:pPr marL="0" indent="0">
              <a:buFont typeface="Arial"/>
              <a:buNone/>
            </a:pPr>
            <a:endParaRPr lang="en-US" sz="1200" kern="1200" baseline="0" dirty="0" smtClean="0">
              <a:solidFill>
                <a:schemeClr val="tx1"/>
              </a:solidFill>
              <a:effectLst/>
              <a:latin typeface="+mn-lt"/>
              <a:ea typeface="+mn-ea"/>
              <a:cs typeface="+mn-cs"/>
            </a:endParaRPr>
          </a:p>
          <a:p>
            <a:pPr marL="0" indent="0">
              <a:buFont typeface="Arial"/>
              <a:buNone/>
            </a:pPr>
            <a:endParaRPr lang="en-US" sz="1200" kern="1200" baseline="0" dirty="0" smtClean="0">
              <a:solidFill>
                <a:schemeClr val="tx1"/>
              </a:solidFill>
              <a:effectLst/>
              <a:latin typeface="+mn-lt"/>
              <a:ea typeface="+mn-ea"/>
              <a:cs typeface="+mn-cs"/>
            </a:endParaRPr>
          </a:p>
          <a:p>
            <a:pPr marL="0" indent="0">
              <a:buFont typeface="Arial"/>
              <a:buNone/>
            </a:pPr>
            <a:endParaRPr lang="en-US" sz="1200" kern="1200" dirty="0" smtClean="0">
              <a:solidFill>
                <a:schemeClr val="tx1"/>
              </a:solidFill>
              <a:effectLst/>
              <a:latin typeface="+mn-lt"/>
              <a:ea typeface="+mn-ea"/>
              <a:cs typeface="+mn-cs"/>
            </a:endParaRPr>
          </a:p>
          <a:p>
            <a:pPr marL="0" indent="0">
              <a:buFont typeface="Arial"/>
              <a:buNone/>
            </a:pP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63C4B04A-322F-40D5-9427-7151A69C3E6F}" type="slidenum">
              <a:rPr lang="en-US" smtClean="0"/>
              <a:pPr/>
              <a:t>5</a:t>
            </a:fld>
            <a:endParaRPr lang="en-US" dirty="0"/>
          </a:p>
        </p:txBody>
      </p:sp>
    </p:spTree>
    <p:extLst>
      <p:ext uri="{BB962C8B-B14F-4D97-AF65-F5344CB8AC3E}">
        <p14:creationId xmlns:p14="http://schemas.microsoft.com/office/powerpoint/2010/main" val="10651230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kern="1200" dirty="0" smtClean="0">
                <a:solidFill>
                  <a:schemeClr val="tx1"/>
                </a:solidFill>
                <a:effectLst/>
                <a:latin typeface="+mn-lt"/>
                <a:ea typeface="+mn-ea"/>
                <a:cs typeface="+mn-cs"/>
              </a:rPr>
              <a:t>The vast majority of the ACR</a:t>
            </a:r>
            <a:r>
              <a:rPr lang="en-US" sz="900" kern="1200" baseline="0" dirty="0" smtClean="0">
                <a:solidFill>
                  <a:schemeClr val="tx1"/>
                </a:solidFill>
                <a:effectLst/>
                <a:latin typeface="+mn-lt"/>
                <a:ea typeface="+mn-ea"/>
                <a:cs typeface="+mn-cs"/>
              </a:rPr>
              <a:t> Coding &amp; Nomenclature Committee’s </a:t>
            </a:r>
            <a:r>
              <a:rPr lang="en-US" sz="900" kern="1200" dirty="0" smtClean="0">
                <a:solidFill>
                  <a:schemeClr val="tx1"/>
                </a:solidFill>
                <a:effectLst/>
                <a:latin typeface="+mn-lt"/>
                <a:ea typeface="+mn-ea"/>
                <a:cs typeface="+mn-cs"/>
              </a:rPr>
              <a:t>work is due to the mandate to bundle component codes, which mean</a:t>
            </a:r>
            <a:r>
              <a:rPr lang="en-US" sz="900" kern="1200" baseline="0" dirty="0" smtClean="0">
                <a:solidFill>
                  <a:schemeClr val="tx1"/>
                </a:solidFill>
                <a:effectLst/>
                <a:latin typeface="+mn-lt"/>
                <a:ea typeface="+mn-ea"/>
                <a:cs typeface="+mn-cs"/>
              </a:rPr>
              <a:t>s </a:t>
            </a:r>
            <a:r>
              <a:rPr lang="en-US" sz="1200" kern="0" dirty="0" smtClean="0">
                <a:latin typeface="Arial"/>
              </a:rPr>
              <a:t>combining existing CPT codes into new standalone CPT codes.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0" dirty="0" smtClean="0">
              <a:latin typeface="Arial"/>
            </a:endParaRPr>
          </a:p>
          <a:p>
            <a:r>
              <a:rPr lang="en-US" sz="1200" kern="1200" dirty="0" smtClean="0">
                <a:solidFill>
                  <a:schemeClr val="tx1"/>
                </a:solidFill>
                <a:effectLst/>
                <a:latin typeface="+mn-lt"/>
                <a:ea typeface="+mn-ea"/>
                <a:cs typeface="+mn-cs"/>
              </a:rPr>
              <a:t>All medical specialties are impacted by the mandate to</a:t>
            </a:r>
            <a:r>
              <a:rPr lang="en-US" sz="1200" kern="1200" baseline="0" dirty="0" smtClean="0">
                <a:solidFill>
                  <a:schemeClr val="tx1"/>
                </a:solidFill>
                <a:effectLst/>
                <a:latin typeface="+mn-lt"/>
                <a:ea typeface="+mn-ea"/>
                <a:cs typeface="+mn-cs"/>
              </a:rPr>
              <a:t> bundle codes</a:t>
            </a:r>
            <a:r>
              <a:rPr lang="en-US" sz="1200" kern="1200" dirty="0" smtClean="0">
                <a:solidFill>
                  <a:schemeClr val="tx1"/>
                </a:solidFill>
                <a:effectLst/>
                <a:latin typeface="+mn-lt"/>
                <a:ea typeface="+mn-ea"/>
                <a:cs typeface="+mn-cs"/>
              </a:rPr>
              <a:t>, but radiology is particularly hard hit due to the basic structure of our codes.</a:t>
            </a:r>
            <a:r>
              <a:rPr lang="en-US" sz="1200" kern="1200" baseline="0" dirty="0" smtClean="0">
                <a:solidFill>
                  <a:schemeClr val="tx1"/>
                </a:solidFill>
                <a:effectLst/>
                <a:latin typeface="+mn-lt"/>
                <a:ea typeface="+mn-ea"/>
                <a:cs typeface="+mn-cs"/>
              </a:rPr>
              <a:t> </a:t>
            </a:r>
            <a:r>
              <a:rPr lang="en-US" sz="3200" dirty="0" smtClean="0">
                <a:solidFill>
                  <a:srgbClr val="FFFFFF"/>
                </a:solidFill>
              </a:rPr>
              <a:t>Component coding is widely used in radiology. Many people</a:t>
            </a:r>
            <a:r>
              <a:rPr lang="en-US" sz="3200" baseline="0" dirty="0" smtClean="0">
                <a:solidFill>
                  <a:srgbClr val="FFFFFF"/>
                </a:solidFill>
              </a:rPr>
              <a:t> think about it as being mostly used by interventional radiology coding, but it is actually much of what we do – </a:t>
            </a:r>
            <a:r>
              <a:rPr lang="en-US" sz="2600" dirty="0" smtClean="0">
                <a:solidFill>
                  <a:srgbClr val="FFFFFF"/>
                </a:solidFill>
              </a:rPr>
              <a:t>CT/MR/US/</a:t>
            </a:r>
            <a:r>
              <a:rPr lang="en-US" sz="2600" dirty="0" err="1" smtClean="0">
                <a:solidFill>
                  <a:srgbClr val="FFFFFF"/>
                </a:solidFill>
              </a:rPr>
              <a:t>Nuc</a:t>
            </a:r>
            <a:r>
              <a:rPr lang="en-US" sz="2600" dirty="0" smtClean="0">
                <a:solidFill>
                  <a:srgbClr val="FFFFFF"/>
                </a:solidFill>
              </a:rPr>
              <a:t> Med, even the plain film area</a:t>
            </a:r>
            <a:r>
              <a:rPr lang="en-US" sz="2600" baseline="0" dirty="0" smtClean="0">
                <a:solidFill>
                  <a:srgbClr val="FFFFFF"/>
                </a:solidFill>
              </a:rPr>
              <a:t> uses component coding.</a:t>
            </a:r>
            <a:r>
              <a:rPr lang="en-US" sz="2600" dirty="0" smtClean="0">
                <a:solidFill>
                  <a:srgbClr val="FFFFFF"/>
                </a:solidFill>
              </a:rPr>
              <a:t> Unfortunately</a:t>
            </a:r>
            <a:r>
              <a:rPr lang="en-US" sz="2600" baseline="0" dirty="0" smtClean="0">
                <a:solidFill>
                  <a:srgbClr val="FFFFFF"/>
                </a:solidFill>
              </a:rPr>
              <a:t> </a:t>
            </a:r>
            <a:r>
              <a:rPr lang="en-US" sz="1200" dirty="0" smtClean="0">
                <a:solidFill>
                  <a:srgbClr val="FFFFFF"/>
                </a:solidFill>
              </a:rPr>
              <a:t>the CPT and RUC are hostile to component coding and have implemented</a:t>
            </a:r>
            <a:r>
              <a:rPr lang="en-US" sz="1200" baseline="0" dirty="0" smtClean="0">
                <a:solidFill>
                  <a:srgbClr val="FFFFFF"/>
                </a:solidFill>
              </a:rPr>
              <a:t> mandates for bundling services that are frequently performed together.</a:t>
            </a: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To protect the radiology community’s interests,</a:t>
            </a:r>
            <a:r>
              <a:rPr lang="en-US" baseline="0" dirty="0" smtClean="0"/>
              <a:t> we have fought long and hard against bundling mandates. </a:t>
            </a:r>
            <a:r>
              <a:rPr lang="en-US" dirty="0" smtClean="0"/>
              <a:t>But eventually the pressures at CPT and RUC became too great. Today, t</a:t>
            </a:r>
            <a:r>
              <a:rPr lang="en-US" dirty="0" smtClean="0">
                <a:solidFill>
                  <a:srgbClr val="FFFFFF"/>
                </a:solidFill>
              </a:rPr>
              <a:t>here is general agreement that component coding is no longer a viable model; no new component codes are making it through CPT.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0" dirty="0" smtClean="0">
                <a:latin typeface="Arial"/>
              </a:rPr>
              <a:t>Simply put, bundling is today’s reality, and I don’t need to tell you that it continues to have a significant impact on reimbursement.</a:t>
            </a:r>
            <a:r>
              <a:rPr lang="en-US" sz="1200" kern="0" baseline="0" dirty="0" smtClean="0">
                <a:latin typeface="Arial"/>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0" baseline="0" dirty="0" smtClean="0">
              <a:latin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0" dirty="0" smtClean="0">
                <a:latin typeface="Arial"/>
              </a:rPr>
              <a:t>It</a:t>
            </a:r>
            <a:r>
              <a:rPr lang="en-US" sz="1200" kern="1200" dirty="0" smtClean="0">
                <a:solidFill>
                  <a:schemeClr val="tx1"/>
                </a:solidFill>
                <a:effectLst/>
                <a:latin typeface="+mn-lt"/>
                <a:ea typeface="+mn-ea"/>
                <a:cs typeface="+mn-cs"/>
              </a:rPr>
              <a:t> is critically important that ACR stays engaged in this painful process to look out for the best interests of the radiology community. </a:t>
            </a:r>
            <a:r>
              <a:rPr lang="en-US" dirty="0" smtClean="0"/>
              <a:t>At the same time we need to explore other models for getting paid for what we do.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0" dirty="0" smtClean="0">
              <a:latin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0" dirty="0" smtClean="0">
              <a:latin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0" dirty="0" smtClean="0">
              <a:latin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0" dirty="0" smtClean="0">
              <a:latin typeface="Arial"/>
            </a:endParaRPr>
          </a:p>
          <a:p>
            <a:endParaRPr lang="en-US" dirty="0" smtClean="0"/>
          </a:p>
        </p:txBody>
      </p:sp>
      <p:sp>
        <p:nvSpPr>
          <p:cNvPr id="4" name="Slide Number Placeholder 3"/>
          <p:cNvSpPr>
            <a:spLocks noGrp="1"/>
          </p:cNvSpPr>
          <p:nvPr>
            <p:ph type="sldNum" sz="quarter" idx="10"/>
          </p:nvPr>
        </p:nvSpPr>
        <p:spPr/>
        <p:txBody>
          <a:bodyPr/>
          <a:lstStyle/>
          <a:p>
            <a:fld id="{AD99964A-57FC-43C4-8711-0F6E82FBAAA6}" type="slidenum">
              <a:rPr lang="en-US" smtClean="0"/>
              <a:t>6</a:t>
            </a:fld>
            <a:endParaRPr lang="en-US"/>
          </a:p>
        </p:txBody>
      </p:sp>
    </p:spTree>
    <p:extLst>
      <p:ext uri="{BB962C8B-B14F-4D97-AF65-F5344CB8AC3E}">
        <p14:creationId xmlns:p14="http://schemas.microsoft.com/office/powerpoint/2010/main" val="34820945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CMS has been quite focused recently on identifying "potentially </a:t>
            </a:r>
            <a:r>
              <a:rPr lang="en-US" sz="1200" kern="1200" dirty="0" err="1" smtClean="0">
                <a:solidFill>
                  <a:schemeClr val="tx1"/>
                </a:solidFill>
                <a:effectLst/>
                <a:latin typeface="+mn-lt"/>
                <a:ea typeface="+mn-ea"/>
                <a:cs typeface="+mn-cs"/>
              </a:rPr>
              <a:t>mis</a:t>
            </a:r>
            <a:r>
              <a:rPr lang="en-US" sz="1200" kern="1200" dirty="0" smtClean="0">
                <a:solidFill>
                  <a:schemeClr val="tx1"/>
                </a:solidFill>
                <a:effectLst/>
                <a:latin typeface="+mn-lt"/>
                <a:ea typeface="+mn-ea"/>
                <a:cs typeface="+mn-cs"/>
              </a:rPr>
              <a:t>-valued" service, which has led to a large number of radiology codes being identified.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As we’ve just discussed, the result has been bundling and revaluation, often with sharp reductions in payment.  </a:t>
            </a: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sz="1200" kern="1200" baseline="0" dirty="0" smtClean="0">
              <a:solidFill>
                <a:schemeClr val="tx1"/>
              </a:solidFill>
              <a:effectLst/>
              <a:latin typeface="+mn-lt"/>
              <a:ea typeface="+mn-ea"/>
              <a:cs typeface="+mn-cs"/>
            </a:endParaRPr>
          </a:p>
          <a:p>
            <a:endParaRPr lang="en-US" sz="1200" kern="1200" baseline="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0" dirty="0" smtClean="0">
              <a:latin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0" dirty="0" smtClean="0">
              <a:latin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0" dirty="0" smtClean="0">
              <a:latin typeface="Arial"/>
            </a:endParaRPr>
          </a:p>
          <a:p>
            <a:endParaRPr lang="en-US" dirty="0" smtClean="0"/>
          </a:p>
        </p:txBody>
      </p:sp>
      <p:sp>
        <p:nvSpPr>
          <p:cNvPr id="4" name="Slide Number Placeholder 3"/>
          <p:cNvSpPr>
            <a:spLocks noGrp="1"/>
          </p:cNvSpPr>
          <p:nvPr>
            <p:ph type="sldNum" sz="quarter" idx="10"/>
          </p:nvPr>
        </p:nvSpPr>
        <p:spPr/>
        <p:txBody>
          <a:bodyPr/>
          <a:lstStyle/>
          <a:p>
            <a:fld id="{AD99964A-57FC-43C4-8711-0F6E82FBAAA6}" type="slidenum">
              <a:rPr lang="en-US" smtClean="0"/>
              <a:t>7</a:t>
            </a:fld>
            <a:endParaRPr lang="en-US"/>
          </a:p>
        </p:txBody>
      </p:sp>
    </p:spTree>
    <p:extLst>
      <p:ext uri="{BB962C8B-B14F-4D97-AF65-F5344CB8AC3E}">
        <p14:creationId xmlns:p14="http://schemas.microsoft.com/office/powerpoint/2010/main" val="34820945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2813">
              <a:defRPr>
                <a:solidFill>
                  <a:schemeClr val="tx1"/>
                </a:solidFill>
                <a:latin typeface="Arial" pitchFamily="34" charset="0"/>
              </a:defRPr>
            </a:lvl1pPr>
            <a:lvl2pPr marL="742950" indent="-285750" defTabSz="912813">
              <a:defRPr>
                <a:solidFill>
                  <a:schemeClr val="tx1"/>
                </a:solidFill>
                <a:latin typeface="Arial" pitchFamily="34" charset="0"/>
              </a:defRPr>
            </a:lvl2pPr>
            <a:lvl3pPr marL="1143000" indent="-228600" defTabSz="912813">
              <a:defRPr>
                <a:solidFill>
                  <a:schemeClr val="tx1"/>
                </a:solidFill>
                <a:latin typeface="Arial" pitchFamily="34" charset="0"/>
              </a:defRPr>
            </a:lvl3pPr>
            <a:lvl4pPr marL="1600200" indent="-228600" defTabSz="912813">
              <a:defRPr>
                <a:solidFill>
                  <a:schemeClr val="tx1"/>
                </a:solidFill>
                <a:latin typeface="Arial" pitchFamily="34" charset="0"/>
              </a:defRPr>
            </a:lvl4pPr>
            <a:lvl5pPr marL="2057400" indent="-228600" defTabSz="912813">
              <a:defRPr>
                <a:solidFill>
                  <a:schemeClr val="tx1"/>
                </a:solidFill>
                <a:latin typeface="Arial" pitchFamily="34" charset="0"/>
              </a:defRPr>
            </a:lvl5pPr>
            <a:lvl6pPr marL="2514600" indent="-228600" defTabSz="912813" fontAlgn="base">
              <a:spcBef>
                <a:spcPct val="0"/>
              </a:spcBef>
              <a:spcAft>
                <a:spcPct val="0"/>
              </a:spcAft>
              <a:defRPr>
                <a:solidFill>
                  <a:schemeClr val="tx1"/>
                </a:solidFill>
                <a:latin typeface="Arial" pitchFamily="34" charset="0"/>
              </a:defRPr>
            </a:lvl6pPr>
            <a:lvl7pPr marL="2971800" indent="-228600" defTabSz="912813" fontAlgn="base">
              <a:spcBef>
                <a:spcPct val="0"/>
              </a:spcBef>
              <a:spcAft>
                <a:spcPct val="0"/>
              </a:spcAft>
              <a:defRPr>
                <a:solidFill>
                  <a:schemeClr val="tx1"/>
                </a:solidFill>
                <a:latin typeface="Arial" pitchFamily="34" charset="0"/>
              </a:defRPr>
            </a:lvl7pPr>
            <a:lvl8pPr marL="3429000" indent="-228600" defTabSz="912813" fontAlgn="base">
              <a:spcBef>
                <a:spcPct val="0"/>
              </a:spcBef>
              <a:spcAft>
                <a:spcPct val="0"/>
              </a:spcAft>
              <a:defRPr>
                <a:solidFill>
                  <a:schemeClr val="tx1"/>
                </a:solidFill>
                <a:latin typeface="Arial" pitchFamily="34" charset="0"/>
              </a:defRPr>
            </a:lvl8pPr>
            <a:lvl9pPr marL="3886200" indent="-228600" defTabSz="912813" fontAlgn="base">
              <a:spcBef>
                <a:spcPct val="0"/>
              </a:spcBef>
              <a:spcAft>
                <a:spcPct val="0"/>
              </a:spcAft>
              <a:defRPr>
                <a:solidFill>
                  <a:schemeClr val="tx1"/>
                </a:solidFill>
                <a:latin typeface="Arial" pitchFamily="34" charset="0"/>
              </a:defRPr>
            </a:lvl9pPr>
          </a:lstStyle>
          <a:p>
            <a:fld id="{6761507F-27E6-4FFD-8222-439A406801F2}" type="slidenum">
              <a:rPr lang="en-US">
                <a:latin typeface="Times"/>
                <a:ea typeface="ＭＳ Ｐゴシック" pitchFamily="34" charset="-128"/>
              </a:rPr>
              <a:pPr/>
              <a:t>8</a:t>
            </a:fld>
            <a:endParaRPr lang="en-US">
              <a:latin typeface="Times"/>
              <a:ea typeface="ＭＳ Ｐゴシック" pitchFamily="34" charset="-128"/>
            </a:endParaRPr>
          </a:p>
        </p:txBody>
      </p:sp>
      <p:sp>
        <p:nvSpPr>
          <p:cNvPr id="8499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kern="1200" dirty="0" smtClean="0">
                <a:solidFill>
                  <a:schemeClr val="tx1"/>
                </a:solidFill>
                <a:effectLst/>
                <a:latin typeface="+mn-lt"/>
                <a:ea typeface="+mn-ea"/>
                <a:cs typeface="+mn-cs"/>
              </a:rPr>
              <a:t>When we talk about payment for physician services within the Medicare Physician Scale, the current, most commonly used model is the RBRVS (or Resource Based Relative Value Scale).</a:t>
            </a:r>
            <a:r>
              <a:rPr lang="en-US" sz="1200" kern="1200" baseline="0" dirty="0" smtClean="0">
                <a:solidFill>
                  <a:schemeClr val="tx1"/>
                </a:solidFill>
                <a:effectLst/>
                <a:latin typeface="+mn-lt"/>
                <a:ea typeface="+mn-ea"/>
                <a:cs typeface="+mn-cs"/>
              </a:rPr>
              <a:t> It is a scale of value. In a radiology service, the value is determined based on its relativity compared to other existing services across all specialties.</a:t>
            </a:r>
          </a:p>
          <a:p>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Payment within the Medicare system is based on the RBRVS -- in which Relative Value Units (RVUs) are assigned for professional and technical component services. Your position on this relative value scale is based on the resources required for a physician to provide that service.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Now let’s talk a little bit about relative value and how it is determined.</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dirty="0" smtClean="0"/>
              <a:t>First let’s look at what’s called Total RVUs (Relative Value Units),</a:t>
            </a:r>
            <a:r>
              <a:rPr lang="en-US" baseline="0" dirty="0" smtClean="0"/>
              <a:t> which is the currency we use within the RBRVS.</a:t>
            </a:r>
          </a:p>
          <a:p>
            <a:pPr>
              <a:spcBef>
                <a:spcPct val="0"/>
              </a:spcBef>
            </a:pPr>
            <a:endParaRPr lang="en-US" baseline="0" dirty="0" smtClean="0"/>
          </a:p>
          <a:p>
            <a:pPr>
              <a:spcBef>
                <a:spcPct val="0"/>
              </a:spcBef>
            </a:pPr>
            <a:r>
              <a:rPr lang="en-US" baseline="0" dirty="0" smtClean="0"/>
              <a:t>There are a couple of components to that:</a:t>
            </a:r>
          </a:p>
          <a:p>
            <a:pPr>
              <a:spcBef>
                <a:spcPct val="0"/>
              </a:spcBef>
            </a:pPr>
            <a:r>
              <a:rPr lang="en-US" baseline="0" dirty="0" smtClean="0"/>
              <a:t>	The Work RVU is the work you perform as a physician interpreting an examination.</a:t>
            </a:r>
          </a:p>
          <a:p>
            <a:pPr>
              <a:spcBef>
                <a:spcPct val="0"/>
              </a:spcBef>
            </a:pPr>
            <a:r>
              <a:rPr lang="en-US" baseline="0" dirty="0" smtClean="0"/>
              <a:t>	Then there is the Practice Expense RVU, which is cost a physician incurs in providing a service (for example, staff, equipment, supplies, etc.)</a:t>
            </a:r>
          </a:p>
        </p:txBody>
      </p:sp>
      <p:sp>
        <p:nvSpPr>
          <p:cNvPr id="8704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fld id="{98A1AB69-58A8-4069-8E57-3736E8A90763}" type="slidenum">
              <a:rPr lang="en-US"/>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075" name="Rectangle 3"/>
          <p:cNvSpPr>
            <a:spLocks noGrp="1" noChangeArrowheads="1"/>
          </p:cNvSpPr>
          <p:nvPr>
            <p:ph type="ctrTitle"/>
          </p:nvPr>
        </p:nvSpPr>
        <p:spPr>
          <a:xfrm>
            <a:off x="685800" y="2130425"/>
            <a:ext cx="7772400" cy="1470025"/>
          </a:xfrm>
        </p:spPr>
        <p:txBody>
          <a:bodyPr/>
          <a:lstStyle>
            <a:lvl1pPr algn="ctr">
              <a:defRPr sz="3200">
                <a:solidFill>
                  <a:schemeClr val="tx1"/>
                </a:solidFill>
              </a:defRPr>
            </a:lvl1pPr>
          </a:lstStyle>
          <a:p>
            <a:pPr lvl="0"/>
            <a:r>
              <a:rPr lang="en-US" noProof="0" smtClean="0"/>
              <a:t>Click to edit Master title style</a:t>
            </a:r>
            <a:endParaRPr lang="en-US" noProof="0" dirty="0" smtClean="0"/>
          </a:p>
        </p:txBody>
      </p:sp>
      <p:sp>
        <p:nvSpPr>
          <p:cNvPr id="3076" name="Rectangle 4"/>
          <p:cNvSpPr>
            <a:spLocks noGrp="1" noChangeArrowheads="1"/>
          </p:cNvSpPr>
          <p:nvPr>
            <p:ph type="subTitle" idx="1"/>
          </p:nvPr>
        </p:nvSpPr>
        <p:spPr>
          <a:xfrm>
            <a:off x="1371600" y="3886200"/>
            <a:ext cx="6400800" cy="1752600"/>
          </a:xfrm>
        </p:spPr>
        <p:txBody>
          <a:bodyPr/>
          <a:lstStyle>
            <a:lvl1pPr marL="0" indent="0" algn="ctr">
              <a:buFontTx/>
              <a:buNone/>
              <a:defRPr sz="2400">
                <a:solidFill>
                  <a:schemeClr val="tx1"/>
                </a:solidFill>
              </a:defRPr>
            </a:lvl1pPr>
          </a:lstStyle>
          <a:p>
            <a:pPr lvl="0"/>
            <a:r>
              <a:rPr lang="en-US" noProof="0" smtClean="0"/>
              <a:t>Click to edit Master subtitle style</a:t>
            </a:r>
            <a:endParaRPr lang="en-US" noProof="0" dirty="0" smtClean="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5592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33400"/>
            <a:ext cx="6019800"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lvl1pPr>
              <a:defRPr/>
            </a:lvl1pPr>
          </a:lstStyle>
          <a:p>
            <a:fld id="{54A0E672-F8D3-4A87-A64A-BD49D175F503}" type="slidenum">
              <a:rPr lang="en-US"/>
              <a:pPr/>
              <a:t>‹#›</a:t>
            </a:fld>
            <a:endParaRPr lang="en-US"/>
          </a:p>
        </p:txBody>
      </p:sp>
    </p:spTree>
    <p:extLst>
      <p:ext uri="{BB962C8B-B14F-4D97-AF65-F5344CB8AC3E}">
        <p14:creationId xmlns:p14="http://schemas.microsoft.com/office/powerpoint/2010/main" val="3803766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lvl1pPr>
              <a:defRPr/>
            </a:lvl1pPr>
          </a:lstStyle>
          <a:p>
            <a:fld id="{960C0150-AEA8-4A13-AA59-0296D065681C}" type="slidenum">
              <a:rPr lang="en-US"/>
              <a:pPr/>
              <a:t>‹#›</a:t>
            </a:fld>
            <a:endParaRPr lang="en-US"/>
          </a:p>
        </p:txBody>
      </p:sp>
    </p:spTree>
    <p:extLst>
      <p:ext uri="{BB962C8B-B14F-4D97-AF65-F5344CB8AC3E}">
        <p14:creationId xmlns:p14="http://schemas.microsoft.com/office/powerpoint/2010/main" val="1708129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p:txBody>
          <a:bodyPr/>
          <a:lstStyle>
            <a:lvl1pPr>
              <a:defRPr/>
            </a:lvl1pPr>
          </a:lstStyle>
          <a:p>
            <a:fld id="{C14D9646-187B-40C9-9017-61511EE31502}" type="slidenum">
              <a:rPr lang="en-US"/>
              <a:pPr/>
              <a:t>‹#›</a:t>
            </a:fld>
            <a:endParaRPr lang="en-US"/>
          </a:p>
        </p:txBody>
      </p:sp>
    </p:spTree>
    <p:extLst>
      <p:ext uri="{BB962C8B-B14F-4D97-AF65-F5344CB8AC3E}">
        <p14:creationId xmlns:p14="http://schemas.microsoft.com/office/powerpoint/2010/main" val="2235601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7"/>
          <p:cNvSpPr>
            <a:spLocks noGrp="1"/>
          </p:cNvSpPr>
          <p:nvPr>
            <p:ph type="ftr" sz="quarter" idx="11"/>
          </p:nvPr>
        </p:nvSpPr>
        <p:spPr/>
        <p:txBody>
          <a:bodyPr/>
          <a:lstStyle>
            <a:lvl1pPr>
              <a:defRPr/>
            </a:lvl1pPr>
          </a:lstStyle>
          <a:p>
            <a:fld id="{40BB5012-4C94-4105-BA1E-43BBC158B7E0}" type="slidenum">
              <a:rPr lang="en-US"/>
              <a:pPr/>
              <a:t>‹#›</a:t>
            </a:fld>
            <a:endParaRPr lang="en-US"/>
          </a:p>
        </p:txBody>
      </p:sp>
    </p:spTree>
    <p:extLst>
      <p:ext uri="{BB962C8B-B14F-4D97-AF65-F5344CB8AC3E}">
        <p14:creationId xmlns:p14="http://schemas.microsoft.com/office/powerpoint/2010/main" val="3083150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p:txBody>
          <a:bodyPr/>
          <a:lstStyle>
            <a:lvl1pPr>
              <a:defRPr/>
            </a:lvl1pPr>
          </a:lstStyle>
          <a:p>
            <a:fld id="{001C6284-44E4-49A8-B7F8-D2092C5AD16B}" type="slidenum">
              <a:rPr lang="en-US"/>
              <a:pPr/>
              <a:t>‹#›</a:t>
            </a:fld>
            <a:endParaRPr lang="en-US"/>
          </a:p>
        </p:txBody>
      </p:sp>
    </p:spTree>
    <p:extLst>
      <p:ext uri="{BB962C8B-B14F-4D97-AF65-F5344CB8AC3E}">
        <p14:creationId xmlns:p14="http://schemas.microsoft.com/office/powerpoint/2010/main" val="2583327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a:lvl1pPr>
          </a:lstStyle>
          <a:p>
            <a:fld id="{EB1E0F7E-2494-4AB4-9C15-0CF66B5D090F}" type="slidenum">
              <a:rPr lang="en-US"/>
              <a:pPr/>
              <a:t>‹#›</a:t>
            </a:fld>
            <a:endParaRPr lang="en-US"/>
          </a:p>
        </p:txBody>
      </p:sp>
    </p:spTree>
    <p:extLst>
      <p:ext uri="{BB962C8B-B14F-4D97-AF65-F5344CB8AC3E}">
        <p14:creationId xmlns:p14="http://schemas.microsoft.com/office/powerpoint/2010/main" val="3485466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lvl1pPr>
              <a:defRPr/>
            </a:lvl1pPr>
          </a:lstStyle>
          <a:p>
            <a:fld id="{BD0F4349-1722-4E23-BBFB-C480D67A4349}" type="slidenum">
              <a:rPr lang="en-US"/>
              <a:pPr/>
              <a:t>‹#›</a:t>
            </a:fld>
            <a:endParaRPr lang="en-US"/>
          </a:p>
        </p:txBody>
      </p:sp>
    </p:spTree>
    <p:extLst>
      <p:ext uri="{BB962C8B-B14F-4D97-AF65-F5344CB8AC3E}">
        <p14:creationId xmlns:p14="http://schemas.microsoft.com/office/powerpoint/2010/main" val="4191991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lvl1pPr>
              <a:defRPr/>
            </a:lvl1pPr>
          </a:lstStyle>
          <a:p>
            <a:fld id="{A89DA076-FEED-424D-8B53-63332D3E7A88}" type="slidenum">
              <a:rPr lang="en-US"/>
              <a:pPr/>
              <a:t>‹#›</a:t>
            </a:fld>
            <a:endParaRPr lang="en-US"/>
          </a:p>
        </p:txBody>
      </p:sp>
    </p:spTree>
    <p:extLst>
      <p:ext uri="{BB962C8B-B14F-4D97-AF65-F5344CB8AC3E}">
        <p14:creationId xmlns:p14="http://schemas.microsoft.com/office/powerpoint/2010/main" val="2178196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lvl1pPr>
              <a:defRPr/>
            </a:lvl1pPr>
          </a:lstStyle>
          <a:p>
            <a:fld id="{DECE7017-AAF7-49E6-9525-53792089AAB5}" type="slidenum">
              <a:rPr lang="en-US"/>
              <a:pPr/>
              <a:t>‹#›</a:t>
            </a:fld>
            <a:endParaRPr lang="en-US"/>
          </a:p>
        </p:txBody>
      </p:sp>
    </p:spTree>
    <p:extLst>
      <p:ext uri="{BB962C8B-B14F-4D97-AF65-F5344CB8AC3E}">
        <p14:creationId xmlns:p14="http://schemas.microsoft.com/office/powerpoint/2010/main" val="2539954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12">
            <a:extLst>
              <a:ext uri="{28A0092B-C50C-407E-A947-70E740481C1C}">
                <a14:useLocalDpi xmlns:a14="http://schemas.microsoft.com/office/drawing/2010/main" val="0"/>
              </a:ext>
            </a:extLst>
          </a:blip>
          <a:srcRect r="77" b="3226"/>
          <a:stretch/>
        </p:blipFill>
        <p:spPr>
          <a:xfrm>
            <a:off x="-2" y="0"/>
            <a:ext cx="9144002" cy="6858000"/>
          </a:xfrm>
          <a:prstGeom prst="rect">
            <a:avLst/>
          </a:prstGeom>
        </p:spPr>
      </p:pic>
      <p:sp>
        <p:nvSpPr>
          <p:cNvPr id="1026" name="Rectangle 2"/>
          <p:cNvSpPr>
            <a:spLocks noGrp="1" noChangeArrowheads="1"/>
          </p:cNvSpPr>
          <p:nvPr>
            <p:ph type="title"/>
          </p:nvPr>
        </p:nvSpPr>
        <p:spPr bwMode="auto">
          <a:xfrm>
            <a:off x="685800" y="5334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rmAutofit/>
          </a:bodyPr>
          <a:lstStyle/>
          <a:p>
            <a:pPr lvl="0"/>
            <a:r>
              <a:rPr lang="en-US" smtClean="0"/>
              <a:t>Click to edit Master title style</a:t>
            </a:r>
            <a:endParaRPr lang="en-US" dirty="0" smtClean="0"/>
          </a:p>
        </p:txBody>
      </p:sp>
      <p:sp>
        <p:nvSpPr>
          <p:cNvPr id="1027" name="Rectangle 3"/>
          <p:cNvSpPr>
            <a:spLocks noGrp="1" noChangeArrowheads="1"/>
          </p:cNvSpPr>
          <p:nvPr>
            <p:ph type="body" idx="1"/>
          </p:nvPr>
        </p:nvSpPr>
        <p:spPr bwMode="auto">
          <a:xfrm>
            <a:off x="6858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029" name="Rectangle 5"/>
          <p:cNvSpPr>
            <a:spLocks noGrp="1" noChangeArrowheads="1"/>
          </p:cNvSpPr>
          <p:nvPr>
            <p:ph type="ftr" sz="quarter" idx="3"/>
          </p:nvPr>
        </p:nvSpPr>
        <p:spPr bwMode="auto">
          <a:xfrm>
            <a:off x="381000" y="6479771"/>
            <a:ext cx="914400" cy="3810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a:defRPr sz="1050">
                <a:solidFill>
                  <a:srgbClr val="00446A"/>
                </a:solidFill>
              </a:defRPr>
            </a:lvl1pPr>
          </a:lstStyle>
          <a:p>
            <a:fld id="{EB0E6737-3F75-48B3-B95E-7518D8E6332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hdr="0" ftr="0" dt="0"/>
  <p:txStyles>
    <p:titleStyle>
      <a:lvl1pPr algn="l" rtl="0" eaLnBrk="1" fontAlgn="base" hangingPunct="1">
        <a:spcBef>
          <a:spcPct val="0"/>
        </a:spcBef>
        <a:spcAft>
          <a:spcPct val="0"/>
        </a:spcAft>
        <a:defRPr sz="3200">
          <a:solidFill>
            <a:schemeClr val="tx1"/>
          </a:solidFill>
          <a:latin typeface="+mj-lt"/>
          <a:ea typeface="+mj-ea"/>
          <a:cs typeface="+mj-cs"/>
        </a:defRPr>
      </a:lvl1pPr>
      <a:lvl2pPr algn="ctr" rtl="0" eaLnBrk="1" fontAlgn="base" hangingPunct="1">
        <a:spcBef>
          <a:spcPct val="0"/>
        </a:spcBef>
        <a:spcAft>
          <a:spcPct val="0"/>
        </a:spcAft>
        <a:defRPr sz="3600">
          <a:solidFill>
            <a:schemeClr val="tx1"/>
          </a:solidFill>
          <a:latin typeface="Arial" charset="0"/>
        </a:defRPr>
      </a:lvl2pPr>
      <a:lvl3pPr algn="ctr" rtl="0" eaLnBrk="1" fontAlgn="base" hangingPunct="1">
        <a:spcBef>
          <a:spcPct val="0"/>
        </a:spcBef>
        <a:spcAft>
          <a:spcPct val="0"/>
        </a:spcAft>
        <a:defRPr sz="3600">
          <a:solidFill>
            <a:schemeClr val="tx1"/>
          </a:solidFill>
          <a:latin typeface="Arial" charset="0"/>
        </a:defRPr>
      </a:lvl3pPr>
      <a:lvl4pPr algn="ctr" rtl="0" eaLnBrk="1" fontAlgn="base" hangingPunct="1">
        <a:spcBef>
          <a:spcPct val="0"/>
        </a:spcBef>
        <a:spcAft>
          <a:spcPct val="0"/>
        </a:spcAft>
        <a:defRPr sz="3600">
          <a:solidFill>
            <a:schemeClr val="tx1"/>
          </a:solidFill>
          <a:latin typeface="Arial" charset="0"/>
        </a:defRPr>
      </a:lvl4pPr>
      <a:lvl5pPr algn="ctr" rtl="0" eaLnBrk="1" fontAlgn="base" hangingPunct="1">
        <a:spcBef>
          <a:spcPct val="0"/>
        </a:spcBef>
        <a:spcAft>
          <a:spcPct val="0"/>
        </a:spcAft>
        <a:defRPr sz="3600">
          <a:solidFill>
            <a:schemeClr val="tx1"/>
          </a:solidFill>
          <a:latin typeface="Arial" charset="0"/>
        </a:defRPr>
      </a:lvl5pPr>
      <a:lvl6pPr marL="457200" algn="ctr" rtl="0" eaLnBrk="1" fontAlgn="base" hangingPunct="1">
        <a:spcBef>
          <a:spcPct val="0"/>
        </a:spcBef>
        <a:spcAft>
          <a:spcPct val="0"/>
        </a:spcAft>
        <a:defRPr sz="3600">
          <a:solidFill>
            <a:schemeClr val="tx1"/>
          </a:solidFill>
          <a:latin typeface="Arial" charset="0"/>
        </a:defRPr>
      </a:lvl6pPr>
      <a:lvl7pPr marL="914400" algn="ctr" rtl="0" eaLnBrk="1" fontAlgn="base" hangingPunct="1">
        <a:spcBef>
          <a:spcPct val="0"/>
        </a:spcBef>
        <a:spcAft>
          <a:spcPct val="0"/>
        </a:spcAft>
        <a:defRPr sz="3600">
          <a:solidFill>
            <a:schemeClr val="tx1"/>
          </a:solidFill>
          <a:latin typeface="Arial" charset="0"/>
        </a:defRPr>
      </a:lvl7pPr>
      <a:lvl8pPr marL="1371600" algn="ctr" rtl="0" eaLnBrk="1" fontAlgn="base" hangingPunct="1">
        <a:spcBef>
          <a:spcPct val="0"/>
        </a:spcBef>
        <a:spcAft>
          <a:spcPct val="0"/>
        </a:spcAft>
        <a:defRPr sz="3600">
          <a:solidFill>
            <a:schemeClr val="tx1"/>
          </a:solidFill>
          <a:latin typeface="Arial" charset="0"/>
        </a:defRPr>
      </a:lvl8pPr>
      <a:lvl9pPr marL="1828800" algn="ctr" rtl="0" eaLnBrk="1" fontAlgn="base" hangingPunct="1">
        <a:spcBef>
          <a:spcPct val="0"/>
        </a:spcBef>
        <a:spcAft>
          <a:spcPct val="0"/>
        </a:spcAft>
        <a:defRPr sz="3600">
          <a:solidFill>
            <a:schemeClr val="tx1"/>
          </a:solidFill>
          <a:latin typeface="Arial" charset="0"/>
        </a:defRPr>
      </a:lvl9pPr>
    </p:titleStyle>
    <p:bodyStyle>
      <a:lvl1pPr marL="342900" indent="-342900" algn="l" rtl="0" eaLnBrk="1" fontAlgn="base" hangingPunct="1">
        <a:spcBef>
          <a:spcPct val="20000"/>
        </a:spcBef>
        <a:spcAft>
          <a:spcPct val="0"/>
        </a:spcAft>
        <a:buClr>
          <a:srgbClr val="92D050"/>
        </a:buClr>
        <a:buFont typeface="Wingdings" pitchFamily="2" charset="2"/>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lr>
          <a:srgbClr val="92D050"/>
        </a:buClr>
        <a:buFont typeface="Wingdings" pitchFamily="2" charset="2"/>
        <a:buChar char="§"/>
        <a:defRPr sz="2400">
          <a:solidFill>
            <a:schemeClr val="tx1"/>
          </a:solidFill>
          <a:latin typeface="+mn-lt"/>
        </a:defRPr>
      </a:lvl2pPr>
      <a:lvl3pPr marL="1143000" indent="-228600" algn="l" rtl="0" eaLnBrk="1" fontAlgn="base" hangingPunct="1">
        <a:spcBef>
          <a:spcPct val="20000"/>
        </a:spcBef>
        <a:spcAft>
          <a:spcPct val="0"/>
        </a:spcAft>
        <a:buClr>
          <a:srgbClr val="92D050"/>
        </a:buClr>
        <a:buFont typeface="Wingdings" pitchFamily="2" charset="2"/>
        <a:buChar char="§"/>
        <a:defRPr sz="2000">
          <a:solidFill>
            <a:schemeClr val="tx1"/>
          </a:solidFill>
          <a:latin typeface="+mn-lt"/>
        </a:defRPr>
      </a:lvl3pPr>
      <a:lvl4pPr marL="1600200" indent="-228600" algn="l" rtl="0" eaLnBrk="1" fontAlgn="base" hangingPunct="1">
        <a:spcBef>
          <a:spcPct val="20000"/>
        </a:spcBef>
        <a:spcAft>
          <a:spcPct val="0"/>
        </a:spcAft>
        <a:buClr>
          <a:srgbClr val="92D050"/>
        </a:buClr>
        <a:buFont typeface="Wingdings" pitchFamily="2" charset="2"/>
        <a:buChar char="§"/>
        <a:defRPr sz="2000">
          <a:solidFill>
            <a:schemeClr val="tx1"/>
          </a:solidFill>
          <a:latin typeface="+mn-lt"/>
        </a:defRPr>
      </a:lvl4pPr>
      <a:lvl5pPr marL="2057400" indent="-228600" algn="l" rtl="0" eaLnBrk="1" fontAlgn="base" hangingPunct="1">
        <a:spcBef>
          <a:spcPct val="20000"/>
        </a:spcBef>
        <a:spcAft>
          <a:spcPct val="0"/>
        </a:spcAft>
        <a:buClr>
          <a:srgbClr val="92D050"/>
        </a:buClr>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5.xml"/><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130425"/>
            <a:ext cx="8686800" cy="2212975"/>
          </a:xfrm>
        </p:spPr>
        <p:txBody>
          <a:bodyPr>
            <a:normAutofit fontScale="90000"/>
          </a:bodyPr>
          <a:lstStyle/>
          <a:p>
            <a:r>
              <a:rPr lang="en-US" sz="3600" b="1" dirty="0" smtClean="0"/>
              <a:t/>
            </a:r>
            <a:br>
              <a:rPr lang="en-US" sz="3600" b="1" dirty="0" smtClean="0"/>
            </a:br>
            <a:r>
              <a:rPr lang="en-US" sz="3600" b="1" dirty="0" smtClean="0"/>
              <a:t>ACR Economics Update:</a:t>
            </a:r>
            <a:br>
              <a:rPr lang="en-US" sz="3600" b="1" dirty="0" smtClean="0"/>
            </a:br>
            <a:r>
              <a:rPr lang="en-US" sz="3600" b="1" dirty="0" smtClean="0"/>
              <a:t>Radiology Payment and Reimbursement</a:t>
            </a:r>
            <a:endParaRPr lang="en-US" sz="3600" b="1" dirty="0"/>
          </a:p>
        </p:txBody>
      </p:sp>
      <p:sp>
        <p:nvSpPr>
          <p:cNvPr id="3" name="Subtitle 2"/>
          <p:cNvSpPr>
            <a:spLocks noGrp="1"/>
          </p:cNvSpPr>
          <p:nvPr>
            <p:ph type="subTitle" idx="1"/>
          </p:nvPr>
        </p:nvSpPr>
        <p:spPr>
          <a:xfrm>
            <a:off x="1371600" y="4724400"/>
            <a:ext cx="6400800" cy="1752600"/>
          </a:xfrm>
        </p:spPr>
        <p:txBody>
          <a:bodyPr>
            <a:normAutofit/>
          </a:bodyPr>
          <a:lstStyle/>
          <a:p>
            <a:r>
              <a:rPr lang="en-US" b="1" dirty="0" smtClean="0"/>
              <a:t>Speaker Name</a:t>
            </a:r>
          </a:p>
          <a:p>
            <a:r>
              <a:rPr lang="en-US" dirty="0" smtClean="0"/>
              <a:t>Title</a:t>
            </a:r>
            <a:endParaRPr lang="en-US" dirty="0"/>
          </a:p>
        </p:txBody>
      </p:sp>
    </p:spTree>
    <p:extLst>
      <p:ext uri="{BB962C8B-B14F-4D97-AF65-F5344CB8AC3E}">
        <p14:creationId xmlns:p14="http://schemas.microsoft.com/office/powerpoint/2010/main" val="27577740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ight Arrow 13"/>
          <p:cNvSpPr/>
          <p:nvPr/>
        </p:nvSpPr>
        <p:spPr>
          <a:xfrm>
            <a:off x="0" y="2597150"/>
            <a:ext cx="8839200" cy="1981200"/>
          </a:xfrm>
          <a:prstGeom prst="rightArrow">
            <a:avLst/>
          </a:prstGeom>
          <a:solidFill>
            <a:srgbClr val="92D05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Rounded Rectangle 14"/>
          <p:cNvSpPr/>
          <p:nvPr/>
        </p:nvSpPr>
        <p:spPr>
          <a:xfrm>
            <a:off x="228600" y="2908300"/>
            <a:ext cx="1279525" cy="1281113"/>
          </a:xfrm>
          <a:prstGeom prst="roundRect">
            <a:avLst/>
          </a:prstGeom>
          <a:solidFill>
            <a:schemeClr val="accent1">
              <a:lumMod val="50000"/>
            </a:schemeClr>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en-US" sz="2400" dirty="0"/>
              <a:t>ACR</a:t>
            </a:r>
          </a:p>
        </p:txBody>
      </p:sp>
      <p:sp>
        <p:nvSpPr>
          <p:cNvPr id="16" name="Rounded Rectangle 15"/>
          <p:cNvSpPr/>
          <p:nvPr/>
        </p:nvSpPr>
        <p:spPr>
          <a:xfrm>
            <a:off x="4667250" y="2908300"/>
            <a:ext cx="1279525" cy="1281113"/>
          </a:xfrm>
          <a:prstGeom prst="roundRect">
            <a:avLst/>
          </a:prstGeom>
          <a:solidFill>
            <a:schemeClr val="accent1">
              <a:lumMod val="50000"/>
            </a:schemeClr>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en-US" sz="2400" dirty="0"/>
              <a:t>Refine-</a:t>
            </a:r>
            <a:r>
              <a:rPr lang="en-US" sz="2400" dirty="0" err="1"/>
              <a:t>ment</a:t>
            </a:r>
            <a:r>
              <a:rPr lang="en-US" sz="2400" dirty="0"/>
              <a:t> Panel</a:t>
            </a:r>
          </a:p>
        </p:txBody>
      </p:sp>
      <p:sp>
        <p:nvSpPr>
          <p:cNvPr id="17" name="Rounded Rectangle 16"/>
          <p:cNvSpPr/>
          <p:nvPr/>
        </p:nvSpPr>
        <p:spPr>
          <a:xfrm>
            <a:off x="1708150" y="2908300"/>
            <a:ext cx="1279525" cy="1281113"/>
          </a:xfrm>
          <a:prstGeom prst="roundRect">
            <a:avLst/>
          </a:prstGeom>
          <a:solidFill>
            <a:schemeClr val="accent1">
              <a:lumMod val="50000"/>
            </a:schemeClr>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en-US" sz="2400" dirty="0"/>
              <a:t>RUC</a:t>
            </a:r>
          </a:p>
        </p:txBody>
      </p:sp>
      <p:sp>
        <p:nvSpPr>
          <p:cNvPr id="18" name="Rounded Rectangle 17"/>
          <p:cNvSpPr/>
          <p:nvPr/>
        </p:nvSpPr>
        <p:spPr>
          <a:xfrm>
            <a:off x="3187700" y="2908300"/>
            <a:ext cx="1279525" cy="1281113"/>
          </a:xfrm>
          <a:prstGeom prst="roundRect">
            <a:avLst/>
          </a:prstGeom>
          <a:solidFill>
            <a:schemeClr val="accent1">
              <a:lumMod val="50000"/>
            </a:schemeClr>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en-US" sz="2400" dirty="0"/>
              <a:t>CMS</a:t>
            </a:r>
          </a:p>
        </p:txBody>
      </p:sp>
      <p:sp>
        <p:nvSpPr>
          <p:cNvPr id="19" name="Rounded Rectangle 18"/>
          <p:cNvSpPr/>
          <p:nvPr/>
        </p:nvSpPr>
        <p:spPr>
          <a:xfrm>
            <a:off x="6146800" y="2908300"/>
            <a:ext cx="1279525" cy="1281113"/>
          </a:xfrm>
          <a:prstGeom prst="roundRect">
            <a:avLst/>
          </a:prstGeom>
          <a:solidFill>
            <a:schemeClr val="accent1">
              <a:lumMod val="50000"/>
            </a:schemeClr>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en-US" sz="2400" dirty="0"/>
              <a:t>CMS</a:t>
            </a:r>
          </a:p>
        </p:txBody>
      </p:sp>
      <p:sp>
        <p:nvSpPr>
          <p:cNvPr id="20" name="Rounded Rectangle 19"/>
          <p:cNvSpPr/>
          <p:nvPr/>
        </p:nvSpPr>
        <p:spPr>
          <a:xfrm>
            <a:off x="7624763" y="2908300"/>
            <a:ext cx="1281112" cy="1281113"/>
          </a:xfrm>
          <a:prstGeom prst="roundRect">
            <a:avLst/>
          </a:prstGeom>
          <a:solidFill>
            <a:schemeClr val="accent1">
              <a:lumMod val="50000"/>
            </a:schemeClr>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en-US" sz="2400" dirty="0"/>
              <a:t>FINAL</a:t>
            </a:r>
          </a:p>
        </p:txBody>
      </p:sp>
    </p:spTree>
    <p:extLst>
      <p:ext uri="{BB962C8B-B14F-4D97-AF65-F5344CB8AC3E}">
        <p14:creationId xmlns:p14="http://schemas.microsoft.com/office/powerpoint/2010/main" val="1130402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Making RUC Recommendations</a:t>
            </a:r>
            <a:endParaRPr lang="en-US" dirty="0"/>
          </a:p>
        </p:txBody>
      </p:sp>
      <p:sp>
        <p:nvSpPr>
          <p:cNvPr id="3" name="Content Placeholder 2"/>
          <p:cNvSpPr>
            <a:spLocks noGrp="1"/>
          </p:cNvSpPr>
          <p:nvPr>
            <p:ph idx="1"/>
          </p:nvPr>
        </p:nvSpPr>
        <p:spPr/>
        <p:txBody>
          <a:bodyPr>
            <a:normAutofit/>
          </a:bodyPr>
          <a:lstStyle/>
          <a:p>
            <a:r>
              <a:rPr lang="en-US" dirty="0" smtClean="0"/>
              <a:t>ACR </a:t>
            </a:r>
            <a:r>
              <a:rPr lang="en-US" dirty="0"/>
              <a:t>works </a:t>
            </a:r>
            <a:r>
              <a:rPr lang="en-US" dirty="0" smtClean="0"/>
              <a:t>with specialty </a:t>
            </a:r>
            <a:r>
              <a:rPr lang="en-US" dirty="0"/>
              <a:t>societies to prepare and submit work and PE </a:t>
            </a:r>
            <a:r>
              <a:rPr lang="en-US" dirty="0" smtClean="0"/>
              <a:t>recommendations.</a:t>
            </a:r>
          </a:p>
          <a:p>
            <a:endParaRPr lang="en-US" dirty="0"/>
          </a:p>
          <a:p>
            <a:r>
              <a:rPr lang="en-US" dirty="0" smtClean="0"/>
              <a:t>Values approved at the RUC are not final. </a:t>
            </a:r>
          </a:p>
          <a:p>
            <a:endParaRPr lang="en-US" dirty="0" smtClean="0"/>
          </a:p>
          <a:p>
            <a:r>
              <a:rPr lang="en-US" dirty="0" smtClean="0"/>
              <a:t>CMS reviews and refines recommendations and publishes the final rule.</a:t>
            </a:r>
          </a:p>
        </p:txBody>
      </p:sp>
    </p:spTree>
    <p:extLst>
      <p:ext uri="{BB962C8B-B14F-4D97-AF65-F5344CB8AC3E}">
        <p14:creationId xmlns:p14="http://schemas.microsoft.com/office/powerpoint/2010/main" val="4145492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68082" y="1497456"/>
            <a:ext cx="6637718" cy="3531744"/>
          </a:xfrm>
          <a:prstGeom prst="rect">
            <a:avLst/>
          </a:prstGeom>
          <a:noFill/>
        </p:spPr>
        <p:txBody>
          <a:bodyPr wrap="none" lIns="68586" tIns="34294" rIns="68586" bIns="34294"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sz="22500" b="1" cap="all" dirty="0">
                <a:ln w="0"/>
                <a:gradFill flip="none">
                  <a:gsLst>
                    <a:gs pos="0">
                      <a:srgbClr val="C1D83E">
                        <a:tint val="75000"/>
                        <a:shade val="75000"/>
                        <a:satMod val="170000"/>
                      </a:srgbClr>
                    </a:gs>
                    <a:gs pos="49000">
                      <a:srgbClr val="C1D83E">
                        <a:tint val="88000"/>
                        <a:shade val="65000"/>
                        <a:satMod val="172000"/>
                      </a:srgbClr>
                    </a:gs>
                    <a:gs pos="50000">
                      <a:srgbClr val="C1D83E">
                        <a:shade val="65000"/>
                        <a:satMod val="130000"/>
                      </a:srgbClr>
                    </a:gs>
                    <a:gs pos="92000">
                      <a:srgbClr val="C1D83E">
                        <a:shade val="50000"/>
                        <a:satMod val="120000"/>
                      </a:srgbClr>
                    </a:gs>
                    <a:gs pos="100000">
                      <a:srgbClr val="C1D83E">
                        <a:shade val="48000"/>
                        <a:satMod val="120000"/>
                      </a:srgbClr>
                    </a:gs>
                  </a:gsLst>
                  <a:lin ang="5400000"/>
                </a:gradFill>
              </a:rPr>
              <a:t>130+</a:t>
            </a:r>
          </a:p>
        </p:txBody>
      </p:sp>
    </p:spTree>
    <p:extLst>
      <p:ext uri="{BB962C8B-B14F-4D97-AF65-F5344CB8AC3E}">
        <p14:creationId xmlns:p14="http://schemas.microsoft.com/office/powerpoint/2010/main" val="696177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Title 1"/>
          <p:cNvSpPr>
            <a:spLocks noGrp="1"/>
          </p:cNvSpPr>
          <p:nvPr>
            <p:ph type="title"/>
          </p:nvPr>
        </p:nvSpPr>
        <p:spPr/>
        <p:txBody>
          <a:bodyPr/>
          <a:lstStyle/>
          <a:p>
            <a:r>
              <a:rPr lang="en-US" dirty="0" smtClean="0"/>
              <a:t>Well-Know Payment Reductions</a:t>
            </a:r>
          </a:p>
        </p:txBody>
      </p:sp>
      <p:pic>
        <p:nvPicPr>
          <p:cNvPr id="6" name="Picture 5"/>
          <p:cNvPicPr>
            <a:picLocks noChangeAspect="1"/>
          </p:cNvPicPr>
          <p:nvPr/>
        </p:nvPicPr>
        <p:blipFill>
          <a:blip r:embed="rId3" cstate="print">
            <a:extLst/>
          </a:blip>
          <a:stretch>
            <a:fillRect/>
          </a:stretch>
        </p:blipFill>
        <p:spPr>
          <a:xfrm>
            <a:off x="381000" y="2006600"/>
            <a:ext cx="4259486" cy="283464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3" name="Picture 2"/>
          <p:cNvPicPr>
            <a:picLocks noChangeAspect="1"/>
          </p:cNvPicPr>
          <p:nvPr/>
        </p:nvPicPr>
        <p:blipFill>
          <a:blip r:embed="rId4" cstate="print">
            <a:extLst/>
          </a:blip>
          <a:stretch>
            <a:fillRect/>
          </a:stretch>
        </p:blipFill>
        <p:spPr>
          <a:xfrm>
            <a:off x="5349240" y="2006600"/>
            <a:ext cx="3508039" cy="283464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2293" name="TextBox 6"/>
          <p:cNvSpPr txBox="1">
            <a:spLocks noChangeArrowheads="1"/>
          </p:cNvSpPr>
          <p:nvPr/>
        </p:nvSpPr>
        <p:spPr bwMode="auto">
          <a:xfrm>
            <a:off x="5181600" y="4962525"/>
            <a:ext cx="3810000" cy="954107"/>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US" sz="2800" dirty="0">
                <a:solidFill>
                  <a:srgbClr val="800000"/>
                </a:solidFill>
              </a:rPr>
              <a:t>Practice </a:t>
            </a:r>
            <a:r>
              <a:rPr lang="en-US" sz="2800" dirty="0" smtClean="0">
                <a:solidFill>
                  <a:srgbClr val="800000"/>
                </a:solidFill>
              </a:rPr>
              <a:t>Expense RVU </a:t>
            </a:r>
            <a:r>
              <a:rPr lang="en-US" sz="2800" dirty="0">
                <a:solidFill>
                  <a:srgbClr val="800000"/>
                </a:solidFill>
              </a:rPr>
              <a:t>(TC)</a:t>
            </a:r>
          </a:p>
        </p:txBody>
      </p:sp>
      <p:sp>
        <p:nvSpPr>
          <p:cNvPr id="86022" name="TextBox 3"/>
          <p:cNvSpPr txBox="1">
            <a:spLocks noChangeArrowheads="1"/>
          </p:cNvSpPr>
          <p:nvPr/>
        </p:nvSpPr>
        <p:spPr bwMode="auto">
          <a:xfrm>
            <a:off x="1541463" y="2874963"/>
            <a:ext cx="69342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ctr"/>
            <a:r>
              <a:rPr lang="en-US" sz="6600">
                <a:solidFill>
                  <a:srgbClr val="92D050"/>
                </a:solidFill>
              </a:rPr>
              <a:t>+</a:t>
            </a:r>
          </a:p>
        </p:txBody>
      </p:sp>
      <p:sp>
        <p:nvSpPr>
          <p:cNvPr id="12295" name="TextBox 7"/>
          <p:cNvSpPr txBox="1">
            <a:spLocks noChangeArrowheads="1"/>
          </p:cNvSpPr>
          <p:nvPr/>
        </p:nvSpPr>
        <p:spPr bwMode="auto">
          <a:xfrm>
            <a:off x="381000" y="4962525"/>
            <a:ext cx="4259263" cy="954107"/>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US" sz="2800" dirty="0">
                <a:solidFill>
                  <a:schemeClr val="bg2">
                    <a:lumMod val="50000"/>
                  </a:schemeClr>
                </a:solidFill>
              </a:rPr>
              <a:t>Work </a:t>
            </a:r>
            <a:r>
              <a:rPr lang="en-US" sz="2800" dirty="0" smtClean="0">
                <a:solidFill>
                  <a:schemeClr val="bg2">
                    <a:lumMod val="50000"/>
                  </a:schemeClr>
                </a:solidFill>
              </a:rPr>
              <a:t>RVU </a:t>
            </a:r>
          </a:p>
          <a:p>
            <a:pPr algn="ctr" eaLnBrk="1" hangingPunct="1">
              <a:defRPr/>
            </a:pPr>
            <a:r>
              <a:rPr lang="en-US" sz="2800" dirty="0" smtClean="0">
                <a:solidFill>
                  <a:schemeClr val="bg2">
                    <a:lumMod val="50000"/>
                  </a:schemeClr>
                </a:solidFill>
              </a:rPr>
              <a:t>(PC)</a:t>
            </a:r>
            <a:endParaRPr lang="en-US" sz="2800" dirty="0">
              <a:solidFill>
                <a:schemeClr val="bg2">
                  <a:lumMod val="50000"/>
                </a:schemeClr>
              </a:solidFill>
            </a:endParaRPr>
          </a:p>
        </p:txBody>
      </p:sp>
    </p:spTree>
    <p:extLst>
      <p:ext uri="{BB962C8B-B14F-4D97-AF65-F5344CB8AC3E}">
        <p14:creationId xmlns:p14="http://schemas.microsoft.com/office/powerpoint/2010/main" val="5737255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PPIS – phased in</a:t>
            </a:r>
            <a:endParaRPr lang="en-US" dirty="0"/>
          </a:p>
        </p:txBody>
      </p:sp>
      <p:graphicFrame>
        <p:nvGraphicFramePr>
          <p:cNvPr id="5" name="Chart 4"/>
          <p:cNvGraphicFramePr/>
          <p:nvPr>
            <p:extLst>
              <p:ext uri="{D42A27DB-BD31-4B8C-83A1-F6EECF244321}">
                <p14:modId xmlns:p14="http://schemas.microsoft.com/office/powerpoint/2010/main" val="659917757"/>
              </p:ext>
            </p:extLst>
          </p:nvPr>
        </p:nvGraphicFramePr>
        <p:xfrm>
          <a:off x="570459" y="1066802"/>
          <a:ext cx="8288908" cy="507082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72548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Future</a:t>
            </a:r>
            <a:endParaRPr lang="en-US" dirty="0"/>
          </a:p>
        </p:txBody>
      </p:sp>
      <p:sp>
        <p:nvSpPr>
          <p:cNvPr id="4" name="Right Arrow 3"/>
          <p:cNvSpPr/>
          <p:nvPr/>
        </p:nvSpPr>
        <p:spPr>
          <a:xfrm>
            <a:off x="170304" y="1752600"/>
            <a:ext cx="8786009" cy="3757720"/>
          </a:xfrm>
          <a:prstGeom prst="rightArrow">
            <a:avLst/>
          </a:prstGeom>
          <a:gradFill>
            <a:gsLst>
              <a:gs pos="0">
                <a:schemeClr val="accent1">
                  <a:alpha val="0"/>
                </a:schemeClr>
              </a:gs>
              <a:gs pos="100000">
                <a:schemeClr val="accent1">
                  <a:alpha val="5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68586" tIns="34294" rIns="68586" bIns="34294" rtlCol="0" anchor="ctr"/>
          <a:lstStyle/>
          <a:p>
            <a:pPr algn="ctr"/>
            <a:endParaRPr lang="en-US" dirty="0">
              <a:solidFill>
                <a:srgbClr val="00446A"/>
              </a:solidFill>
            </a:endParaRPr>
          </a:p>
        </p:txBody>
      </p:sp>
      <p:sp>
        <p:nvSpPr>
          <p:cNvPr id="5" name="Rounded Rectangle 4"/>
          <p:cNvSpPr/>
          <p:nvPr/>
        </p:nvSpPr>
        <p:spPr>
          <a:xfrm>
            <a:off x="341798" y="2590800"/>
            <a:ext cx="1577751" cy="2103120"/>
          </a:xfrm>
          <a:prstGeom prst="roundRect">
            <a:avLst/>
          </a:prstGeom>
          <a:solidFill>
            <a:srgbClr val="00446A"/>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34294" rIns="0" bIns="34294" anchor="ctr"/>
          <a:lstStyle/>
          <a:p>
            <a:pPr algn="ctr">
              <a:defRPr/>
            </a:pPr>
            <a:r>
              <a:rPr lang="en-US" sz="2300" dirty="0">
                <a:solidFill>
                  <a:srgbClr val="FFFFFF"/>
                </a:solidFill>
              </a:rPr>
              <a:t>PACS Valuation</a:t>
            </a:r>
          </a:p>
        </p:txBody>
      </p:sp>
      <p:sp>
        <p:nvSpPr>
          <p:cNvPr id="6" name="Rounded Rectangle 5"/>
          <p:cNvSpPr/>
          <p:nvPr/>
        </p:nvSpPr>
        <p:spPr>
          <a:xfrm>
            <a:off x="2033880" y="2590800"/>
            <a:ext cx="1577751" cy="2103120"/>
          </a:xfrm>
          <a:prstGeom prst="roundRect">
            <a:avLst/>
          </a:prstGeom>
          <a:solidFill>
            <a:srgbClr val="00446A"/>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34294" rIns="0" bIns="34294" anchor="ctr"/>
          <a:lstStyle/>
          <a:p>
            <a:pPr algn="ctr">
              <a:defRPr/>
            </a:pPr>
            <a:r>
              <a:rPr lang="en-US" sz="2300" dirty="0">
                <a:solidFill>
                  <a:srgbClr val="FFFFFF"/>
                </a:solidFill>
              </a:rPr>
              <a:t>RVU Validation Project</a:t>
            </a:r>
          </a:p>
        </p:txBody>
      </p:sp>
      <p:sp>
        <p:nvSpPr>
          <p:cNvPr id="7" name="Rounded Rectangle 6"/>
          <p:cNvSpPr/>
          <p:nvPr/>
        </p:nvSpPr>
        <p:spPr>
          <a:xfrm>
            <a:off x="3725959" y="2590800"/>
            <a:ext cx="1577751" cy="2103120"/>
          </a:xfrm>
          <a:prstGeom prst="roundRect">
            <a:avLst/>
          </a:prstGeom>
          <a:solidFill>
            <a:srgbClr val="00446A"/>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34294" rIns="0" bIns="34294" anchor="ctr"/>
          <a:lstStyle/>
          <a:p>
            <a:pPr algn="ctr">
              <a:defRPr/>
            </a:pPr>
            <a:r>
              <a:rPr lang="en-US" sz="2300" dirty="0">
                <a:solidFill>
                  <a:srgbClr val="FFFFFF"/>
                </a:solidFill>
              </a:rPr>
              <a:t>SGR Fix (Merge </a:t>
            </a:r>
            <a:endParaRPr lang="en-US" sz="2300" dirty="0" smtClean="0">
              <a:solidFill>
                <a:srgbClr val="FFFFFF"/>
              </a:solidFill>
            </a:endParaRPr>
          </a:p>
          <a:p>
            <a:pPr algn="ctr">
              <a:defRPr/>
            </a:pPr>
            <a:r>
              <a:rPr lang="en-US" sz="2300" dirty="0" smtClean="0">
                <a:solidFill>
                  <a:srgbClr val="FFFFFF"/>
                </a:solidFill>
              </a:rPr>
              <a:t>A</a:t>
            </a:r>
            <a:r>
              <a:rPr lang="en-US" sz="2300" dirty="0">
                <a:solidFill>
                  <a:srgbClr val="FFFFFF"/>
                </a:solidFill>
              </a:rPr>
              <a:t>/B)</a:t>
            </a:r>
          </a:p>
        </p:txBody>
      </p:sp>
      <p:sp>
        <p:nvSpPr>
          <p:cNvPr id="8" name="Rounded Rectangle 7"/>
          <p:cNvSpPr/>
          <p:nvPr/>
        </p:nvSpPr>
        <p:spPr>
          <a:xfrm>
            <a:off x="5418040" y="2590800"/>
            <a:ext cx="1577751" cy="2103120"/>
          </a:xfrm>
          <a:prstGeom prst="roundRect">
            <a:avLst/>
          </a:prstGeom>
          <a:solidFill>
            <a:srgbClr val="00446A"/>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34294" rIns="0" bIns="34294" anchor="ctr"/>
          <a:lstStyle/>
          <a:p>
            <a:pPr algn="ctr">
              <a:defRPr/>
            </a:pPr>
            <a:r>
              <a:rPr lang="en-US" sz="2300" dirty="0">
                <a:solidFill>
                  <a:srgbClr val="FFFFFF"/>
                </a:solidFill>
              </a:rPr>
              <a:t>Site Neutral Discussion</a:t>
            </a:r>
          </a:p>
        </p:txBody>
      </p:sp>
      <p:sp>
        <p:nvSpPr>
          <p:cNvPr id="9" name="Rounded Rectangle 8"/>
          <p:cNvSpPr/>
          <p:nvPr/>
        </p:nvSpPr>
        <p:spPr>
          <a:xfrm>
            <a:off x="7110122" y="2590800"/>
            <a:ext cx="1577751" cy="2103120"/>
          </a:xfrm>
          <a:prstGeom prst="roundRect">
            <a:avLst/>
          </a:prstGeom>
          <a:solidFill>
            <a:srgbClr val="00446A"/>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34294" rIns="0" bIns="34294" anchor="ctr"/>
          <a:lstStyle/>
          <a:p>
            <a:pPr algn="ctr">
              <a:defRPr/>
            </a:pPr>
            <a:r>
              <a:rPr lang="en-US" sz="2300" dirty="0">
                <a:solidFill>
                  <a:srgbClr val="FFFFFF"/>
                </a:solidFill>
              </a:rPr>
              <a:t>IPAB</a:t>
            </a:r>
          </a:p>
        </p:txBody>
      </p:sp>
    </p:spTree>
    <p:extLst>
      <p:ext uri="{BB962C8B-B14F-4D97-AF65-F5344CB8AC3E}">
        <p14:creationId xmlns:p14="http://schemas.microsoft.com/office/powerpoint/2010/main" val="233259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50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0" presetClass="entr" presetSubtype="0" fill="hold" grpId="0" nodeType="withEffect">
                                  <p:stCondLst>
                                    <p:cond delay="100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par>
                                <p:cTn id="14" presetID="10" presetClass="entr" presetSubtype="0" fill="hold" grpId="0" nodeType="withEffect">
                                  <p:stCondLst>
                                    <p:cond delay="150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par>
                                <p:cTn id="17" presetID="10" presetClass="entr" presetSubtype="0" fill="hold" grpId="0" nodeType="withEffect">
                                  <p:stCondLst>
                                    <p:cond delay="200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par>
                                <p:cTn id="20" presetID="22" presetClass="entr" presetSubtype="8" fill="hold" grpId="0" nodeType="with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left)">
                                      <p:cBhvr>
                                        <p:cTn id="22" dur="2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itchFamily="34" charset="0"/>
                <a:cs typeface="Arial" pitchFamily="34" charset="0"/>
              </a:rPr>
              <a:t>Alternatives to </a:t>
            </a:r>
            <a:r>
              <a:rPr lang="en-US" dirty="0" smtClean="0">
                <a:latin typeface="Arial" pitchFamily="34" charset="0"/>
                <a:cs typeface="Arial" pitchFamily="34" charset="0"/>
              </a:rPr>
              <a:t>Fee-for-Service</a:t>
            </a:r>
            <a:endParaRPr lang="en-US" dirty="0"/>
          </a:p>
        </p:txBody>
      </p:sp>
      <p:sp>
        <p:nvSpPr>
          <p:cNvPr id="3" name="Content Placeholder 2"/>
          <p:cNvSpPr>
            <a:spLocks noGrp="1"/>
          </p:cNvSpPr>
          <p:nvPr>
            <p:ph idx="1"/>
          </p:nvPr>
        </p:nvSpPr>
        <p:spPr/>
        <p:txBody>
          <a:bodyPr/>
          <a:lstStyle/>
          <a:p>
            <a:pPr>
              <a:lnSpc>
                <a:spcPct val="100000"/>
              </a:lnSpc>
            </a:pPr>
            <a:r>
              <a:rPr lang="en-US" sz="2500" dirty="0">
                <a:latin typeface="Arial" pitchFamily="34" charset="0"/>
                <a:cs typeface="Arial" pitchFamily="34" charset="0"/>
              </a:rPr>
              <a:t>ACR will continue to defend </a:t>
            </a:r>
            <a:r>
              <a:rPr lang="en-US" sz="2500" dirty="0" smtClean="0">
                <a:latin typeface="Arial" pitchFamily="34" charset="0"/>
                <a:cs typeface="Arial" pitchFamily="34" charset="0"/>
              </a:rPr>
              <a:t>the fee-for-service </a:t>
            </a:r>
            <a:r>
              <a:rPr lang="en-US" sz="2500" dirty="0">
                <a:latin typeface="Arial" pitchFamily="34" charset="0"/>
                <a:cs typeface="Arial" pitchFamily="34" charset="0"/>
              </a:rPr>
              <a:t>(FFS) payment </a:t>
            </a:r>
            <a:r>
              <a:rPr lang="en-US" sz="2500" dirty="0" smtClean="0">
                <a:latin typeface="Arial" pitchFamily="34" charset="0"/>
                <a:cs typeface="Arial" pitchFamily="34" charset="0"/>
              </a:rPr>
              <a:t>system</a:t>
            </a:r>
          </a:p>
          <a:p>
            <a:pPr>
              <a:lnSpc>
                <a:spcPct val="100000"/>
              </a:lnSpc>
            </a:pPr>
            <a:endParaRPr lang="en-US" sz="2500" dirty="0">
              <a:latin typeface="Arial" pitchFamily="34" charset="0"/>
              <a:cs typeface="Arial" pitchFamily="34" charset="0"/>
            </a:endParaRPr>
          </a:p>
          <a:p>
            <a:pPr>
              <a:lnSpc>
                <a:spcPct val="100000"/>
              </a:lnSpc>
            </a:pPr>
            <a:r>
              <a:rPr lang="en-US" sz="2500" dirty="0" smtClean="0">
                <a:latin typeface="Arial" pitchFamily="34" charset="0"/>
                <a:cs typeface="Arial" pitchFamily="34" charset="0"/>
              </a:rPr>
              <a:t>ACR </a:t>
            </a:r>
            <a:r>
              <a:rPr lang="en-US" sz="2500" dirty="0">
                <a:latin typeface="Arial" pitchFamily="34" charset="0"/>
                <a:cs typeface="Arial" pitchFamily="34" charset="0"/>
              </a:rPr>
              <a:t>will ensure radiology and radiologists are prepared for </a:t>
            </a:r>
            <a:r>
              <a:rPr lang="en-US" sz="2500" dirty="0" smtClean="0">
                <a:latin typeface="Arial" pitchFamily="34" charset="0"/>
                <a:cs typeface="Arial" pitchFamily="34" charset="0"/>
              </a:rPr>
              <a:t>the future</a:t>
            </a:r>
            <a:endParaRPr lang="en-US" sz="2500" dirty="0">
              <a:latin typeface="Arial" pitchFamily="34" charset="0"/>
              <a:cs typeface="Arial" pitchFamily="34" charset="0"/>
            </a:endParaRPr>
          </a:p>
        </p:txBody>
      </p:sp>
    </p:spTree>
    <p:extLst>
      <p:ext uri="{BB962C8B-B14F-4D97-AF65-F5344CB8AC3E}">
        <p14:creationId xmlns:p14="http://schemas.microsoft.com/office/powerpoint/2010/main" val="23676315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Tools for Radiologists</a:t>
            </a:r>
            <a:endParaRPr lang="en-US" dirty="0"/>
          </a:p>
        </p:txBody>
      </p:sp>
      <p:sp>
        <p:nvSpPr>
          <p:cNvPr id="3" name="Content Placeholder 2"/>
          <p:cNvSpPr>
            <a:spLocks noGrp="1"/>
          </p:cNvSpPr>
          <p:nvPr>
            <p:ph idx="1"/>
          </p:nvPr>
        </p:nvSpPr>
        <p:spPr>
          <a:xfrm>
            <a:off x="685800" y="1905000"/>
            <a:ext cx="8229600" cy="4724400"/>
          </a:xfrm>
        </p:spPr>
        <p:txBody>
          <a:bodyPr>
            <a:normAutofit fontScale="92500"/>
          </a:bodyPr>
          <a:lstStyle/>
          <a:p>
            <a:r>
              <a:rPr lang="en-US" dirty="0" smtClean="0"/>
              <a:t>Contract evaluation tool</a:t>
            </a:r>
          </a:p>
          <a:p>
            <a:pPr lvl="1"/>
            <a:r>
              <a:rPr lang="en-US" dirty="0" smtClean="0"/>
              <a:t>Working on update to reflect payment reform initiatives</a:t>
            </a:r>
          </a:p>
          <a:p>
            <a:r>
              <a:rPr lang="en-US" dirty="0" smtClean="0"/>
              <a:t>Capitation handbook</a:t>
            </a:r>
          </a:p>
          <a:p>
            <a:pPr lvl="1"/>
            <a:r>
              <a:rPr lang="en-US" dirty="0" smtClean="0"/>
              <a:t>Developed by Managed Care Committee and RBMA Payer Relations Committee </a:t>
            </a:r>
          </a:p>
          <a:p>
            <a:r>
              <a:rPr lang="en-US" dirty="0" smtClean="0"/>
              <a:t>Imaging 3.0 tools</a:t>
            </a:r>
          </a:p>
          <a:p>
            <a:pPr lvl="1"/>
            <a:r>
              <a:rPr lang="en-US" dirty="0" smtClean="0"/>
              <a:t>Presentations, resources, case studies</a:t>
            </a:r>
          </a:p>
          <a:p>
            <a:r>
              <a:rPr lang="en-US" dirty="0" smtClean="0"/>
              <a:t>Best practices guidelines </a:t>
            </a:r>
            <a:r>
              <a:rPr lang="en-US" dirty="0"/>
              <a:t>on </a:t>
            </a:r>
            <a:r>
              <a:rPr lang="en-US" dirty="0" smtClean="0"/>
              <a:t>imaging clinical decision support systems</a:t>
            </a:r>
          </a:p>
          <a:p>
            <a:pPr marL="742950" lvl="2" indent="-342900"/>
            <a:r>
              <a:rPr lang="en-US" sz="2400" dirty="0"/>
              <a:t>Guidance </a:t>
            </a:r>
            <a:r>
              <a:rPr lang="en-US" sz="2400" dirty="0" smtClean="0"/>
              <a:t>for regulators</a:t>
            </a:r>
            <a:r>
              <a:rPr lang="en-US" sz="2400" dirty="0"/>
              <a:t>, payers, vendors, referring </a:t>
            </a:r>
            <a:r>
              <a:rPr lang="en-US" sz="2400" dirty="0" smtClean="0"/>
              <a:t>physicians, </a:t>
            </a:r>
            <a:r>
              <a:rPr lang="en-US" sz="2400" dirty="0"/>
              <a:t>and radiology providers </a:t>
            </a:r>
            <a:r>
              <a:rPr lang="en-US" sz="2400" dirty="0" smtClean="0"/>
              <a:t>about CDS </a:t>
            </a:r>
            <a:r>
              <a:rPr lang="en-US" sz="2400" dirty="0"/>
              <a:t>systems</a:t>
            </a:r>
          </a:p>
          <a:p>
            <a:endParaRPr lang="en-US" dirty="0" smtClean="0"/>
          </a:p>
          <a:p>
            <a:pPr lvl="1"/>
            <a:endParaRPr lang="en-US" dirty="0"/>
          </a:p>
          <a:p>
            <a:endParaRPr lang="en-US" dirty="0"/>
          </a:p>
          <a:p>
            <a:endParaRPr lang="en-US" dirty="0" smtClean="0"/>
          </a:p>
          <a:p>
            <a:endParaRPr lang="en-US" dirty="0"/>
          </a:p>
        </p:txBody>
      </p:sp>
      <p:pic>
        <p:nvPicPr>
          <p:cNvPr id="5" name="Picture 2" descr="http://marketingland.com/wp-content/ml-loads/2012/02/affiliate-tools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0400" y="457200"/>
            <a:ext cx="19812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53076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p:txBody>
          <a:bodyPr/>
          <a:lstStyle/>
          <a:p>
            <a:r>
              <a:rPr lang="en-US" dirty="0" smtClean="0"/>
              <a:t>What’s Happening in Reimbursement?</a:t>
            </a:r>
            <a:endParaRPr lang="en-US" dirty="0"/>
          </a:p>
        </p:txBody>
      </p:sp>
      <p:sp>
        <p:nvSpPr>
          <p:cNvPr id="2" name="TextBox 1"/>
          <p:cNvSpPr txBox="1"/>
          <p:nvPr/>
        </p:nvSpPr>
        <p:spPr>
          <a:xfrm>
            <a:off x="2070730" y="1891386"/>
            <a:ext cx="5659997" cy="3693319"/>
          </a:xfrm>
          <a:prstGeom prst="rect">
            <a:avLst/>
          </a:prstGeom>
          <a:noFill/>
        </p:spPr>
        <p:txBody>
          <a:bodyPr wrap="square" rtlCol="0">
            <a:spAutoFit/>
          </a:bodyPr>
          <a:lstStyle/>
          <a:p>
            <a:r>
              <a:rPr lang="en-US" dirty="0" smtClean="0"/>
              <a:t>Optional: Embed </a:t>
            </a:r>
            <a:r>
              <a:rPr lang="en-US" dirty="0" smtClean="0"/>
              <a:t>video clip of </a:t>
            </a:r>
            <a:r>
              <a:rPr lang="en-US" dirty="0" smtClean="0"/>
              <a:t>Dr. Geraldine </a:t>
            </a:r>
            <a:r>
              <a:rPr lang="en-US" dirty="0" err="1" smtClean="0"/>
              <a:t>McGinty</a:t>
            </a:r>
            <a:r>
              <a:rPr lang="en-US" smtClean="0"/>
              <a:t> here</a:t>
            </a:r>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Tree>
    <p:extLst>
      <p:ext uri="{BB962C8B-B14F-4D97-AF65-F5344CB8AC3E}">
        <p14:creationId xmlns:p14="http://schemas.microsoft.com/office/powerpoint/2010/main" val="32665629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3"/>
          <p:cNvSpPr>
            <a:spLocks noGrp="1"/>
          </p:cNvSpPr>
          <p:nvPr>
            <p:ph type="title"/>
          </p:nvPr>
        </p:nvSpPr>
        <p:spPr/>
        <p:txBody>
          <a:bodyPr/>
          <a:lstStyle/>
          <a:p>
            <a:r>
              <a:rPr lang="en-US" dirty="0" smtClean="0">
                <a:ea typeface="ＭＳ Ｐゴシック" pitchFamily="34" charset="-128"/>
              </a:rPr>
              <a:t>What’s Happening in Reimbursement?</a:t>
            </a:r>
          </a:p>
        </p:txBody>
      </p:sp>
      <p:sp>
        <p:nvSpPr>
          <p:cNvPr id="58370" name="Content Placeholder 5"/>
          <p:cNvSpPr>
            <a:spLocks noGrp="1"/>
          </p:cNvSpPr>
          <p:nvPr>
            <p:ph idx="1"/>
          </p:nvPr>
        </p:nvSpPr>
        <p:spPr>
          <a:xfrm>
            <a:off x="457200" y="1828800"/>
            <a:ext cx="8229600" cy="4038600"/>
          </a:xfrm>
        </p:spPr>
        <p:txBody>
          <a:bodyPr/>
          <a:lstStyle/>
          <a:p>
            <a:r>
              <a:rPr lang="en-US" dirty="0" smtClean="0">
                <a:ea typeface="ＭＳ Ｐゴシック" pitchFamily="34" charset="-128"/>
              </a:rPr>
              <a:t>The CMS and HHS agenda:</a:t>
            </a:r>
            <a:endParaRPr lang="en-US" sz="2800" dirty="0" smtClean="0">
              <a:ea typeface="ＭＳ Ｐゴシック" pitchFamily="34" charset="-128"/>
            </a:endParaRPr>
          </a:p>
          <a:p>
            <a:pPr lvl="1"/>
            <a:r>
              <a:rPr lang="en-US" sz="2400" dirty="0" smtClean="0">
                <a:ea typeface="ＭＳ Ｐゴシック" pitchFamily="34" charset="-128"/>
              </a:rPr>
              <a:t>Drive reimbursement to primary care</a:t>
            </a:r>
          </a:p>
          <a:p>
            <a:pPr lvl="1"/>
            <a:r>
              <a:rPr lang="en-US" sz="2400" dirty="0" smtClean="0">
                <a:ea typeface="ＭＳ Ｐゴシック" pitchFamily="34" charset="-128"/>
              </a:rPr>
              <a:t>Reduce unit reimbursement for imaging to manage utilization</a:t>
            </a:r>
          </a:p>
          <a:p>
            <a:pPr lvl="1"/>
            <a:r>
              <a:rPr lang="en-US" sz="2400" dirty="0" smtClean="0">
                <a:ea typeface="ＭＳ Ｐゴシック" pitchFamily="34" charset="-128"/>
              </a:rPr>
              <a:t>Reduce overall spending</a:t>
            </a:r>
          </a:p>
          <a:p>
            <a:pPr lvl="1"/>
            <a:r>
              <a:rPr lang="en-US" sz="2400" dirty="0" smtClean="0">
                <a:ea typeface="ＭＳ Ｐゴシック" pitchFamily="34" charset="-128"/>
              </a:rPr>
              <a:t>Respond to </a:t>
            </a:r>
            <a:r>
              <a:rPr lang="en-US" altLang="en-US" sz="2400" dirty="0" smtClean="0">
                <a:ea typeface="ＭＳ Ｐゴシック" pitchFamily="34" charset="-128"/>
              </a:rPr>
              <a:t>“</a:t>
            </a:r>
            <a:r>
              <a:rPr lang="en-US" sz="2400" dirty="0" smtClean="0">
                <a:ea typeface="ＭＳ Ｐゴシック" pitchFamily="34" charset="-128"/>
              </a:rPr>
              <a:t>outside</a:t>
            </a:r>
            <a:r>
              <a:rPr lang="en-US" altLang="en-US" sz="2400" dirty="0" smtClean="0">
                <a:ea typeface="ＭＳ Ｐゴシック" pitchFamily="34" charset="-128"/>
              </a:rPr>
              <a:t>”</a:t>
            </a:r>
            <a:r>
              <a:rPr lang="en-US" sz="2400" dirty="0" smtClean="0">
                <a:ea typeface="ＭＳ Ｐゴシック" pitchFamily="34" charset="-128"/>
              </a:rPr>
              <a:t> pressure (e.g., </a:t>
            </a:r>
            <a:r>
              <a:rPr lang="en-US" sz="2400" dirty="0" err="1" smtClean="0">
                <a:ea typeface="ＭＳ Ｐゴシック" pitchFamily="34" charset="-128"/>
              </a:rPr>
              <a:t>MedPAC</a:t>
            </a:r>
            <a:r>
              <a:rPr lang="en-US" sz="2400" dirty="0" smtClean="0">
                <a:ea typeface="ＭＳ Ｐゴシック" pitchFamily="34" charset="-128"/>
              </a:rPr>
              <a:t>)</a:t>
            </a:r>
          </a:p>
          <a:p>
            <a:endParaRPr lang="en-US" dirty="0" smtClean="0">
              <a:ea typeface="ＭＳ Ｐゴシック" pitchFamily="34" charset="-128"/>
            </a:endParaRPr>
          </a:p>
        </p:txBody>
      </p:sp>
    </p:spTree>
    <p:extLst>
      <p:ext uri="{BB962C8B-B14F-4D97-AF65-F5344CB8AC3E}">
        <p14:creationId xmlns:p14="http://schemas.microsoft.com/office/powerpoint/2010/main" val="3930472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ACR Coding and Nomenclature Committee</a:t>
            </a:r>
            <a:endParaRPr lang="en-US" dirty="0"/>
          </a:p>
        </p:txBody>
      </p:sp>
      <p:sp>
        <p:nvSpPr>
          <p:cNvPr id="3" name="Content Placeholder 2"/>
          <p:cNvSpPr>
            <a:spLocks noGrp="1"/>
          </p:cNvSpPr>
          <p:nvPr>
            <p:ph idx="1"/>
          </p:nvPr>
        </p:nvSpPr>
        <p:spPr/>
        <p:txBody>
          <a:bodyPr>
            <a:normAutofit/>
          </a:bodyPr>
          <a:lstStyle/>
          <a:p>
            <a:r>
              <a:rPr lang="en-US" dirty="0" smtClean="0"/>
              <a:t>Works with CPT Editorial Panel </a:t>
            </a:r>
            <a:r>
              <a:rPr lang="en-US" dirty="0"/>
              <a:t>to optimize payment and reimbursement </a:t>
            </a:r>
            <a:r>
              <a:rPr lang="en-US" dirty="0" smtClean="0"/>
              <a:t>for radiologists under Fee-for-Service.</a:t>
            </a:r>
            <a:endParaRPr lang="en-US" sz="800" dirty="0"/>
          </a:p>
          <a:p>
            <a:endParaRPr lang="en-US" sz="800" dirty="0"/>
          </a:p>
          <a:p>
            <a:r>
              <a:rPr lang="en-US" dirty="0" smtClean="0"/>
              <a:t>The CPT </a:t>
            </a:r>
            <a:r>
              <a:rPr lang="en-US" dirty="0"/>
              <a:t>Editorial Panel </a:t>
            </a:r>
            <a:r>
              <a:rPr lang="en-US" dirty="0" smtClean="0"/>
              <a:t>operates </a:t>
            </a:r>
            <a:r>
              <a:rPr lang="en-US" dirty="0"/>
              <a:t>under the auspices of the </a:t>
            </a:r>
            <a:r>
              <a:rPr lang="en-US" dirty="0" smtClean="0"/>
              <a:t>AMA.</a:t>
            </a:r>
          </a:p>
          <a:p>
            <a:endParaRPr lang="en-US" sz="800" dirty="0"/>
          </a:p>
          <a:p>
            <a:pPr lvl="1">
              <a:lnSpc>
                <a:spcPct val="90000"/>
              </a:lnSpc>
              <a:spcBef>
                <a:spcPts val="0"/>
              </a:spcBef>
            </a:pPr>
            <a:r>
              <a:rPr lang="en-US" dirty="0" smtClean="0"/>
              <a:t>11 physician representatives</a:t>
            </a:r>
            <a:endParaRPr lang="en-US" dirty="0"/>
          </a:p>
          <a:p>
            <a:pPr lvl="1">
              <a:lnSpc>
                <a:spcPct val="90000"/>
              </a:lnSpc>
              <a:spcBef>
                <a:spcPts val="0"/>
              </a:spcBef>
            </a:pPr>
            <a:r>
              <a:rPr lang="en-US" dirty="0" smtClean="0"/>
              <a:t>One </a:t>
            </a:r>
            <a:r>
              <a:rPr lang="en-US" dirty="0"/>
              <a:t>representative </a:t>
            </a:r>
            <a:r>
              <a:rPr lang="en-US" dirty="0" smtClean="0"/>
              <a:t>from various industry groups</a:t>
            </a:r>
            <a:endParaRPr lang="en-US" dirty="0"/>
          </a:p>
          <a:p>
            <a:endParaRPr lang="en-US" sz="800" dirty="0" smtClean="0"/>
          </a:p>
          <a:p>
            <a:r>
              <a:rPr lang="en-US" dirty="0" smtClean="0"/>
              <a:t>Radiology is NOT guaranteed a seat at the table.</a:t>
            </a:r>
            <a:endParaRPr lang="en-US" dirty="0"/>
          </a:p>
          <a:p>
            <a:endParaRPr lang="en-US" dirty="0"/>
          </a:p>
        </p:txBody>
      </p:sp>
    </p:spTree>
    <p:extLst>
      <p:ext uri="{BB962C8B-B14F-4D97-AF65-F5344CB8AC3E}">
        <p14:creationId xmlns:p14="http://schemas.microsoft.com/office/powerpoint/2010/main" val="4091025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609600" y="838200"/>
            <a:ext cx="8534400" cy="889000"/>
          </a:xfrm>
          <a:prstGeom prst="rect">
            <a:avLst/>
          </a:prstGeom>
        </p:spPr>
        <p:txBody>
          <a:bodyPr>
            <a:normAutofit/>
          </a:bodyPr>
          <a:lstStyle>
            <a:lvl1pPr algn="l" defTabSz="914400" rtl="0" eaLnBrk="1" latinLnBrk="0" hangingPunct="1">
              <a:spcBef>
                <a:spcPct val="0"/>
              </a:spcBef>
              <a:buNone/>
              <a:defRPr sz="3200" kern="1200">
                <a:solidFill>
                  <a:schemeClr val="tx1"/>
                </a:solidFill>
                <a:latin typeface="Arial" pitchFamily="34" charset="0"/>
                <a:ea typeface="+mj-ea"/>
                <a:cs typeface="Arial" pitchFamily="34" charset="0"/>
              </a:defRPr>
            </a:lvl1pPr>
          </a:lstStyle>
          <a:p>
            <a:r>
              <a:rPr lang="en-US" dirty="0" smtClean="0"/>
              <a:t>CPT  Editorial Panel</a:t>
            </a:r>
            <a:endParaRPr lang="en-US" dirty="0"/>
          </a:p>
        </p:txBody>
      </p:sp>
      <p:sp>
        <p:nvSpPr>
          <p:cNvPr id="3" name="Content Placeholder 1"/>
          <p:cNvSpPr txBox="1">
            <a:spLocks/>
          </p:cNvSpPr>
          <p:nvPr/>
        </p:nvSpPr>
        <p:spPr>
          <a:xfrm>
            <a:off x="591312" y="1752600"/>
            <a:ext cx="8171688" cy="4267200"/>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92D050"/>
              </a:buClr>
              <a:buFont typeface="Wingdings" pitchFamily="2" charset="2"/>
              <a:buChar char="§"/>
            </a:pPr>
            <a:r>
              <a:rPr lang="en-US" sz="2800" dirty="0"/>
              <a:t>2014 cycle (completed in February 2013</a:t>
            </a:r>
            <a:r>
              <a:rPr lang="en-US" sz="2800" dirty="0" smtClean="0"/>
              <a:t>)</a:t>
            </a:r>
          </a:p>
          <a:p>
            <a:pPr lvl="1"/>
            <a:r>
              <a:rPr lang="en-US" sz="2800" dirty="0" smtClean="0"/>
              <a:t>New </a:t>
            </a:r>
            <a:r>
              <a:rPr lang="en-US" sz="2800" dirty="0"/>
              <a:t>Cat </a:t>
            </a:r>
            <a:r>
              <a:rPr lang="en-US" sz="2800" dirty="0" smtClean="0"/>
              <a:t>I </a:t>
            </a:r>
            <a:r>
              <a:rPr lang="en-US" sz="2800" dirty="0"/>
              <a:t>codes –  27</a:t>
            </a:r>
          </a:p>
          <a:p>
            <a:pPr lvl="1"/>
            <a:r>
              <a:rPr lang="en-US" sz="2800" dirty="0"/>
              <a:t>Deleted codes – 23</a:t>
            </a:r>
          </a:p>
          <a:p>
            <a:pPr lvl="1"/>
            <a:r>
              <a:rPr lang="en-US" sz="2800" dirty="0"/>
              <a:t>Revised codes – 2</a:t>
            </a:r>
          </a:p>
          <a:p>
            <a:pPr lvl="1"/>
            <a:r>
              <a:rPr lang="en-US" sz="2800" dirty="0"/>
              <a:t>New Cat III codes – 4</a:t>
            </a:r>
          </a:p>
          <a:p>
            <a:pPr lvl="1"/>
            <a:r>
              <a:rPr lang="en-US" sz="2800" dirty="0"/>
              <a:t>Cat III code extensions – 1</a:t>
            </a:r>
          </a:p>
          <a:p>
            <a:pPr>
              <a:buClr>
                <a:srgbClr val="92D050"/>
              </a:buClr>
              <a:buFont typeface="Wingdings" pitchFamily="2" charset="2"/>
              <a:buChar char="§"/>
            </a:pPr>
            <a:endParaRPr lang="en-US" sz="2800" dirty="0" smtClean="0"/>
          </a:p>
          <a:p>
            <a:pPr>
              <a:buClr>
                <a:srgbClr val="92D050"/>
              </a:buClr>
              <a:buFont typeface="Wingdings" pitchFamily="2" charset="2"/>
              <a:buChar char="§"/>
            </a:pPr>
            <a:r>
              <a:rPr lang="en-US" sz="2800" dirty="0" smtClean="0"/>
              <a:t>26 new codes resulted </a:t>
            </a:r>
            <a:r>
              <a:rPr lang="en-US" sz="2800" dirty="0"/>
              <a:t>from the mandate to bundle.</a:t>
            </a:r>
          </a:p>
          <a:p>
            <a:endParaRPr lang="en-US" sz="2800" dirty="0" smtClean="0"/>
          </a:p>
          <a:p>
            <a:pPr marL="457200" lvl="1" indent="0">
              <a:buNone/>
            </a:pPr>
            <a:endParaRPr lang="en-US" dirty="0" smtClean="0"/>
          </a:p>
        </p:txBody>
      </p:sp>
    </p:spTree>
    <p:extLst>
      <p:ext uri="{BB962C8B-B14F-4D97-AF65-F5344CB8AC3E}">
        <p14:creationId xmlns:p14="http://schemas.microsoft.com/office/powerpoint/2010/main" val="24617160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Unrelenting Pressure to Bundle</a:t>
            </a:r>
            <a:endParaRPr lang="en-US" dirty="0"/>
          </a:p>
        </p:txBody>
      </p:sp>
      <p:sp>
        <p:nvSpPr>
          <p:cNvPr id="3" name="Content Placeholder 2"/>
          <p:cNvSpPr>
            <a:spLocks noGrp="1"/>
          </p:cNvSpPr>
          <p:nvPr>
            <p:ph idx="1"/>
          </p:nvPr>
        </p:nvSpPr>
        <p:spPr/>
        <p:txBody>
          <a:bodyPr>
            <a:normAutofit/>
          </a:bodyPr>
          <a:lstStyle/>
          <a:p>
            <a:r>
              <a:rPr lang="en-US" kern="1200" dirty="0"/>
              <a:t>The vast majority of </a:t>
            </a:r>
            <a:r>
              <a:rPr lang="en-US" kern="1200" dirty="0" smtClean="0"/>
              <a:t>our committee </a:t>
            </a:r>
            <a:r>
              <a:rPr lang="en-US" kern="1200" dirty="0"/>
              <a:t>work is due to the mandate to bundle component codes.</a:t>
            </a:r>
          </a:p>
          <a:p>
            <a:endParaRPr lang="en-US" kern="1200" dirty="0"/>
          </a:p>
          <a:p>
            <a:r>
              <a:rPr lang="en-US" dirty="0"/>
              <a:t>The ACR </a:t>
            </a:r>
            <a:r>
              <a:rPr lang="en-US" dirty="0" smtClean="0"/>
              <a:t>has fought </a:t>
            </a:r>
            <a:r>
              <a:rPr lang="en-US" dirty="0"/>
              <a:t>long and hard against these bundling </a:t>
            </a:r>
            <a:r>
              <a:rPr lang="en-US" dirty="0" smtClean="0"/>
              <a:t>mandates. But bundling is today’s reality.</a:t>
            </a:r>
          </a:p>
          <a:p>
            <a:endParaRPr lang="en-US" dirty="0"/>
          </a:p>
          <a:p>
            <a:r>
              <a:rPr lang="en-US" dirty="0" smtClean="0"/>
              <a:t>We must stay engaged to protect the best interests of the radiology community.</a:t>
            </a:r>
            <a:endParaRPr lang="en-US" dirty="0"/>
          </a:p>
          <a:p>
            <a:endParaRPr lang="en-US" kern="1200" dirty="0"/>
          </a:p>
          <a:p>
            <a:endParaRPr lang="en-US" kern="1200" dirty="0" smtClean="0"/>
          </a:p>
          <a:p>
            <a:endParaRPr lang="en-US" dirty="0"/>
          </a:p>
        </p:txBody>
      </p:sp>
    </p:spTree>
    <p:extLst>
      <p:ext uri="{BB962C8B-B14F-4D97-AF65-F5344CB8AC3E}">
        <p14:creationId xmlns:p14="http://schemas.microsoft.com/office/powerpoint/2010/main" val="3996570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Relative Value Update Committee</a:t>
            </a:r>
          </a:p>
        </p:txBody>
      </p:sp>
      <p:sp>
        <p:nvSpPr>
          <p:cNvPr id="3" name="Content Placeholder 2"/>
          <p:cNvSpPr>
            <a:spLocks noGrp="1"/>
          </p:cNvSpPr>
          <p:nvPr>
            <p:ph idx="1"/>
          </p:nvPr>
        </p:nvSpPr>
        <p:spPr/>
        <p:txBody>
          <a:bodyPr>
            <a:normAutofit/>
          </a:bodyPr>
          <a:lstStyle/>
          <a:p>
            <a:r>
              <a:rPr lang="en-US" dirty="0"/>
              <a:t>CMS is focused on identifying “potentially </a:t>
            </a:r>
            <a:r>
              <a:rPr lang="en-US" dirty="0" err="1"/>
              <a:t>mis</a:t>
            </a:r>
            <a:r>
              <a:rPr lang="en-US" dirty="0"/>
              <a:t>-valued” services</a:t>
            </a:r>
            <a:r>
              <a:rPr lang="en-US" dirty="0" smtClean="0"/>
              <a:t>.</a:t>
            </a:r>
          </a:p>
          <a:p>
            <a:endParaRPr lang="en-US" dirty="0"/>
          </a:p>
          <a:p>
            <a:r>
              <a:rPr lang="en-US" dirty="0" smtClean="0"/>
              <a:t>Numerous radiology codes have been targeted for bundling.</a:t>
            </a:r>
          </a:p>
          <a:p>
            <a:endParaRPr lang="en-US" dirty="0"/>
          </a:p>
          <a:p>
            <a:r>
              <a:rPr lang="en-US" dirty="0" smtClean="0"/>
              <a:t>Result = sharp reductions in payments.</a:t>
            </a:r>
          </a:p>
          <a:p>
            <a:endParaRPr lang="en-US" kern="1200" dirty="0"/>
          </a:p>
          <a:p>
            <a:endParaRPr lang="en-US" kern="1200" dirty="0"/>
          </a:p>
          <a:p>
            <a:endParaRPr lang="en-US" kern="1200" dirty="0" smtClean="0"/>
          </a:p>
          <a:p>
            <a:endParaRPr lang="en-US" dirty="0"/>
          </a:p>
        </p:txBody>
      </p:sp>
    </p:spTree>
    <p:extLst>
      <p:ext uri="{BB962C8B-B14F-4D97-AF65-F5344CB8AC3E}">
        <p14:creationId xmlns:p14="http://schemas.microsoft.com/office/powerpoint/2010/main" val="1099581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5"/>
          <p:cNvSpPr>
            <a:spLocks noChangeArrowheads="1"/>
          </p:cNvSpPr>
          <p:nvPr/>
        </p:nvSpPr>
        <p:spPr bwMode="auto">
          <a:xfrm>
            <a:off x="846138" y="3124200"/>
            <a:ext cx="745966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b="1" dirty="0"/>
              <a:t>American Medical Association </a:t>
            </a:r>
          </a:p>
          <a:p>
            <a:pPr algn="ctr"/>
            <a:r>
              <a:rPr lang="en-US" b="1" dirty="0"/>
              <a:t>Specialty Society</a:t>
            </a:r>
            <a:endParaRPr lang="en-US" b="1" i="1" dirty="0"/>
          </a:p>
        </p:txBody>
      </p:sp>
      <p:grpSp>
        <p:nvGrpSpPr>
          <p:cNvPr id="83970" name="Group 21"/>
          <p:cNvGrpSpPr>
            <a:grpSpLocks/>
          </p:cNvGrpSpPr>
          <p:nvPr/>
        </p:nvGrpSpPr>
        <p:grpSpPr bwMode="auto">
          <a:xfrm>
            <a:off x="2286000" y="4267200"/>
            <a:ext cx="1676400" cy="1720850"/>
            <a:chOff x="2313370" y="1974679"/>
            <a:chExt cx="1676400" cy="1719652"/>
          </a:xfrm>
        </p:grpSpPr>
        <p:sp>
          <p:nvSpPr>
            <p:cNvPr id="5" name="Rounded Rectangle 4"/>
            <p:cNvSpPr/>
            <p:nvPr/>
          </p:nvSpPr>
          <p:spPr>
            <a:xfrm>
              <a:off x="2683258" y="1974679"/>
              <a:ext cx="914400" cy="915349"/>
            </a:xfrm>
            <a:prstGeom prst="roundRect">
              <a:avLst/>
            </a:prstGeom>
            <a:solidFill>
              <a:schemeClr val="accent1">
                <a:lumMod val="50000"/>
              </a:schemeClr>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en-US" sz="3200" dirty="0"/>
                <a:t>R</a:t>
              </a:r>
            </a:p>
          </p:txBody>
        </p:sp>
        <p:sp>
          <p:nvSpPr>
            <p:cNvPr id="83994" name="Rectangle 5"/>
            <p:cNvSpPr>
              <a:spLocks noChangeArrowheads="1"/>
            </p:cNvSpPr>
            <p:nvPr/>
          </p:nvSpPr>
          <p:spPr bwMode="auto">
            <a:xfrm>
              <a:off x="2313370" y="3048000"/>
              <a:ext cx="1676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t>Relative</a:t>
              </a:r>
              <a:br>
                <a:rPr lang="en-US"/>
              </a:br>
              <a:r>
                <a:rPr lang="en-US"/>
                <a:t>Value Scale</a:t>
              </a:r>
            </a:p>
          </p:txBody>
        </p:sp>
      </p:grpSp>
      <p:grpSp>
        <p:nvGrpSpPr>
          <p:cNvPr id="83971" name="Group 20"/>
          <p:cNvGrpSpPr>
            <a:grpSpLocks/>
          </p:cNvGrpSpPr>
          <p:nvPr/>
        </p:nvGrpSpPr>
        <p:grpSpPr bwMode="auto">
          <a:xfrm>
            <a:off x="4038600" y="4267200"/>
            <a:ext cx="1371600" cy="1443037"/>
            <a:chOff x="3867666" y="1974679"/>
            <a:chExt cx="1371600" cy="1442653"/>
          </a:xfrm>
        </p:grpSpPr>
        <p:sp>
          <p:nvSpPr>
            <p:cNvPr id="6" name="Rounded Rectangle 5"/>
            <p:cNvSpPr/>
            <p:nvPr/>
          </p:nvSpPr>
          <p:spPr>
            <a:xfrm>
              <a:off x="4091503" y="1974679"/>
              <a:ext cx="914400" cy="915743"/>
            </a:xfrm>
            <a:prstGeom prst="roundRect">
              <a:avLst/>
            </a:prstGeom>
            <a:solidFill>
              <a:schemeClr val="accent1">
                <a:lumMod val="50000"/>
              </a:schemeClr>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en-US" sz="3200" dirty="0"/>
                <a:t>U</a:t>
              </a:r>
            </a:p>
          </p:txBody>
        </p:sp>
        <p:sp>
          <p:nvSpPr>
            <p:cNvPr id="83992" name="Rectangle 5"/>
            <p:cNvSpPr>
              <a:spLocks noChangeArrowheads="1"/>
            </p:cNvSpPr>
            <p:nvPr/>
          </p:nvSpPr>
          <p:spPr bwMode="auto">
            <a:xfrm>
              <a:off x="3867666" y="3048000"/>
              <a:ext cx="1371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dirty="0"/>
                <a:t>Update</a:t>
              </a:r>
            </a:p>
          </p:txBody>
        </p:sp>
      </p:grpSp>
      <p:grpSp>
        <p:nvGrpSpPr>
          <p:cNvPr id="83972" name="Group 3"/>
          <p:cNvGrpSpPr>
            <a:grpSpLocks/>
          </p:cNvGrpSpPr>
          <p:nvPr/>
        </p:nvGrpSpPr>
        <p:grpSpPr bwMode="auto">
          <a:xfrm>
            <a:off x="5638800" y="4267200"/>
            <a:ext cx="1371600" cy="1443037"/>
            <a:chOff x="5281243" y="1974679"/>
            <a:chExt cx="1371600" cy="1442653"/>
          </a:xfrm>
        </p:grpSpPr>
        <p:sp>
          <p:nvSpPr>
            <p:cNvPr id="7" name="Rounded Rectangle 6"/>
            <p:cNvSpPr/>
            <p:nvPr/>
          </p:nvSpPr>
          <p:spPr>
            <a:xfrm>
              <a:off x="5509843" y="1974679"/>
              <a:ext cx="914400" cy="915743"/>
            </a:xfrm>
            <a:prstGeom prst="roundRect">
              <a:avLst/>
            </a:prstGeom>
            <a:solidFill>
              <a:schemeClr val="accent1">
                <a:lumMod val="50000"/>
              </a:schemeClr>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en-US" sz="3200" dirty="0"/>
                <a:t>C</a:t>
              </a:r>
            </a:p>
          </p:txBody>
        </p:sp>
        <p:sp>
          <p:nvSpPr>
            <p:cNvPr id="83990" name="Rectangle 5"/>
            <p:cNvSpPr>
              <a:spLocks noChangeArrowheads="1"/>
            </p:cNvSpPr>
            <p:nvPr/>
          </p:nvSpPr>
          <p:spPr bwMode="auto">
            <a:xfrm>
              <a:off x="5281243" y="3048000"/>
              <a:ext cx="1371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t>Committee</a:t>
              </a:r>
            </a:p>
          </p:txBody>
        </p:sp>
      </p:grpSp>
      <p:grpSp>
        <p:nvGrpSpPr>
          <p:cNvPr id="83973" name="Group 1"/>
          <p:cNvGrpSpPr>
            <a:grpSpLocks/>
          </p:cNvGrpSpPr>
          <p:nvPr/>
        </p:nvGrpSpPr>
        <p:grpSpPr bwMode="auto">
          <a:xfrm>
            <a:off x="1762125" y="1241425"/>
            <a:ext cx="5553075" cy="1395413"/>
            <a:chOff x="1762426" y="4313433"/>
            <a:chExt cx="5552774" cy="1394200"/>
          </a:xfrm>
        </p:grpSpPr>
        <p:grpSp>
          <p:nvGrpSpPr>
            <p:cNvPr id="83974" name="Group 22"/>
            <p:cNvGrpSpPr>
              <a:grpSpLocks/>
            </p:cNvGrpSpPr>
            <p:nvPr/>
          </p:nvGrpSpPr>
          <p:grpSpPr bwMode="auto">
            <a:xfrm>
              <a:off x="1762426" y="4313433"/>
              <a:ext cx="1371600" cy="1394200"/>
              <a:chOff x="1036543" y="4313433"/>
              <a:chExt cx="1371600" cy="1394200"/>
            </a:xfrm>
          </p:grpSpPr>
          <p:sp>
            <p:nvSpPr>
              <p:cNvPr id="11" name="Rounded Rectangle 10"/>
              <p:cNvSpPr/>
              <p:nvPr/>
            </p:nvSpPr>
            <p:spPr>
              <a:xfrm>
                <a:off x="1258781" y="4313433"/>
                <a:ext cx="914351" cy="915192"/>
              </a:xfrm>
              <a:prstGeom prst="roundRect">
                <a:avLst/>
              </a:prstGeom>
              <a:solidFill>
                <a:srgbClr val="92D050"/>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en-US" sz="3200" dirty="0"/>
                  <a:t>R</a:t>
                </a:r>
              </a:p>
            </p:txBody>
          </p:sp>
          <p:sp>
            <p:nvSpPr>
              <p:cNvPr id="83988" name="Rectangle 5"/>
              <p:cNvSpPr>
                <a:spLocks noChangeArrowheads="1"/>
              </p:cNvSpPr>
              <p:nvPr/>
            </p:nvSpPr>
            <p:spPr bwMode="auto">
              <a:xfrm>
                <a:off x="1036543" y="5338301"/>
                <a:ext cx="1371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t>Resource</a:t>
                </a:r>
              </a:p>
            </p:txBody>
          </p:sp>
        </p:grpSp>
        <p:grpSp>
          <p:nvGrpSpPr>
            <p:cNvPr id="83975" name="Group 23"/>
            <p:cNvGrpSpPr>
              <a:grpSpLocks/>
            </p:cNvGrpSpPr>
            <p:nvPr/>
          </p:nvGrpSpPr>
          <p:grpSpPr bwMode="auto">
            <a:xfrm>
              <a:off x="2807719" y="4313433"/>
              <a:ext cx="1371600" cy="1394200"/>
              <a:chOff x="2438400" y="4313433"/>
              <a:chExt cx="1371600" cy="1394200"/>
            </a:xfrm>
          </p:grpSpPr>
          <p:sp>
            <p:nvSpPr>
              <p:cNvPr id="12" name="Rounded Rectangle 11"/>
              <p:cNvSpPr/>
              <p:nvPr/>
            </p:nvSpPr>
            <p:spPr>
              <a:xfrm>
                <a:off x="2666213" y="4313433"/>
                <a:ext cx="915939" cy="915192"/>
              </a:xfrm>
              <a:prstGeom prst="roundRect">
                <a:avLst/>
              </a:prstGeom>
              <a:solidFill>
                <a:srgbClr val="92D050"/>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en-US" sz="3200" dirty="0"/>
                  <a:t>B</a:t>
                </a:r>
              </a:p>
            </p:txBody>
          </p:sp>
          <p:sp>
            <p:nvSpPr>
              <p:cNvPr id="83986" name="Rectangle 5"/>
              <p:cNvSpPr>
                <a:spLocks noChangeArrowheads="1"/>
              </p:cNvSpPr>
              <p:nvPr/>
            </p:nvSpPr>
            <p:spPr bwMode="auto">
              <a:xfrm>
                <a:off x="2438400" y="5338301"/>
                <a:ext cx="1371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t>Based</a:t>
                </a:r>
              </a:p>
            </p:txBody>
          </p:sp>
        </p:grpSp>
        <p:grpSp>
          <p:nvGrpSpPr>
            <p:cNvPr id="83976" name="Group 24"/>
            <p:cNvGrpSpPr>
              <a:grpSpLocks/>
            </p:cNvGrpSpPr>
            <p:nvPr/>
          </p:nvGrpSpPr>
          <p:grpSpPr bwMode="auto">
            <a:xfrm>
              <a:off x="3853013" y="4313433"/>
              <a:ext cx="1371600" cy="1394200"/>
              <a:chOff x="3850080" y="4313433"/>
              <a:chExt cx="1371600" cy="1394200"/>
            </a:xfrm>
          </p:grpSpPr>
          <p:sp>
            <p:nvSpPr>
              <p:cNvPr id="13" name="Rounded Rectangle 12"/>
              <p:cNvSpPr/>
              <p:nvPr/>
            </p:nvSpPr>
            <p:spPr>
              <a:xfrm>
                <a:off x="4085055" y="4313433"/>
                <a:ext cx="914351" cy="915192"/>
              </a:xfrm>
              <a:prstGeom prst="roundRect">
                <a:avLst/>
              </a:prstGeom>
              <a:solidFill>
                <a:srgbClr val="92D050"/>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en-US" sz="3200" dirty="0"/>
                  <a:t>R</a:t>
                </a:r>
              </a:p>
            </p:txBody>
          </p:sp>
          <p:sp>
            <p:nvSpPr>
              <p:cNvPr id="83984" name="Rectangle 5"/>
              <p:cNvSpPr>
                <a:spLocks noChangeArrowheads="1"/>
              </p:cNvSpPr>
              <p:nvPr/>
            </p:nvSpPr>
            <p:spPr bwMode="auto">
              <a:xfrm>
                <a:off x="3850080" y="5338301"/>
                <a:ext cx="1371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t>Relative</a:t>
                </a:r>
              </a:p>
            </p:txBody>
          </p:sp>
        </p:grpSp>
        <p:grpSp>
          <p:nvGrpSpPr>
            <p:cNvPr id="83977" name="Group 25"/>
            <p:cNvGrpSpPr>
              <a:grpSpLocks/>
            </p:cNvGrpSpPr>
            <p:nvPr/>
          </p:nvGrpSpPr>
          <p:grpSpPr bwMode="auto">
            <a:xfrm>
              <a:off x="4898307" y="4313433"/>
              <a:ext cx="1371600" cy="1394200"/>
              <a:chOff x="5298830" y="4313433"/>
              <a:chExt cx="1371600" cy="1394200"/>
            </a:xfrm>
          </p:grpSpPr>
          <p:sp>
            <p:nvSpPr>
              <p:cNvPr id="14" name="Rounded Rectangle 13"/>
              <p:cNvSpPr/>
              <p:nvPr/>
            </p:nvSpPr>
            <p:spPr>
              <a:xfrm>
                <a:off x="5531441" y="4313433"/>
                <a:ext cx="914351" cy="915192"/>
              </a:xfrm>
              <a:prstGeom prst="roundRect">
                <a:avLst/>
              </a:prstGeom>
              <a:solidFill>
                <a:srgbClr val="92D050"/>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en-US" sz="3200" dirty="0"/>
                  <a:t>V</a:t>
                </a:r>
              </a:p>
            </p:txBody>
          </p:sp>
          <p:sp>
            <p:nvSpPr>
              <p:cNvPr id="83982" name="Rectangle 5"/>
              <p:cNvSpPr>
                <a:spLocks noChangeArrowheads="1"/>
              </p:cNvSpPr>
              <p:nvPr/>
            </p:nvSpPr>
            <p:spPr bwMode="auto">
              <a:xfrm>
                <a:off x="5298830" y="5338301"/>
                <a:ext cx="1371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t>Value</a:t>
                </a:r>
              </a:p>
            </p:txBody>
          </p:sp>
        </p:grpSp>
        <p:grpSp>
          <p:nvGrpSpPr>
            <p:cNvPr id="83978" name="Group 26"/>
            <p:cNvGrpSpPr>
              <a:grpSpLocks/>
            </p:cNvGrpSpPr>
            <p:nvPr/>
          </p:nvGrpSpPr>
          <p:grpSpPr bwMode="auto">
            <a:xfrm>
              <a:off x="5943600" y="4313433"/>
              <a:ext cx="1371600" cy="1394200"/>
              <a:chOff x="6716373" y="4313433"/>
              <a:chExt cx="1371600" cy="1394200"/>
            </a:xfrm>
          </p:grpSpPr>
          <p:sp>
            <p:nvSpPr>
              <p:cNvPr id="15" name="Rounded Rectangle 14"/>
              <p:cNvSpPr/>
              <p:nvPr/>
            </p:nvSpPr>
            <p:spPr>
              <a:xfrm>
                <a:off x="6940273" y="4313433"/>
                <a:ext cx="914351" cy="915192"/>
              </a:xfrm>
              <a:prstGeom prst="roundRect">
                <a:avLst/>
              </a:prstGeom>
              <a:solidFill>
                <a:srgbClr val="92D050"/>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en-US" sz="3200" dirty="0"/>
                  <a:t>S</a:t>
                </a:r>
              </a:p>
            </p:txBody>
          </p:sp>
          <p:sp>
            <p:nvSpPr>
              <p:cNvPr id="83980" name="Rectangle 5"/>
              <p:cNvSpPr>
                <a:spLocks noChangeArrowheads="1"/>
              </p:cNvSpPr>
              <p:nvPr/>
            </p:nvSpPr>
            <p:spPr bwMode="auto">
              <a:xfrm>
                <a:off x="6716373" y="5338301"/>
                <a:ext cx="1371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t>Scale</a:t>
                </a:r>
              </a:p>
            </p:txBody>
          </p:sp>
        </p:grpSp>
      </p:grpSp>
    </p:spTree>
    <p:extLst>
      <p:ext uri="{BB962C8B-B14F-4D97-AF65-F5344CB8AC3E}">
        <p14:creationId xmlns:p14="http://schemas.microsoft.com/office/powerpoint/2010/main" val="1758639170"/>
      </p:ext>
    </p:extLst>
  </p:cSld>
  <p:clrMapOvr>
    <a:masterClrMapping/>
  </p:clrMapOvr>
  <p:transition advTm="17433"/>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Title 1"/>
          <p:cNvSpPr>
            <a:spLocks noGrp="1"/>
          </p:cNvSpPr>
          <p:nvPr>
            <p:ph type="title"/>
          </p:nvPr>
        </p:nvSpPr>
        <p:spPr/>
        <p:txBody>
          <a:bodyPr/>
          <a:lstStyle/>
          <a:p>
            <a:r>
              <a:rPr lang="en-US" smtClean="0"/>
              <a:t>Total RVU</a:t>
            </a:r>
          </a:p>
        </p:txBody>
      </p:sp>
      <p:pic>
        <p:nvPicPr>
          <p:cNvPr id="6" name="Picture 5"/>
          <p:cNvPicPr>
            <a:picLocks noChangeAspect="1"/>
          </p:cNvPicPr>
          <p:nvPr/>
        </p:nvPicPr>
        <p:blipFill>
          <a:blip r:embed="rId3" cstate="print">
            <a:extLst/>
          </a:blip>
          <a:stretch>
            <a:fillRect/>
          </a:stretch>
        </p:blipFill>
        <p:spPr>
          <a:xfrm>
            <a:off x="381000" y="2006600"/>
            <a:ext cx="4259486" cy="283464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3" name="Picture 2"/>
          <p:cNvPicPr>
            <a:picLocks noChangeAspect="1"/>
          </p:cNvPicPr>
          <p:nvPr/>
        </p:nvPicPr>
        <p:blipFill>
          <a:blip r:embed="rId4" cstate="print">
            <a:extLst/>
          </a:blip>
          <a:stretch>
            <a:fillRect/>
          </a:stretch>
        </p:blipFill>
        <p:spPr>
          <a:xfrm>
            <a:off x="5349240" y="2006600"/>
            <a:ext cx="3508039" cy="283464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2293" name="TextBox 6"/>
          <p:cNvSpPr txBox="1">
            <a:spLocks noChangeArrowheads="1"/>
          </p:cNvSpPr>
          <p:nvPr/>
        </p:nvSpPr>
        <p:spPr bwMode="auto">
          <a:xfrm>
            <a:off x="5181600" y="4962525"/>
            <a:ext cx="3810000" cy="954107"/>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US" sz="2800" dirty="0">
                <a:solidFill>
                  <a:schemeClr val="bg2">
                    <a:lumMod val="50000"/>
                  </a:schemeClr>
                </a:solidFill>
              </a:rPr>
              <a:t>Practice </a:t>
            </a:r>
            <a:r>
              <a:rPr lang="en-US" sz="2800" dirty="0" smtClean="0">
                <a:solidFill>
                  <a:schemeClr val="bg2">
                    <a:lumMod val="50000"/>
                  </a:schemeClr>
                </a:solidFill>
              </a:rPr>
              <a:t>Expense RVU </a:t>
            </a:r>
            <a:r>
              <a:rPr lang="en-US" sz="2800" dirty="0">
                <a:solidFill>
                  <a:schemeClr val="bg2">
                    <a:lumMod val="50000"/>
                  </a:schemeClr>
                </a:solidFill>
              </a:rPr>
              <a:t>(TC)</a:t>
            </a:r>
          </a:p>
        </p:txBody>
      </p:sp>
      <p:sp>
        <p:nvSpPr>
          <p:cNvPr id="86022" name="TextBox 3"/>
          <p:cNvSpPr txBox="1">
            <a:spLocks noChangeArrowheads="1"/>
          </p:cNvSpPr>
          <p:nvPr/>
        </p:nvSpPr>
        <p:spPr bwMode="auto">
          <a:xfrm>
            <a:off x="1541463" y="2874963"/>
            <a:ext cx="69342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ctr"/>
            <a:r>
              <a:rPr lang="en-US" sz="6600">
                <a:solidFill>
                  <a:srgbClr val="92D050"/>
                </a:solidFill>
              </a:rPr>
              <a:t>+</a:t>
            </a:r>
          </a:p>
        </p:txBody>
      </p:sp>
      <p:sp>
        <p:nvSpPr>
          <p:cNvPr id="12295" name="TextBox 7"/>
          <p:cNvSpPr txBox="1">
            <a:spLocks noChangeArrowheads="1"/>
          </p:cNvSpPr>
          <p:nvPr/>
        </p:nvSpPr>
        <p:spPr bwMode="auto">
          <a:xfrm>
            <a:off x="381000" y="4962525"/>
            <a:ext cx="4259263" cy="954107"/>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US" sz="2800" dirty="0">
                <a:solidFill>
                  <a:schemeClr val="bg2">
                    <a:lumMod val="50000"/>
                  </a:schemeClr>
                </a:solidFill>
              </a:rPr>
              <a:t>Work </a:t>
            </a:r>
            <a:r>
              <a:rPr lang="en-US" sz="2800" dirty="0" smtClean="0">
                <a:solidFill>
                  <a:schemeClr val="bg2">
                    <a:lumMod val="50000"/>
                  </a:schemeClr>
                </a:solidFill>
              </a:rPr>
              <a:t>RVU </a:t>
            </a:r>
          </a:p>
          <a:p>
            <a:pPr algn="ctr" eaLnBrk="1" hangingPunct="1">
              <a:defRPr/>
            </a:pPr>
            <a:r>
              <a:rPr lang="en-US" sz="2800" dirty="0" smtClean="0">
                <a:solidFill>
                  <a:schemeClr val="bg2">
                    <a:lumMod val="50000"/>
                  </a:schemeClr>
                </a:solidFill>
              </a:rPr>
              <a:t>(PC)</a:t>
            </a:r>
            <a:endParaRPr lang="en-US" sz="2800" dirty="0">
              <a:solidFill>
                <a:schemeClr val="bg2">
                  <a:lumMod val="50000"/>
                </a:schemeClr>
              </a:solidFill>
            </a:endParaRPr>
          </a:p>
        </p:txBody>
      </p:sp>
    </p:spTree>
    <p:extLst>
      <p:ext uri="{BB962C8B-B14F-4D97-AF65-F5344CB8AC3E}">
        <p14:creationId xmlns:p14="http://schemas.microsoft.com/office/powerpoint/2010/main" val="943392214"/>
      </p:ext>
    </p:extLst>
  </p:cSld>
  <p:clrMapOvr>
    <a:masterClrMapping/>
  </p:clrMapOvr>
  <p:timing>
    <p:tnLst>
      <p:par>
        <p:cTn id="1" dur="indefinite" restart="never" nodeType="tmRoot"/>
      </p:par>
    </p:tnLst>
  </p:timing>
</p:sld>
</file>

<file path=ppt/theme/theme1.xml><?xml version="1.0" encoding="utf-8"?>
<a:theme xmlns:a="http://schemas.openxmlformats.org/drawingml/2006/main" name="ACR_PPT Light Bkgrd_standard_F">
  <a:themeElements>
    <a:clrScheme name="L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i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i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ACR_PPT Light Bkgrd_standard_F</Template>
  <TotalTime>1533</TotalTime>
  <Words>2257</Words>
  <Application>Microsoft Office PowerPoint</Application>
  <PresentationFormat>On-screen Show (4:3)</PresentationFormat>
  <Paragraphs>280</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ACR_PPT Light Bkgrd_standard_F</vt:lpstr>
      <vt:lpstr> ACR Economics Update: Radiology Payment and Reimbursement</vt:lpstr>
      <vt:lpstr>What’s Happening in Reimbursement?</vt:lpstr>
      <vt:lpstr>What’s Happening in Reimbursement?</vt:lpstr>
      <vt:lpstr>ACR Coding and Nomenclature Committee</vt:lpstr>
      <vt:lpstr>PowerPoint Presentation</vt:lpstr>
      <vt:lpstr>Unrelenting Pressure to Bundle</vt:lpstr>
      <vt:lpstr>Relative Value Update Committee</vt:lpstr>
      <vt:lpstr>PowerPoint Presentation</vt:lpstr>
      <vt:lpstr>Total RVU</vt:lpstr>
      <vt:lpstr>PowerPoint Presentation</vt:lpstr>
      <vt:lpstr>Making RUC Recommendations</vt:lpstr>
      <vt:lpstr>PowerPoint Presentation</vt:lpstr>
      <vt:lpstr>Well-Know Payment Reductions</vt:lpstr>
      <vt:lpstr>PPIS – phased in</vt:lpstr>
      <vt:lpstr>The Future</vt:lpstr>
      <vt:lpstr>Alternatives to Fee-for-Service</vt:lpstr>
      <vt:lpstr>Tools for Radiologists</vt:lpstr>
    </vt:vector>
  </TitlesOfParts>
  <Company>American College of Radiology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Economics 101: An Overview of General Terminology and Concepts</dc:title>
  <dc:creator>Kathryn Keysor</dc:creator>
  <cp:lastModifiedBy>Hobson, Christopher</cp:lastModifiedBy>
  <cp:revision>98</cp:revision>
  <dcterms:created xsi:type="dcterms:W3CDTF">2013-04-16T13:45:52Z</dcterms:created>
  <dcterms:modified xsi:type="dcterms:W3CDTF">2014-03-07T19:32:29Z</dcterms:modified>
</cp:coreProperties>
</file>