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62" r:id="rId2"/>
    <p:sldId id="264" r:id="rId3"/>
    <p:sldId id="265" r:id="rId4"/>
    <p:sldId id="263" r:id="rId5"/>
    <p:sldId id="266" r:id="rId6"/>
    <p:sldId id="272" r:id="rId7"/>
    <p:sldId id="274" r:id="rId8"/>
    <p:sldId id="275" r:id="rId9"/>
    <p:sldId id="276" r:id="rId10"/>
    <p:sldId id="268" r:id="rId11"/>
    <p:sldId id="277" r:id="rId12"/>
    <p:sldId id="278" r:id="rId13"/>
    <p:sldId id="269" r:id="rId14"/>
    <p:sldId id="279" r:id="rId15"/>
    <p:sldId id="280" r:id="rId16"/>
    <p:sldId id="270" r:id="rId17"/>
    <p:sldId id="281" r:id="rId18"/>
    <p:sldId id="282" r:id="rId19"/>
    <p:sldId id="271" r:id="rId20"/>
    <p:sldId id="28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ines, Becky" initials="HB" lastIdx="9" clrIdx="0"/>
  <p:cmAuthor id="1" name="Happy Sadd"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5" autoAdjust="0"/>
    <p:restoredTop sz="79799" autoAdjust="0"/>
  </p:normalViewPr>
  <p:slideViewPr>
    <p:cSldViewPr snapToGrid="0" snapToObjects="1">
      <p:cViewPr>
        <p:scale>
          <a:sx n="100" d="100"/>
          <a:sy n="100" d="100"/>
        </p:scale>
        <p:origin x="-1224" y="-48"/>
      </p:cViewPr>
      <p:guideLst>
        <p:guide orient="horz" pos="2160"/>
        <p:guide pos="2880"/>
      </p:guideLst>
    </p:cSldViewPr>
  </p:slideViewPr>
  <p:notesTextViewPr>
    <p:cViewPr>
      <p:scale>
        <a:sx n="170" d="100"/>
        <a:sy n="17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21D595-1F6A-9F41-A756-4A0B79D61E19}" type="datetimeFigureOut">
              <a:rPr lang="en-US" smtClean="0"/>
              <a:t>7/16/2014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E64286-2BCC-4449-AEE0-9A565368D777}" type="slidenum">
              <a:rPr lang="en-US" smtClean="0"/>
              <a:t>‹#›</a:t>
            </a:fld>
            <a:endParaRPr lang="en-US"/>
          </a:p>
        </p:txBody>
      </p:sp>
    </p:spTree>
    <p:extLst>
      <p:ext uri="{BB962C8B-B14F-4D97-AF65-F5344CB8AC3E}">
        <p14:creationId xmlns:p14="http://schemas.microsoft.com/office/powerpoint/2010/main" val="2722033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F92ED8-C132-2A4D-B1F3-0C7F3D91646B}" type="datetimeFigureOut">
              <a:rPr lang="en-US" smtClean="0"/>
              <a:t>7/16/2014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D92DAC-3421-EE4E-8BCB-9297A17C32FC}" type="slidenum">
              <a:rPr lang="en-US" smtClean="0"/>
              <a:t>‹#›</a:t>
            </a:fld>
            <a:endParaRPr lang="en-US"/>
          </a:p>
        </p:txBody>
      </p:sp>
    </p:spTree>
    <p:extLst>
      <p:ext uri="{BB962C8B-B14F-4D97-AF65-F5344CB8AC3E}">
        <p14:creationId xmlns:p14="http://schemas.microsoft.com/office/powerpoint/2010/main" val="1067872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1</a:t>
            </a:fld>
            <a:endParaRPr lang="en-US"/>
          </a:p>
        </p:txBody>
      </p:sp>
    </p:spTree>
    <p:extLst>
      <p:ext uri="{BB962C8B-B14F-4D97-AF65-F5344CB8AC3E}">
        <p14:creationId xmlns:p14="http://schemas.microsoft.com/office/powerpoint/2010/main" val="4022182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2. </a:t>
            </a:r>
            <a:r>
              <a:rPr lang="en-US" sz="1200" dirty="0" smtClean="0">
                <a:solidFill>
                  <a:schemeClr val="bg1"/>
                </a:solidFill>
              </a:rPr>
              <a:t>Clinical decision support provides high quality evidence to the patients’ treating physicians.</a:t>
            </a:r>
          </a:p>
        </p:txBody>
      </p:sp>
      <p:sp>
        <p:nvSpPr>
          <p:cNvPr id="4" name="Slide Number Placeholder 3"/>
          <p:cNvSpPr>
            <a:spLocks noGrp="1"/>
          </p:cNvSpPr>
          <p:nvPr>
            <p:ph type="sldNum" sz="quarter" idx="10"/>
          </p:nvPr>
        </p:nvSpPr>
        <p:spPr/>
        <p:txBody>
          <a:bodyPr/>
          <a:lstStyle/>
          <a:p>
            <a:fld id="{91D92DAC-3421-EE4E-8BCB-9297A17C32FC}" type="slidenum">
              <a:rPr lang="en-US" smtClean="0"/>
              <a:t>10</a:t>
            </a:fld>
            <a:endParaRPr lang="en-US"/>
          </a:p>
        </p:txBody>
      </p:sp>
    </p:spTree>
    <p:extLst>
      <p:ext uri="{BB962C8B-B14F-4D97-AF65-F5344CB8AC3E}">
        <p14:creationId xmlns:p14="http://schemas.microsoft.com/office/powerpoint/2010/main" val="1798333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Clinical decision support provides high quality evidence to the patients’ treating physicians. Considering all potential sources for rules and guidelines, medical specialty societies are best equipped to develop guidelines for an effective utilization management program, and the ACR Appropriateness </a:t>
            </a:r>
            <a:r>
              <a:rPr lang="en-US" sz="1200" b="0" i="0" u="none" strike="noStrike" kern="1200" baseline="0" dirty="0" err="1" smtClean="0">
                <a:solidFill>
                  <a:schemeClr val="tx1"/>
                </a:solidFill>
                <a:latin typeface="+mn-lt"/>
                <a:ea typeface="+mn-ea"/>
                <a:cs typeface="+mn-cs"/>
              </a:rPr>
              <a:t>CriteriaTM</a:t>
            </a:r>
            <a:r>
              <a:rPr lang="en-US" sz="1200" b="0" i="0" u="none" strike="noStrike" kern="1200" baseline="0" dirty="0" smtClean="0">
                <a:solidFill>
                  <a:schemeClr val="tx1"/>
                </a:solidFill>
                <a:latin typeface="+mn-lt"/>
                <a:ea typeface="+mn-ea"/>
                <a:cs typeface="+mn-cs"/>
              </a:rPr>
              <a:t> provide this type of guidance. Created over two decades by hundreds of radiologists from academics and private practice and with multidisciplinary consensus through participation by many other medical specialties, they are the most complete and definitive guidelines available for the appropriate use of diagnostic imaging. The Appropriateness </a:t>
            </a:r>
            <a:r>
              <a:rPr lang="en-US" sz="1200" b="0" i="0" u="none" strike="noStrike" kern="1200" baseline="0" dirty="0" err="1" smtClean="0">
                <a:solidFill>
                  <a:schemeClr val="tx1"/>
                </a:solidFill>
                <a:latin typeface="+mn-lt"/>
                <a:ea typeface="+mn-ea"/>
                <a:cs typeface="+mn-cs"/>
              </a:rPr>
              <a:t>CriteriaTM</a:t>
            </a:r>
            <a:r>
              <a:rPr lang="en-US" sz="1200" b="0" i="0" u="none" strike="noStrike" kern="1200" baseline="0" dirty="0" smtClean="0">
                <a:solidFill>
                  <a:schemeClr val="tx1"/>
                </a:solidFill>
                <a:latin typeface="+mn-lt"/>
                <a:ea typeface="+mn-ea"/>
                <a:cs typeface="+mn-cs"/>
              </a:rPr>
              <a:t> are completely transparent, well documented with evidence from the literature and consensus from multiple specialties, and are continuously updated. Clinical decision support provides high quality evidence to the patients’ treating physicians. Considering all potential sources for rules and guidelines, medical specialty societies are best equipped to develop guidelines for an effective utilization management program, and the ACR Appropriateness </a:t>
            </a:r>
            <a:r>
              <a:rPr lang="en-US" sz="1200" b="0" i="0" u="none" strike="noStrike" kern="1200" baseline="0" dirty="0" err="1" smtClean="0">
                <a:solidFill>
                  <a:schemeClr val="tx1"/>
                </a:solidFill>
                <a:latin typeface="+mn-lt"/>
                <a:ea typeface="+mn-ea"/>
                <a:cs typeface="+mn-cs"/>
              </a:rPr>
              <a:t>CriteriaTM</a:t>
            </a:r>
            <a:r>
              <a:rPr lang="en-US" sz="1200" b="0" i="0" u="none" strike="noStrike" kern="1200" baseline="0" dirty="0" smtClean="0">
                <a:solidFill>
                  <a:schemeClr val="tx1"/>
                </a:solidFill>
                <a:latin typeface="+mn-lt"/>
                <a:ea typeface="+mn-ea"/>
                <a:cs typeface="+mn-cs"/>
              </a:rPr>
              <a:t> provide this type of guidance. Created over two decades by hundreds of radiologists from academics and private practice and with multidisciplinary consensus through participation by many other medical specialties, they are the most complete and definitive guidelines available for the appropriate use of diagnostic imaging. The Appropriateness </a:t>
            </a:r>
            <a:r>
              <a:rPr lang="en-US" sz="1200" b="0" i="0" u="none" strike="noStrike" kern="1200" baseline="0" dirty="0" err="1" smtClean="0">
                <a:solidFill>
                  <a:schemeClr val="tx1"/>
                </a:solidFill>
                <a:latin typeface="+mn-lt"/>
                <a:ea typeface="+mn-ea"/>
                <a:cs typeface="+mn-cs"/>
              </a:rPr>
              <a:t>CriteriaTM</a:t>
            </a:r>
            <a:r>
              <a:rPr lang="en-US" sz="1200" b="0" i="0" u="none" strike="noStrike" kern="1200" baseline="0" dirty="0" smtClean="0">
                <a:solidFill>
                  <a:schemeClr val="tx1"/>
                </a:solidFill>
                <a:latin typeface="+mn-lt"/>
                <a:ea typeface="+mn-ea"/>
                <a:cs typeface="+mn-cs"/>
              </a:rPr>
              <a:t> are completely transparent, well documented with evidence from the literature and consensus from multiple specialties, and are continuously updated.</a:t>
            </a:r>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11</a:t>
            </a:fld>
            <a:endParaRPr lang="en-US"/>
          </a:p>
        </p:txBody>
      </p:sp>
    </p:spTree>
    <p:extLst>
      <p:ext uri="{BB962C8B-B14F-4D97-AF65-F5344CB8AC3E}">
        <p14:creationId xmlns:p14="http://schemas.microsoft.com/office/powerpoint/2010/main" val="466471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Clinical decision support also provides the best way to achieve standardized clinical practice while allowing flexibility at the local level to foster continued innovation in imaging care. Payers, health systems and policy makers want to eliminate variability in medical decision making whenever possible. There are many examples of how our specialty is already working toward these goals – the RSNA’s Quantitative Imaging Biomarkers Alliance (QIBA), </a:t>
            </a:r>
            <a:r>
              <a:rPr lang="en-US" sz="1200" b="0" i="0" u="none" strike="noStrike" kern="1200" baseline="0" dirty="0" err="1" smtClean="0">
                <a:solidFill>
                  <a:schemeClr val="tx1"/>
                </a:solidFill>
                <a:latin typeface="+mn-lt"/>
                <a:ea typeface="+mn-ea"/>
                <a:cs typeface="+mn-cs"/>
              </a:rPr>
              <a:t>Fleischner</a:t>
            </a:r>
            <a:r>
              <a:rPr lang="en-US" sz="1200" b="0" i="0" u="none" strike="noStrike" kern="1200" baseline="0" dirty="0" smtClean="0">
                <a:solidFill>
                  <a:schemeClr val="tx1"/>
                </a:solidFill>
                <a:latin typeface="+mn-lt"/>
                <a:ea typeface="+mn-ea"/>
                <a:cs typeface="+mn-cs"/>
              </a:rPr>
              <a:t> Criteria, BIRADS, </a:t>
            </a:r>
            <a:r>
              <a:rPr lang="en-US" sz="1200" b="0" i="0" u="none" strike="noStrike" kern="1200" baseline="0" dirty="0" err="1" smtClean="0">
                <a:solidFill>
                  <a:schemeClr val="tx1"/>
                </a:solidFill>
                <a:latin typeface="+mn-lt"/>
                <a:ea typeface="+mn-ea"/>
                <a:cs typeface="+mn-cs"/>
              </a:rPr>
              <a:t>LiRADS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LungRADS</a:t>
            </a:r>
            <a:r>
              <a:rPr lang="en-US" sz="1200" b="0" i="0" u="none" strike="noStrike" kern="1200" baseline="0" dirty="0" smtClean="0">
                <a:solidFill>
                  <a:schemeClr val="tx1"/>
                </a:solidFill>
                <a:latin typeface="+mn-lt"/>
                <a:ea typeface="+mn-ea"/>
                <a:cs typeface="+mn-cs"/>
              </a:rPr>
              <a:t>, and papers from the Incidental Findings Committees all allow us to make standardized recommendations. Too many rule sources, particularly if derived form experience-based medicine, can create confusion and send mixed messages to referring physicians and the public. That said, in order to promote ongoing innovation, clinical decision support allows for implementation of local decision support rules. Academic departments, in particular, may need a higher degree of localization than community hospitals to promote research protocols and clinical decision support allows this flexibility.</a:t>
            </a:r>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12</a:t>
            </a:fld>
            <a:endParaRPr lang="en-US"/>
          </a:p>
        </p:txBody>
      </p:sp>
    </p:spTree>
    <p:extLst>
      <p:ext uri="{BB962C8B-B14F-4D97-AF65-F5344CB8AC3E}">
        <p14:creationId xmlns:p14="http://schemas.microsoft.com/office/powerpoint/2010/main" val="2360050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3. Clinical decision support informs treating physicians’ decision making at just the right time - at the point of care.</a:t>
            </a:r>
            <a:endParaRPr lang="en-US" sz="1200" dirty="0" smtClean="0">
              <a:solidFill>
                <a:schemeClr val="bg1"/>
              </a:solidFill>
            </a:endParaRPr>
          </a:p>
        </p:txBody>
      </p:sp>
      <p:sp>
        <p:nvSpPr>
          <p:cNvPr id="4" name="Slide Number Placeholder 3"/>
          <p:cNvSpPr>
            <a:spLocks noGrp="1"/>
          </p:cNvSpPr>
          <p:nvPr>
            <p:ph type="sldNum" sz="quarter" idx="10"/>
          </p:nvPr>
        </p:nvSpPr>
        <p:spPr/>
        <p:txBody>
          <a:bodyPr/>
          <a:lstStyle/>
          <a:p>
            <a:fld id="{91D92DAC-3421-EE4E-8BCB-9297A17C32FC}" type="slidenum">
              <a:rPr lang="en-US" smtClean="0"/>
              <a:t>13</a:t>
            </a:fld>
            <a:endParaRPr lang="en-US"/>
          </a:p>
        </p:txBody>
      </p:sp>
    </p:spTree>
    <p:extLst>
      <p:ext uri="{BB962C8B-B14F-4D97-AF65-F5344CB8AC3E}">
        <p14:creationId xmlns:p14="http://schemas.microsoft.com/office/powerpoint/2010/main" val="1798333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Clinical decision support informs treating physicians’ decision making at just the right time - at the point of care. The delivery of the ACR Appropriateness </a:t>
            </a:r>
            <a:r>
              <a:rPr lang="en-US" sz="1200" b="0" i="0" u="none" strike="noStrike" kern="1200" baseline="0" dirty="0" err="1" smtClean="0">
                <a:solidFill>
                  <a:schemeClr val="tx1"/>
                </a:solidFill>
                <a:latin typeface="+mn-lt"/>
                <a:ea typeface="+mn-ea"/>
                <a:cs typeface="+mn-cs"/>
              </a:rPr>
              <a:t>CriteriaTM</a:t>
            </a:r>
            <a:r>
              <a:rPr lang="en-US" sz="1200" b="0" i="0" u="none" strike="noStrike" kern="1200" baseline="0" dirty="0" smtClean="0">
                <a:solidFill>
                  <a:schemeClr val="tx1"/>
                </a:solidFill>
                <a:latin typeface="+mn-lt"/>
                <a:ea typeface="+mn-ea"/>
                <a:cs typeface="+mn-cs"/>
              </a:rPr>
              <a:t> has progressed over my 25 year career from a giant ring binder to a compact disc and then to searchable web based product, but our preferring physicians only rarely used them at the point of care. ACR </a:t>
            </a:r>
            <a:r>
              <a:rPr lang="en-US" sz="1200" b="0" i="0" u="none" strike="noStrike" kern="1200" baseline="0" dirty="0" err="1" smtClean="0">
                <a:solidFill>
                  <a:schemeClr val="tx1"/>
                </a:solidFill>
                <a:latin typeface="+mn-lt"/>
                <a:ea typeface="+mn-ea"/>
                <a:cs typeface="+mn-cs"/>
              </a:rPr>
              <a:t>SelectTM</a:t>
            </a:r>
            <a:r>
              <a:rPr lang="en-US" sz="1200" b="0" i="0" u="none" strike="noStrike" kern="1200" baseline="0" dirty="0" smtClean="0">
                <a:solidFill>
                  <a:schemeClr val="tx1"/>
                </a:solidFill>
                <a:latin typeface="+mn-lt"/>
                <a:ea typeface="+mn-ea"/>
                <a:cs typeface="+mn-cs"/>
              </a:rPr>
              <a:t>, a digitized clinically consumable decision support tool, provides a digital web based delivery solution that integrates clinical decision support into order entry and brings the Appropriateness </a:t>
            </a:r>
            <a:r>
              <a:rPr lang="en-US" sz="1200" b="0" i="0" u="none" strike="noStrike" kern="1200" baseline="0" dirty="0" err="1" smtClean="0">
                <a:solidFill>
                  <a:schemeClr val="tx1"/>
                </a:solidFill>
                <a:latin typeface="+mn-lt"/>
                <a:ea typeface="+mn-ea"/>
                <a:cs typeface="+mn-cs"/>
              </a:rPr>
              <a:t>CriteriaTM</a:t>
            </a:r>
            <a:r>
              <a:rPr lang="en-US" sz="1200" b="0" i="0" u="none" strike="noStrike" kern="1200" baseline="0" dirty="0" smtClean="0">
                <a:solidFill>
                  <a:schemeClr val="tx1"/>
                </a:solidFill>
                <a:latin typeface="+mn-lt"/>
                <a:ea typeface="+mn-ea"/>
                <a:cs typeface="+mn-cs"/>
              </a:rPr>
              <a:t> into clinical use at the point of care, and with integration into electronic health record (EHR) products, there is potential for widespread adoption. Interacting with the EHR will be requisite for ordering physicians and providing appropriate use guidance when they enter the reason for the examination provides the best workflow solution.</a:t>
            </a:r>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14</a:t>
            </a:fld>
            <a:endParaRPr lang="en-US"/>
          </a:p>
        </p:txBody>
      </p:sp>
    </p:spTree>
    <p:extLst>
      <p:ext uri="{BB962C8B-B14F-4D97-AF65-F5344CB8AC3E}">
        <p14:creationId xmlns:p14="http://schemas.microsoft.com/office/powerpoint/2010/main" val="676839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Clinical decision support informs treating physicians’ decision making at just the right time - at the point of care. The delivery of the ACR Appropriateness </a:t>
            </a:r>
            <a:r>
              <a:rPr lang="en-US" sz="1200" b="0" i="0" u="none" strike="noStrike" kern="1200" baseline="0" dirty="0" err="1" smtClean="0">
                <a:solidFill>
                  <a:schemeClr val="tx1"/>
                </a:solidFill>
                <a:latin typeface="+mn-lt"/>
                <a:ea typeface="+mn-ea"/>
                <a:cs typeface="+mn-cs"/>
              </a:rPr>
              <a:t>CriteriaTM</a:t>
            </a:r>
            <a:r>
              <a:rPr lang="en-US" sz="1200" b="0" i="0" u="none" strike="noStrike" kern="1200" baseline="0" dirty="0" smtClean="0">
                <a:solidFill>
                  <a:schemeClr val="tx1"/>
                </a:solidFill>
                <a:latin typeface="+mn-lt"/>
                <a:ea typeface="+mn-ea"/>
                <a:cs typeface="+mn-cs"/>
              </a:rPr>
              <a:t> has progressed over my 25 year career from a giant ring binder to a compact disc and then to searchable web based product, but our preferring physicians only rarely used them at the point of care. ACR </a:t>
            </a:r>
            <a:r>
              <a:rPr lang="en-US" sz="1200" b="0" i="0" u="none" strike="noStrike" kern="1200" baseline="0" dirty="0" err="1" smtClean="0">
                <a:solidFill>
                  <a:schemeClr val="tx1"/>
                </a:solidFill>
                <a:latin typeface="+mn-lt"/>
                <a:ea typeface="+mn-ea"/>
                <a:cs typeface="+mn-cs"/>
              </a:rPr>
              <a:t>SelectTM</a:t>
            </a:r>
            <a:r>
              <a:rPr lang="en-US" sz="1200" b="0" i="0" u="none" strike="noStrike" kern="1200" baseline="0" dirty="0" smtClean="0">
                <a:solidFill>
                  <a:schemeClr val="tx1"/>
                </a:solidFill>
                <a:latin typeface="+mn-lt"/>
                <a:ea typeface="+mn-ea"/>
                <a:cs typeface="+mn-cs"/>
              </a:rPr>
              <a:t>, a digitized clinically consumable decision support tool, provides a digital web based delivery solution that integrates clinical decision support into order entry and brings the Appropriateness </a:t>
            </a:r>
            <a:r>
              <a:rPr lang="en-US" sz="1200" b="0" i="0" u="none" strike="noStrike" kern="1200" baseline="0" dirty="0" err="1" smtClean="0">
                <a:solidFill>
                  <a:schemeClr val="tx1"/>
                </a:solidFill>
                <a:latin typeface="+mn-lt"/>
                <a:ea typeface="+mn-ea"/>
                <a:cs typeface="+mn-cs"/>
              </a:rPr>
              <a:t>CriteriaTM</a:t>
            </a:r>
            <a:r>
              <a:rPr lang="en-US" sz="1200" b="0" i="0" u="none" strike="noStrike" kern="1200" baseline="0" dirty="0" smtClean="0">
                <a:solidFill>
                  <a:schemeClr val="tx1"/>
                </a:solidFill>
                <a:latin typeface="+mn-lt"/>
                <a:ea typeface="+mn-ea"/>
                <a:cs typeface="+mn-cs"/>
              </a:rPr>
              <a:t> into clinical use at the point of care, and with integration into electronic health record (EHR) products, there is potential for widespread adoption. Interacting with the EHR will be requisite for ordering physicians and providing appropriate use guidance when they enter the reason for the examination provides the best workflow solution.</a:t>
            </a:r>
            <a:endParaRPr lang="en-US" dirty="0" smtClean="0"/>
          </a:p>
          <a:p>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15</a:t>
            </a:fld>
            <a:endParaRPr lang="en-US"/>
          </a:p>
        </p:txBody>
      </p:sp>
    </p:spTree>
    <p:extLst>
      <p:ext uri="{BB962C8B-B14F-4D97-AF65-F5344CB8AC3E}">
        <p14:creationId xmlns:p14="http://schemas.microsoft.com/office/powerpoint/2010/main" val="2681005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4. </a:t>
            </a:r>
            <a:r>
              <a:rPr lang="en-US" sz="1200" dirty="0" smtClean="0">
                <a:solidFill>
                  <a:schemeClr val="bg1"/>
                </a:solidFill>
              </a:rPr>
              <a:t>Clinical decision support increases the relevance of radiologists to ordering physicians and the health system.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p:txBody>
      </p:sp>
      <p:sp>
        <p:nvSpPr>
          <p:cNvPr id="4" name="Slide Number Placeholder 3"/>
          <p:cNvSpPr>
            <a:spLocks noGrp="1"/>
          </p:cNvSpPr>
          <p:nvPr>
            <p:ph type="sldNum" sz="quarter" idx="10"/>
          </p:nvPr>
        </p:nvSpPr>
        <p:spPr/>
        <p:txBody>
          <a:bodyPr/>
          <a:lstStyle/>
          <a:p>
            <a:fld id="{91D92DAC-3421-EE4E-8BCB-9297A17C32FC}" type="slidenum">
              <a:rPr lang="en-US" smtClean="0"/>
              <a:t>16</a:t>
            </a:fld>
            <a:endParaRPr lang="en-US"/>
          </a:p>
        </p:txBody>
      </p:sp>
    </p:spTree>
    <p:extLst>
      <p:ext uri="{BB962C8B-B14F-4D97-AF65-F5344CB8AC3E}">
        <p14:creationId xmlns:p14="http://schemas.microsoft.com/office/powerpoint/2010/main" val="1798333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Clinical decision support increases the relevance of radiologists to ordering physicians and the health system. While a large majority of examinations will be ordered without involvement of radiologists, orders generating low appropriateness scores could trigger a consultation with a radiologist. These interactions allow radiologist intervention at the appropriate time and will increase radiologists’ visibility and value to their health systems. Since decision support systems provide an appropriateness score for every examination, these data can be the basis for analytics that will help understand causes for inappropriate utilization, and radiologists can be associated with the education efforts to improve ordering physician performance. Nationally, policy makers will see radiology as part of the solution not part of the problem, and that may positively impact our ability to maintain reimbursement in the fee for service system.</a:t>
            </a:r>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17</a:t>
            </a:fld>
            <a:endParaRPr lang="en-US"/>
          </a:p>
        </p:txBody>
      </p:sp>
    </p:spTree>
    <p:extLst>
      <p:ext uri="{BB962C8B-B14F-4D97-AF65-F5344CB8AC3E}">
        <p14:creationId xmlns:p14="http://schemas.microsoft.com/office/powerpoint/2010/main" val="2559822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Clinical decision support increases the relevance of radiologists to ordering physicians and the health system. While a large majority of examinations will be ordered without involvement of radiologists, orders generating low appropriateness scores could trigger a consultation with a radiologist. These interactions allow radiologist intervention at the appropriate time and will increase radiologists’ visibility and value to their health systems. Since decision support systems provide an appropriateness score for every examination, these data can be the basis for analytics that will help understand causes for inappropriate utilization, and radiologists can be associated with the education efforts to improve ordering physician performance. Nationally, policy makers will see radiology as part of the solution not part of the problem, and that may positively impact our ability to maintain reimbursement in the fee for service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18</a:t>
            </a:fld>
            <a:endParaRPr lang="en-US"/>
          </a:p>
        </p:txBody>
      </p:sp>
    </p:spTree>
    <p:extLst>
      <p:ext uri="{BB962C8B-B14F-4D97-AF65-F5344CB8AC3E}">
        <p14:creationId xmlns:p14="http://schemas.microsoft.com/office/powerpoint/2010/main" val="1353874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rPr>
              <a:t>5. There are value scenarios for radiologists who embrace clinical decision support in both accountable care and fee for service payment systems.</a:t>
            </a:r>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91D92DAC-3421-EE4E-8BCB-9297A17C32FC}" type="slidenum">
              <a:rPr lang="en-US" smtClean="0"/>
              <a:t>19</a:t>
            </a:fld>
            <a:endParaRPr lang="en-US"/>
          </a:p>
        </p:txBody>
      </p:sp>
    </p:spTree>
    <p:extLst>
      <p:ext uri="{BB962C8B-B14F-4D97-AF65-F5344CB8AC3E}">
        <p14:creationId xmlns:p14="http://schemas.microsoft.com/office/powerpoint/2010/main" val="1798333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March 28, 2014, with the Doctor’s Caucus notably absent from the House Chamber and using a somewhat controversial voice vote, the House of Representatives passed yet permanent SGR repeal at a multi-year low, we are all disappointed that there is no 23 another patch to Medicare’s Sustainable Growth Rate (SGR) formula. H.R. 4302, the Protecting Access to Medicare Act of 2014 provides a 12-month patch to the SGR formula and prevents a 24 percent cut in Medicare reimbursement to physicians and other healthcare professionals. The Senate passed the same bill by a vote of 65 to 34 on March 31, and following the Senate vote, President Obama signed the Bill into law ending the 133th Congress’ yearlong effort to finally reform the SGR formula. With the $138 billion cost of permanent reform, but unfortunately, election year politics prevented Congress from developing a solution that would pay for a permanent fix. </a:t>
            </a:r>
            <a:endParaRPr lang="en-US" dirty="0" smtClean="0"/>
          </a:p>
          <a:p>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2</a:t>
            </a:fld>
            <a:endParaRPr lang="en-US"/>
          </a:p>
        </p:txBody>
      </p:sp>
    </p:spTree>
    <p:extLst>
      <p:ext uri="{BB962C8B-B14F-4D97-AF65-F5344CB8AC3E}">
        <p14:creationId xmlns:p14="http://schemas.microsoft.com/office/powerpoint/2010/main" val="1246120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are value scenarios for radiologists who embrace clinical decision support in both accountable care and fee for service payment systems. Payment models are transforming from fee for service to value-based systems, and whether we like it or not, imaging reimbursement will not be immune to this transition. In accountable care (capitation) models, utilization management is a valuable and necessary element of the program, and if run by radiologists using robust decision support tools, utilization management could be a source of revenue for radiologists as well. Managing imaging utilization gives radiologists a seat the table with a value-based solution for the health system. At the same time, fee for service payment models will likely be around for some time to come. In fee for service radiologists must understand that in a world driven by consumerism, if there is no value there will be no volume. If one considers the following value equation where VI is the value of an imaging study: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VI = Appropriateness * Outcome /Cost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 matter how good everything else is, if the reason for doing an exam is inappropriate, there is no value. Those radiologists who are committed to value will have an inherent advantage over those that are not, and perhaps more importantly timely accurate interpretations, while requisite, will not be the sole measure of our value. Value based payments in the Physician Quality Reporting System (PQRS) or Meaningful Use of Information Technology may become available but are not a panacea. Opportunities on a</a:t>
            </a:r>
          </a:p>
          <a:p>
            <a:r>
              <a:rPr lang="en-US" sz="1200" b="0" i="0" u="none" strike="noStrike" kern="1200" baseline="0" dirty="0" smtClean="0">
                <a:solidFill>
                  <a:schemeClr val="tx1"/>
                </a:solidFill>
                <a:latin typeface="+mn-lt"/>
                <a:ea typeface="+mn-ea"/>
                <a:cs typeface="+mn-cs"/>
              </a:rPr>
              <a:t>larger scale may come from radiologists working with the non-Medicare payers where savings generated form radiologist managed imaging utilization programs are shared with the radiologists. By implementing clinical decision support tools before moving to risk sharing payment models, radiologists will be able to collect data that will inform their move to population-based and risk sharing payment systems. While I think all of us hope that the next Congress will be able to find a way to reform the SGR formula, it is good to know that there is now a precedent for enacting meaningful healthcare provisions even when Congress cannot agree on a permanent solution to reforming the SGR. Aligning incentives is key for healthcare reform to work, and establishing the clinical decision support model for imaging in the Medicare program is a step in the right direction. Wide adoption of clinical decision support will be the best way to for us prevent additional fee for service payment cuts for imaging as we transition to other payment models.</a:t>
            </a:r>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20</a:t>
            </a:fld>
            <a:endParaRPr lang="en-US"/>
          </a:p>
        </p:txBody>
      </p:sp>
    </p:spTree>
    <p:extLst>
      <p:ext uri="{BB962C8B-B14F-4D97-AF65-F5344CB8AC3E}">
        <p14:creationId xmlns:p14="http://schemas.microsoft.com/office/powerpoint/2010/main" val="148592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 a more positive note, this year’s SGR patch legislation is different than previous iterations because instead of just providing for a clean SGR patch, the bill contains a number of healthcare policy provisions designed to provide incentives to move our healthcare system from volume-based care to value-based care. At the urging of the American College of Radiology, H.R. 4302 includes a provision that creates an imaging clinical decision support program in Medicare using appropriate use criteria developed or endorsed by national professional medical specialty societies or other provider-led entities. The program, to be implemented in 2017, effectively prevents Medicare from adopting call-in prior authorization for imaging utilization management and establishes radiology as a leader in promoting evidence-based imaging care for our patients. Yet, at a time when reimbursement for imaging services continues to decline, promoting clinical decision support imaging, which could lower the volume of imaging care we provide, seems counterintuitive. </a:t>
            </a:r>
            <a:endParaRPr lang="en-US" dirty="0" smtClean="0"/>
          </a:p>
        </p:txBody>
      </p:sp>
      <p:sp>
        <p:nvSpPr>
          <p:cNvPr id="4" name="Slide Number Placeholder 3"/>
          <p:cNvSpPr>
            <a:spLocks noGrp="1"/>
          </p:cNvSpPr>
          <p:nvPr>
            <p:ph type="sldNum" sz="quarter" idx="10"/>
          </p:nvPr>
        </p:nvSpPr>
        <p:spPr/>
        <p:txBody>
          <a:bodyPr/>
          <a:lstStyle/>
          <a:p>
            <a:fld id="{91D92DAC-3421-EE4E-8BCB-9297A17C32FC}" type="slidenum">
              <a:rPr lang="en-US" smtClean="0"/>
              <a:t>3</a:t>
            </a:fld>
            <a:endParaRPr lang="en-US"/>
          </a:p>
        </p:txBody>
      </p:sp>
    </p:spTree>
    <p:extLst>
      <p:ext uri="{BB962C8B-B14F-4D97-AF65-F5344CB8AC3E}">
        <p14:creationId xmlns:p14="http://schemas.microsoft.com/office/powerpoint/2010/main" val="1786477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However, there are five important reasons that radiologists should enthusiastically embrace the use of decision support.</a:t>
            </a:r>
            <a:endParaRPr lang="en-US" dirty="0" smtClean="0"/>
          </a:p>
        </p:txBody>
      </p:sp>
      <p:sp>
        <p:nvSpPr>
          <p:cNvPr id="4" name="Slide Number Placeholder 3"/>
          <p:cNvSpPr>
            <a:spLocks noGrp="1"/>
          </p:cNvSpPr>
          <p:nvPr>
            <p:ph type="sldNum" sz="quarter" idx="10"/>
          </p:nvPr>
        </p:nvSpPr>
        <p:spPr/>
        <p:txBody>
          <a:bodyPr/>
          <a:lstStyle/>
          <a:p>
            <a:fld id="{91D92DAC-3421-EE4E-8BCB-9297A17C32FC}" type="slidenum">
              <a:rPr lang="en-US" smtClean="0"/>
              <a:t>4</a:t>
            </a:fld>
            <a:endParaRPr lang="en-US"/>
          </a:p>
        </p:txBody>
      </p:sp>
    </p:spTree>
    <p:extLst>
      <p:ext uri="{BB962C8B-B14F-4D97-AF65-F5344CB8AC3E}">
        <p14:creationId xmlns:p14="http://schemas.microsoft.com/office/powerpoint/2010/main" val="1849159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1. Clinical decision support provides many benefits over unmanaged imaging care or call-in prior authorization programs.</a:t>
            </a:r>
            <a:endParaRPr lang="en-US" dirty="0" smtClean="0"/>
          </a:p>
        </p:txBody>
      </p:sp>
      <p:sp>
        <p:nvSpPr>
          <p:cNvPr id="4" name="Slide Number Placeholder 3"/>
          <p:cNvSpPr>
            <a:spLocks noGrp="1"/>
          </p:cNvSpPr>
          <p:nvPr>
            <p:ph type="sldNum" sz="quarter" idx="10"/>
          </p:nvPr>
        </p:nvSpPr>
        <p:spPr/>
        <p:txBody>
          <a:bodyPr/>
          <a:lstStyle/>
          <a:p>
            <a:fld id="{91D92DAC-3421-EE4E-8BCB-9297A17C32FC}" type="slidenum">
              <a:rPr lang="en-US" smtClean="0"/>
              <a:t>5</a:t>
            </a:fld>
            <a:endParaRPr lang="en-US"/>
          </a:p>
        </p:txBody>
      </p:sp>
    </p:spTree>
    <p:extLst>
      <p:ext uri="{BB962C8B-B14F-4D97-AF65-F5344CB8AC3E}">
        <p14:creationId xmlns:p14="http://schemas.microsoft.com/office/powerpoint/2010/main" val="1798333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Clinical decision support provides many benefits over unmanaged imaging care or call-in prior authorization programs. First of all, all radiologists should support eliminating unnecessary care. The technology boom that led to the accelerated use of diagnostic imaging by our referring physicians to some degree out-paced their knowledge of how to use imaging appropriately. Inappropriate imaging leads to unnecessary radiation exposure for our patients and adds unnecessary costs to the healthcare system. The growth in the use of imaging that occurred in the last decade has been the primary driver for decreases in fee for service system payments for imaging and caused many payers to implement prior authorization utilization management programs for imaging. In contrast to prior authorization, clinical decision support at the point of order entry is transparent, educational and efficient for ordering physicians allowing them to focus on patient care rather than navigating third party authorization workflows. Referring physicians are provided with a graded appropriateness score rather than a binary yes or no answer and are frequently guided to more appropriate examinations. Structured indications are available to radiologists with meaningful reasons for the examination allowing correct protocoling of examinations and correct ICD-9 coding leading to enhanced regulatory compliance.</a:t>
            </a:r>
            <a:endParaRPr lang="en-US" dirty="0" smtClean="0"/>
          </a:p>
          <a:p>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6</a:t>
            </a:fld>
            <a:endParaRPr lang="en-US"/>
          </a:p>
        </p:txBody>
      </p:sp>
    </p:spTree>
    <p:extLst>
      <p:ext uri="{BB962C8B-B14F-4D97-AF65-F5344CB8AC3E}">
        <p14:creationId xmlns:p14="http://schemas.microsoft.com/office/powerpoint/2010/main" val="1237760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growth in the use of imaging that occurred in the last decade has been the primary driver for decreases in fee for service system payments for imaging and caused many payers to implement prior authorization utilization management programs for imaging. </a:t>
            </a:r>
          </a:p>
          <a:p>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7</a:t>
            </a:fld>
            <a:endParaRPr lang="en-US"/>
          </a:p>
        </p:txBody>
      </p:sp>
    </p:spTree>
    <p:extLst>
      <p:ext uri="{BB962C8B-B14F-4D97-AF65-F5344CB8AC3E}">
        <p14:creationId xmlns:p14="http://schemas.microsoft.com/office/powerpoint/2010/main" val="89092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 contrast to prior authorization, clinical decision support at the point of order entry is transparent, educational and efficient for ordering physicians allowing them to focus on patient care rather than navigating third party authorization workflows. Referring physicians are provided with a graded appropriateness score rather than a binary yes or no answer and are frequently guided to more appropriate examinations. Structured indications are available to radiologists with meaningful reasons for the examination allowing correct protocoling of examinations and correct ICD-9 coding leading to enhanced regulatory compliance.</a:t>
            </a:r>
            <a:endParaRPr lang="en-US" dirty="0" smtClean="0"/>
          </a:p>
          <a:p>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8</a:t>
            </a:fld>
            <a:endParaRPr lang="en-US"/>
          </a:p>
        </p:txBody>
      </p:sp>
    </p:spTree>
    <p:extLst>
      <p:ext uri="{BB962C8B-B14F-4D97-AF65-F5344CB8AC3E}">
        <p14:creationId xmlns:p14="http://schemas.microsoft.com/office/powerpoint/2010/main" val="2930001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Referring physicians are provided with a graded appropriateness score rather than a binary yes or no answer and are frequently guided to more appropriate examinations. Structured indications are available to radiologists with meaningful reasons for the examination allowing correct protocoling of examinations and correct ICD-9 coding leading to enhanced regulatory compliance.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9</a:t>
            </a:fld>
            <a:endParaRPr lang="en-US"/>
          </a:p>
        </p:txBody>
      </p:sp>
    </p:spTree>
    <p:extLst>
      <p:ext uri="{BB962C8B-B14F-4D97-AF65-F5344CB8AC3E}">
        <p14:creationId xmlns:p14="http://schemas.microsoft.com/office/powerpoint/2010/main" val="888669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imaging30forWebEP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1900" y="1862555"/>
            <a:ext cx="4140200" cy="2705100"/>
          </a:xfrm>
          <a:prstGeom prst="rect">
            <a:avLst/>
          </a:prstGeom>
        </p:spPr>
      </p:pic>
    </p:spTree>
    <p:extLst>
      <p:ext uri="{BB962C8B-B14F-4D97-AF65-F5344CB8AC3E}">
        <p14:creationId xmlns:p14="http://schemas.microsoft.com/office/powerpoint/2010/main" val="11801972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4663962-5C0B-F642-8585-7A5CBE979EEA}" type="slidenum">
              <a:rPr lang="en-US" smtClean="0"/>
              <a:pPr/>
              <a:t>‹#›</a:t>
            </a:fld>
            <a:endParaRPr lang="en-US" dirty="0"/>
          </a:p>
        </p:txBody>
      </p:sp>
    </p:spTree>
    <p:extLst>
      <p:ext uri="{BB962C8B-B14F-4D97-AF65-F5344CB8AC3E}">
        <p14:creationId xmlns:p14="http://schemas.microsoft.com/office/powerpoint/2010/main" val="34912104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Rectangle 39"/>
          <p:cNvSpPr/>
          <p:nvPr userDrawn="1"/>
        </p:nvSpPr>
        <p:spPr>
          <a:xfrm>
            <a:off x="0" y="6410960"/>
            <a:ext cx="9144000" cy="4470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userDrawn="1"/>
        </p:nvSpPr>
        <p:spPr>
          <a:xfrm>
            <a:off x="0" y="1"/>
            <a:ext cx="9144000" cy="4470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userDrawn="1"/>
        </p:nvSpPr>
        <p:spPr>
          <a:xfrm>
            <a:off x="8477152" y="1"/>
            <a:ext cx="666848" cy="447040"/>
          </a:xfrm>
          <a:prstGeom prst="rect">
            <a:avLst/>
          </a:prstGeom>
          <a:solidFill>
            <a:schemeClr val="tx2">
              <a:lumMod val="7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Placeholder 1"/>
          <p:cNvSpPr>
            <a:spLocks noGrp="1"/>
          </p:cNvSpPr>
          <p:nvPr>
            <p:ph type="title"/>
          </p:nvPr>
        </p:nvSpPr>
        <p:spPr>
          <a:xfrm>
            <a:off x="193930" y="0"/>
            <a:ext cx="8283221" cy="447040"/>
          </a:xfrm>
          <a:prstGeom prst="rect">
            <a:avLst/>
          </a:prstGeom>
        </p:spPr>
        <p:txBody>
          <a:bodyPr vert="horz" lIns="0" tIns="45720" rIns="91440" bIns="45720" rtlCol="0" anchor="ctr">
            <a:normAutofit/>
          </a:bodyPr>
          <a:lstStyle/>
          <a:p>
            <a:r>
              <a:rPr lang="en-US" dirty="0" smtClean="0"/>
              <a:t>Click to edit Master title style</a:t>
            </a:r>
            <a:endParaRPr lang="en-US" dirty="0"/>
          </a:p>
        </p:txBody>
      </p:sp>
      <p:sp>
        <p:nvSpPr>
          <p:cNvPr id="34" name="Slide Number Placeholder 18"/>
          <p:cNvSpPr>
            <a:spLocks noGrp="1"/>
          </p:cNvSpPr>
          <p:nvPr>
            <p:ph type="sldNum" sz="quarter" idx="4"/>
          </p:nvPr>
        </p:nvSpPr>
        <p:spPr>
          <a:xfrm>
            <a:off x="8546758" y="6465875"/>
            <a:ext cx="405027" cy="365125"/>
          </a:xfrm>
          <a:prstGeom prst="rect">
            <a:avLst/>
          </a:prstGeom>
          <a:noFill/>
          <a:ln>
            <a:noFill/>
          </a:ln>
          <a:effectLst/>
        </p:spPr>
        <p:txBody>
          <a:bodyPr vert="horz" lIns="91440" tIns="45720" rIns="91440" bIns="45720" rtlCol="0" anchor="ctr"/>
          <a:lstStyle>
            <a:lvl1pPr algn="r">
              <a:lnSpc>
                <a:spcPct val="70000"/>
              </a:lnSpc>
              <a:defRPr sz="1000">
                <a:solidFill>
                  <a:schemeClr val="tx2">
                    <a:lumMod val="75000"/>
                  </a:schemeClr>
                </a:solidFill>
              </a:defRPr>
            </a:lvl1pPr>
          </a:lstStyle>
          <a:p>
            <a:fld id="{04663962-5C0B-F642-8585-7A5CBE979EEA}" type="slidenum">
              <a:rPr lang="en-US" smtClean="0"/>
              <a:pPr/>
              <a:t>‹#›</a:t>
            </a:fld>
            <a:endParaRPr lang="en-US" dirty="0"/>
          </a:p>
        </p:txBody>
      </p:sp>
      <p:sp>
        <p:nvSpPr>
          <p:cNvPr id="35" name="Rectangle 34"/>
          <p:cNvSpPr/>
          <p:nvPr userDrawn="1"/>
        </p:nvSpPr>
        <p:spPr>
          <a:xfrm>
            <a:off x="193930" y="6501383"/>
            <a:ext cx="4767468" cy="246221"/>
          </a:xfrm>
          <a:prstGeom prst="rect">
            <a:avLst/>
          </a:prstGeom>
        </p:spPr>
        <p:txBody>
          <a:bodyPr wrap="square" lIns="0">
            <a:spAutoFit/>
          </a:bodyPr>
          <a:lstStyle/>
          <a:p>
            <a:pPr algn="l"/>
            <a:r>
              <a:rPr lang="en-US" sz="1000" dirty="0" smtClean="0">
                <a:solidFill>
                  <a:schemeClr val="tx2">
                    <a:lumMod val="75000"/>
                  </a:schemeClr>
                </a:solidFill>
                <a:latin typeface="Calibri"/>
                <a:cs typeface="Calibri"/>
              </a:rPr>
              <a:t>© 2014</a:t>
            </a:r>
            <a:r>
              <a:rPr lang="en-US" sz="1000" baseline="0" dirty="0" smtClean="0">
                <a:solidFill>
                  <a:schemeClr val="tx2">
                    <a:lumMod val="75000"/>
                  </a:schemeClr>
                </a:solidFill>
                <a:latin typeface="Calibri"/>
                <a:cs typeface="Calibri"/>
              </a:rPr>
              <a:t> | AMERICAN COLLEGE OF RADIOLOGY |</a:t>
            </a:r>
            <a:r>
              <a:rPr lang="en-US" sz="1000" dirty="0" smtClean="0">
                <a:solidFill>
                  <a:schemeClr val="tx2">
                    <a:lumMod val="75000"/>
                  </a:schemeClr>
                </a:solidFill>
                <a:latin typeface="Calibri"/>
                <a:cs typeface="Calibri"/>
              </a:rPr>
              <a:t> IMAGING</a:t>
            </a:r>
            <a:r>
              <a:rPr lang="en-US" sz="1000" baseline="0" dirty="0" smtClean="0">
                <a:solidFill>
                  <a:schemeClr val="tx2">
                    <a:lumMod val="75000"/>
                  </a:schemeClr>
                </a:solidFill>
                <a:latin typeface="Calibri"/>
                <a:cs typeface="Calibri"/>
              </a:rPr>
              <a:t> 3.0</a:t>
            </a:r>
            <a:r>
              <a:rPr lang="en-US" sz="1000" baseline="30000" dirty="0" smtClean="0">
                <a:solidFill>
                  <a:schemeClr val="tx2">
                    <a:lumMod val="75000"/>
                  </a:schemeClr>
                </a:solidFill>
                <a:latin typeface="Calibri"/>
                <a:cs typeface="Calibri"/>
              </a:rPr>
              <a:t>TM</a:t>
            </a:r>
            <a:r>
              <a:rPr lang="en-US" sz="1000" baseline="0" dirty="0" smtClean="0">
                <a:solidFill>
                  <a:schemeClr val="tx2">
                    <a:lumMod val="75000"/>
                  </a:schemeClr>
                </a:solidFill>
                <a:latin typeface="Calibri"/>
                <a:cs typeface="Calibri"/>
              </a:rPr>
              <a:t> |</a:t>
            </a:r>
            <a:r>
              <a:rPr lang="en-US" sz="1000" dirty="0" smtClean="0">
                <a:solidFill>
                  <a:schemeClr val="tx2">
                    <a:lumMod val="75000"/>
                  </a:schemeClr>
                </a:solidFill>
                <a:latin typeface="Calibri"/>
                <a:cs typeface="Calibri"/>
              </a:rPr>
              <a:t> ALL RIGHTS RESERVED.</a:t>
            </a:r>
            <a:endParaRPr lang="en-US" sz="1000" dirty="0">
              <a:solidFill>
                <a:schemeClr val="tx2">
                  <a:lumMod val="75000"/>
                </a:schemeClr>
              </a:solidFill>
              <a:latin typeface="Calibri"/>
              <a:cs typeface="Calibri"/>
            </a:endParaRPr>
          </a:p>
        </p:txBody>
      </p:sp>
      <p:sp>
        <p:nvSpPr>
          <p:cNvPr id="36" name="Text Placeholder 37"/>
          <p:cNvSpPr>
            <a:spLocks noGrp="1"/>
          </p:cNvSpPr>
          <p:nvPr>
            <p:ph type="body" idx="1"/>
          </p:nvPr>
        </p:nvSpPr>
        <p:spPr>
          <a:xfrm>
            <a:off x="193074" y="621632"/>
            <a:ext cx="8757852" cy="56147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7" name="Picture 36" descr="imaging_icon.png"/>
          <p:cNvPicPr>
            <a:picLocks noChangeAspect="1"/>
          </p:cNvPicPr>
          <p:nvPr userDrawn="1"/>
        </p:nvPicPr>
        <p:blipFill>
          <a:blip r:embed="rId4">
            <a:alphaModFix amt="37000"/>
            <a:extLst>
              <a:ext uri="{28A0092B-C50C-407E-A947-70E740481C1C}">
                <a14:useLocalDpi xmlns:a14="http://schemas.microsoft.com/office/drawing/2010/main" val="0"/>
              </a:ext>
            </a:extLst>
          </a:blip>
          <a:stretch>
            <a:fillRect/>
          </a:stretch>
        </p:blipFill>
        <p:spPr>
          <a:xfrm>
            <a:off x="8629697" y="129688"/>
            <a:ext cx="361758" cy="187666"/>
          </a:xfrm>
          <a:prstGeom prst="rect">
            <a:avLst/>
          </a:prstGeom>
        </p:spPr>
      </p:pic>
    </p:spTree>
    <p:extLst>
      <p:ext uri="{BB962C8B-B14F-4D97-AF65-F5344CB8AC3E}">
        <p14:creationId xmlns:p14="http://schemas.microsoft.com/office/powerpoint/2010/main" val="3026514469"/>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sz="1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050" b="1" dirty="0"/>
              <a:t>Reasons Radiologists Should Embrace Point Of Care Clinical Decision Support for Diagnostic Imaging Using Specialty Society Developed </a:t>
            </a:r>
            <a:r>
              <a:rPr lang="en-US" sz="1050" b="1" dirty="0" smtClean="0"/>
              <a:t>Guidelines</a:t>
            </a:r>
            <a:endParaRPr lang="en-US" sz="1050" b="1" dirty="0"/>
          </a:p>
        </p:txBody>
      </p:sp>
      <p:sp>
        <p:nvSpPr>
          <p:cNvPr id="3" name="Slide Number Placeholder 2"/>
          <p:cNvSpPr>
            <a:spLocks noGrp="1"/>
          </p:cNvSpPr>
          <p:nvPr>
            <p:ph type="sldNum" sz="quarter" idx="10"/>
          </p:nvPr>
        </p:nvSpPr>
        <p:spPr/>
        <p:txBody>
          <a:bodyPr/>
          <a:lstStyle/>
          <a:p>
            <a:fld id="{04663962-5C0B-F642-8585-7A5CBE979EEA}" type="slidenum">
              <a:rPr lang="en-US" smtClean="0"/>
              <a:pPr/>
              <a:t>1</a:t>
            </a:fld>
            <a:endParaRPr lang="en-US" dirty="0"/>
          </a:p>
        </p:txBody>
      </p:sp>
      <p:grpSp>
        <p:nvGrpSpPr>
          <p:cNvPr id="28" name="Group 27"/>
          <p:cNvGrpSpPr/>
          <p:nvPr/>
        </p:nvGrpSpPr>
        <p:grpSpPr>
          <a:xfrm>
            <a:off x="1405465" y="1417065"/>
            <a:ext cx="6878401" cy="2101885"/>
            <a:chOff x="1405465" y="1417065"/>
            <a:chExt cx="6878401" cy="2101885"/>
          </a:xfrm>
        </p:grpSpPr>
        <p:pic>
          <p:nvPicPr>
            <p:cNvPr id="4" name="Picture 3" descr="imaging30forWebEP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465" y="1521492"/>
              <a:ext cx="2917190" cy="1906018"/>
            </a:xfrm>
            <a:prstGeom prst="rect">
              <a:avLst/>
            </a:prstGeom>
          </p:spPr>
        </p:pic>
        <p:sp>
          <p:nvSpPr>
            <p:cNvPr id="6" name="Rectangle 5"/>
            <p:cNvSpPr/>
            <p:nvPr/>
          </p:nvSpPr>
          <p:spPr>
            <a:xfrm>
              <a:off x="4594326" y="1417065"/>
              <a:ext cx="3559074" cy="1412694"/>
            </a:xfrm>
            <a:prstGeom prst="rect">
              <a:avLst/>
            </a:prstGeom>
          </p:spPr>
          <p:txBody>
            <a:bodyPr wrap="square">
              <a:spAutoFit/>
            </a:bodyPr>
            <a:lstStyle/>
            <a:p>
              <a:pPr>
                <a:lnSpc>
                  <a:spcPct val="120000"/>
                </a:lnSpc>
                <a:spcBef>
                  <a:spcPct val="20000"/>
                </a:spcBef>
              </a:pPr>
              <a:r>
                <a:rPr lang="en-US" dirty="0" smtClean="0">
                  <a:solidFill>
                    <a:schemeClr val="accent1"/>
                  </a:solidFill>
                </a:rPr>
                <a:t>Improving quality and bending the cost curve by better integrating radiologists and their knowledge into healthcare delivery.</a:t>
              </a:r>
            </a:p>
          </p:txBody>
        </p:sp>
        <p:sp>
          <p:nvSpPr>
            <p:cNvPr id="8" name="Rectangle 7"/>
            <p:cNvSpPr/>
            <p:nvPr/>
          </p:nvSpPr>
          <p:spPr>
            <a:xfrm>
              <a:off x="4594324" y="2911594"/>
              <a:ext cx="3689542" cy="607356"/>
            </a:xfrm>
            <a:prstGeom prst="rect">
              <a:avLst/>
            </a:prstGeom>
          </p:spPr>
          <p:txBody>
            <a:bodyPr wrap="square">
              <a:normAutofit/>
            </a:bodyPr>
            <a:lstStyle/>
            <a:p>
              <a:pPr>
                <a:spcBef>
                  <a:spcPct val="20000"/>
                </a:spcBef>
              </a:pPr>
              <a:r>
                <a:rPr lang="en-US" sz="1400" dirty="0" smtClean="0">
                  <a:solidFill>
                    <a:schemeClr val="bg1">
                      <a:lumMod val="50000"/>
                    </a:schemeClr>
                  </a:solidFill>
                </a:rPr>
                <a:t>Bibb Allen, Jr., MD, FACR</a:t>
              </a:r>
            </a:p>
            <a:p>
              <a:pPr>
                <a:spcBef>
                  <a:spcPct val="20000"/>
                </a:spcBef>
              </a:pPr>
              <a:r>
                <a:rPr lang="en-US" sz="1400" dirty="0" smtClean="0">
                  <a:solidFill>
                    <a:schemeClr val="bg1">
                      <a:lumMod val="50000"/>
                    </a:schemeClr>
                  </a:solidFill>
                </a:rPr>
                <a:t>Vice </a:t>
              </a:r>
              <a:r>
                <a:rPr lang="en-US" sz="1400" dirty="0">
                  <a:solidFill>
                    <a:schemeClr val="bg1">
                      <a:lumMod val="50000"/>
                    </a:schemeClr>
                  </a:solidFill>
                </a:rPr>
                <a:t>Chair, ACR Board of </a:t>
              </a:r>
              <a:r>
                <a:rPr lang="en-US" sz="1400" dirty="0" smtClean="0">
                  <a:solidFill>
                    <a:schemeClr val="bg1">
                      <a:lumMod val="50000"/>
                    </a:schemeClr>
                  </a:solidFill>
                </a:rPr>
                <a:t>Chancellors</a:t>
              </a:r>
              <a:endParaRPr lang="en-US" sz="1400" dirty="0">
                <a:solidFill>
                  <a:schemeClr val="bg1">
                    <a:lumMod val="50000"/>
                  </a:schemeClr>
                </a:solidFill>
              </a:endParaRPr>
            </a:p>
          </p:txBody>
        </p:sp>
      </p:grpSp>
      <p:grpSp>
        <p:nvGrpSpPr>
          <p:cNvPr id="29" name="Group 28"/>
          <p:cNvGrpSpPr/>
          <p:nvPr/>
        </p:nvGrpSpPr>
        <p:grpSpPr>
          <a:xfrm>
            <a:off x="950190" y="4360659"/>
            <a:ext cx="7333676" cy="1056573"/>
            <a:chOff x="950190" y="4360659"/>
            <a:chExt cx="7333676" cy="1056573"/>
          </a:xfrm>
        </p:grpSpPr>
        <p:sp>
          <p:nvSpPr>
            <p:cNvPr id="11" name="Rectangle 10"/>
            <p:cNvSpPr/>
            <p:nvPr/>
          </p:nvSpPr>
          <p:spPr>
            <a:xfrm>
              <a:off x="4594323" y="4360659"/>
              <a:ext cx="3689543" cy="1056573"/>
            </a:xfrm>
            <a:prstGeom prst="rect">
              <a:avLst/>
            </a:prstGeom>
          </p:spPr>
          <p:txBody>
            <a:bodyPr wrap="square">
              <a:noAutofit/>
            </a:bodyPr>
            <a:lstStyle/>
            <a:p>
              <a:pPr>
                <a:lnSpc>
                  <a:spcPct val="80000"/>
                </a:lnSpc>
                <a:spcBef>
                  <a:spcPct val="20000"/>
                </a:spcBef>
              </a:pPr>
              <a:r>
                <a:rPr lang="en-US" sz="3200" dirty="0" smtClean="0">
                  <a:solidFill>
                    <a:schemeClr val="accent1"/>
                  </a:solidFill>
                </a:rPr>
                <a:t>American College </a:t>
              </a:r>
            </a:p>
            <a:p>
              <a:pPr>
                <a:lnSpc>
                  <a:spcPct val="80000"/>
                </a:lnSpc>
                <a:spcBef>
                  <a:spcPct val="20000"/>
                </a:spcBef>
              </a:pPr>
              <a:r>
                <a:rPr lang="en-US" sz="3200" dirty="0" smtClean="0">
                  <a:solidFill>
                    <a:schemeClr val="accent1"/>
                  </a:solidFill>
                </a:rPr>
                <a:t>of Radiology</a:t>
              </a:r>
            </a:p>
          </p:txBody>
        </p:sp>
        <p:pic>
          <p:nvPicPr>
            <p:cNvPr id="16" name="Picture 15" descr="acr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190" y="4394702"/>
              <a:ext cx="3469409" cy="902048"/>
            </a:xfrm>
            <a:prstGeom prst="rect">
              <a:avLst/>
            </a:prstGeom>
          </p:spPr>
        </p:pic>
      </p:grpSp>
      <p:cxnSp>
        <p:nvCxnSpPr>
          <p:cNvPr id="18" name="Straight Connector 17"/>
          <p:cNvCxnSpPr/>
          <p:nvPr/>
        </p:nvCxnSpPr>
        <p:spPr>
          <a:xfrm>
            <a:off x="900083" y="3915691"/>
            <a:ext cx="739394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164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431164"/>
            <a:ext cx="9144001" cy="5988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0" tIns="45720" rIns="914400" bIns="45720" numCol="1" spcCol="0" rtlCol="0" fromWordArt="0" anchor="ctr" anchorCtr="0" forceAA="0" compatLnSpc="1">
            <a:prstTxWarp prst="textNoShape">
              <a:avLst/>
            </a:prstTxWarp>
            <a:normAutofit/>
          </a:bodyPr>
          <a:lstStyle/>
          <a:p>
            <a:endParaRPr lang="en-US" sz="3600" dirty="0"/>
          </a:p>
        </p:txBody>
      </p:sp>
      <p:sp>
        <p:nvSpPr>
          <p:cNvPr id="3" name="Slide Number Placeholder 2"/>
          <p:cNvSpPr>
            <a:spLocks noGrp="1"/>
          </p:cNvSpPr>
          <p:nvPr>
            <p:ph type="sldNum" sz="quarter" idx="10"/>
          </p:nvPr>
        </p:nvSpPr>
        <p:spPr/>
        <p:txBody>
          <a:bodyPr/>
          <a:lstStyle/>
          <a:p>
            <a:fld id="{04663962-5C0B-F642-8585-7A5CBE979EEA}" type="slidenum">
              <a:rPr lang="en-US" smtClean="0"/>
              <a:pPr/>
              <a:t>10</a:t>
            </a:fld>
            <a:endParaRPr lang="en-US" dirty="0"/>
          </a:p>
        </p:txBody>
      </p:sp>
      <p:sp>
        <p:nvSpPr>
          <p:cNvPr id="14" name="Rectangle 13"/>
          <p:cNvSpPr/>
          <p:nvPr/>
        </p:nvSpPr>
        <p:spPr>
          <a:xfrm>
            <a:off x="2746036" y="2531520"/>
            <a:ext cx="4668810" cy="1200328"/>
          </a:xfrm>
          <a:prstGeom prst="rect">
            <a:avLst/>
          </a:prstGeom>
        </p:spPr>
        <p:txBody>
          <a:bodyPr wrap="square">
            <a:spAutoFit/>
          </a:bodyPr>
          <a:lstStyle/>
          <a:p>
            <a:r>
              <a:rPr lang="en-US" sz="2400" dirty="0">
                <a:solidFill>
                  <a:schemeClr val="bg1"/>
                </a:solidFill>
              </a:rPr>
              <a:t>Clinical decision support </a:t>
            </a:r>
            <a:r>
              <a:rPr lang="en-US" sz="2400" dirty="0" smtClean="0">
                <a:solidFill>
                  <a:schemeClr val="bg1"/>
                </a:solidFill>
              </a:rPr>
              <a:t>provides high-quality </a:t>
            </a:r>
            <a:r>
              <a:rPr lang="en-US" sz="2400" dirty="0">
                <a:solidFill>
                  <a:schemeClr val="bg1"/>
                </a:solidFill>
              </a:rPr>
              <a:t>evidence to </a:t>
            </a:r>
            <a:r>
              <a:rPr lang="en-US" sz="2400" dirty="0" smtClean="0">
                <a:solidFill>
                  <a:schemeClr val="bg1"/>
                </a:solidFill>
              </a:rPr>
              <a:t>the patient’s treating physicians</a:t>
            </a:r>
            <a:r>
              <a:rPr lang="en-US" sz="2400" dirty="0">
                <a:solidFill>
                  <a:schemeClr val="bg1"/>
                </a:solidFill>
              </a:rPr>
              <a:t>.</a:t>
            </a:r>
          </a:p>
        </p:txBody>
      </p:sp>
      <p:sp>
        <p:nvSpPr>
          <p:cNvPr id="23" name="Rectangle 22"/>
          <p:cNvSpPr/>
          <p:nvPr/>
        </p:nvSpPr>
        <p:spPr>
          <a:xfrm>
            <a:off x="1172994" y="1825156"/>
            <a:ext cx="1592580" cy="2336537"/>
          </a:xfrm>
          <a:prstGeom prst="rect">
            <a:avLst/>
          </a:prstGeom>
        </p:spPr>
        <p:txBody>
          <a:bodyPr wrap="square">
            <a:spAutoFit/>
          </a:bodyPr>
          <a:lstStyle/>
          <a:p>
            <a:pPr algn="ctr">
              <a:lnSpc>
                <a:spcPct val="80000"/>
              </a:lnSpc>
            </a:pPr>
            <a:r>
              <a:rPr lang="en-US" sz="17500" b="1" dirty="0" smtClean="0">
                <a:solidFill>
                  <a:schemeClr val="bg1"/>
                </a:solidFill>
              </a:rPr>
              <a:t>2</a:t>
            </a:r>
            <a:endParaRPr lang="en-US" sz="17500" dirty="0">
              <a:solidFill>
                <a:schemeClr val="bg1"/>
              </a:solidFill>
            </a:endParaRPr>
          </a:p>
        </p:txBody>
      </p:sp>
      <p:cxnSp>
        <p:nvCxnSpPr>
          <p:cNvPr id="24" name="Straight Connector 23"/>
          <p:cNvCxnSpPr>
            <a:endCxn id="27" idx="2"/>
          </p:cNvCxnSpPr>
          <p:nvPr/>
        </p:nvCxnSpPr>
        <p:spPr>
          <a:xfrm>
            <a:off x="2506589" y="4609125"/>
            <a:ext cx="4130823" cy="0"/>
          </a:xfrm>
          <a:prstGeom prst="line">
            <a:avLst/>
          </a:prstGeom>
          <a:ln w="76200" cmpd="sng">
            <a:solidFill>
              <a:srgbClr val="8EBCC3"/>
            </a:solidFill>
          </a:ln>
          <a:effectLst/>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1592189" y="4151925"/>
            <a:ext cx="5959623" cy="914400"/>
            <a:chOff x="1592189" y="2022231"/>
            <a:chExt cx="5959623" cy="914400"/>
          </a:xfrm>
        </p:grpSpPr>
        <p:sp>
          <p:nvSpPr>
            <p:cNvPr id="15" name="Oval 14"/>
            <p:cNvSpPr/>
            <p:nvPr/>
          </p:nvSpPr>
          <p:spPr>
            <a:xfrm>
              <a:off x="1592189"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a:solidFill>
                    <a:schemeClr val="accent2">
                      <a:lumMod val="60000"/>
                      <a:lumOff val="40000"/>
                    </a:schemeClr>
                  </a:solidFill>
                </a:rPr>
                <a:t>1</a:t>
              </a:r>
            </a:p>
          </p:txBody>
        </p:sp>
        <p:sp>
          <p:nvSpPr>
            <p:cNvPr id="27" name="Oval 26"/>
            <p:cNvSpPr/>
            <p:nvPr/>
          </p:nvSpPr>
          <p:spPr>
            <a:xfrm>
              <a:off x="6637412"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smtClean="0">
                  <a:solidFill>
                    <a:schemeClr val="accent2">
                      <a:lumMod val="60000"/>
                      <a:lumOff val="40000"/>
                    </a:schemeClr>
                  </a:solidFill>
                </a:rPr>
                <a:t>5</a:t>
              </a:r>
              <a:endParaRPr lang="en-US" sz="4000" b="1" dirty="0">
                <a:solidFill>
                  <a:schemeClr val="accent2">
                    <a:lumMod val="60000"/>
                    <a:lumOff val="40000"/>
                  </a:schemeClr>
                </a:solidFill>
              </a:endParaRPr>
            </a:p>
          </p:txBody>
        </p:sp>
        <p:sp>
          <p:nvSpPr>
            <p:cNvPr id="28" name="Oval 27"/>
            <p:cNvSpPr/>
            <p:nvPr/>
          </p:nvSpPr>
          <p:spPr>
            <a:xfrm>
              <a:off x="2853495" y="2022231"/>
              <a:ext cx="914400" cy="914400"/>
            </a:xfrm>
            <a:prstGeom prst="ellipse">
              <a:avLst/>
            </a:prstGeom>
            <a:solidFill>
              <a:srgbClr val="064469"/>
            </a:solidFill>
            <a:ln w="76200" cmpd="sng">
              <a:solidFill>
                <a:srgbClr val="04334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smtClean="0">
                  <a:solidFill>
                    <a:srgbClr val="FFFFFF"/>
                  </a:solidFill>
                </a:rPr>
                <a:t>2</a:t>
              </a:r>
              <a:endParaRPr lang="en-US" sz="4000" b="1" dirty="0">
                <a:solidFill>
                  <a:srgbClr val="FFFFFF"/>
                </a:solidFill>
              </a:endParaRPr>
            </a:p>
          </p:txBody>
        </p:sp>
        <p:sp>
          <p:nvSpPr>
            <p:cNvPr id="29" name="Oval 28"/>
            <p:cNvSpPr/>
            <p:nvPr/>
          </p:nvSpPr>
          <p:spPr>
            <a:xfrm>
              <a:off x="4114801"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smtClean="0">
                  <a:solidFill>
                    <a:schemeClr val="accent2">
                      <a:lumMod val="60000"/>
                      <a:lumOff val="40000"/>
                    </a:schemeClr>
                  </a:solidFill>
                </a:rPr>
                <a:t>3</a:t>
              </a:r>
              <a:endParaRPr lang="en-US" sz="4000" b="1" dirty="0">
                <a:solidFill>
                  <a:schemeClr val="accent2">
                    <a:lumMod val="60000"/>
                    <a:lumOff val="40000"/>
                  </a:schemeClr>
                </a:solidFill>
              </a:endParaRPr>
            </a:p>
          </p:txBody>
        </p:sp>
        <p:sp>
          <p:nvSpPr>
            <p:cNvPr id="30" name="Oval 29"/>
            <p:cNvSpPr/>
            <p:nvPr/>
          </p:nvSpPr>
          <p:spPr>
            <a:xfrm>
              <a:off x="5376107"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smtClean="0">
                  <a:solidFill>
                    <a:schemeClr val="accent2">
                      <a:lumMod val="60000"/>
                      <a:lumOff val="40000"/>
                    </a:schemeClr>
                  </a:solidFill>
                </a:rPr>
                <a:t>4</a:t>
              </a:r>
              <a:endParaRPr lang="en-US" sz="4000" b="1" dirty="0">
                <a:solidFill>
                  <a:schemeClr val="accent2">
                    <a:lumMod val="60000"/>
                    <a:lumOff val="40000"/>
                  </a:schemeClr>
                </a:solidFill>
              </a:endParaRPr>
            </a:p>
          </p:txBody>
        </p:sp>
      </p:grpSp>
    </p:spTree>
    <p:extLst>
      <p:ext uri="{BB962C8B-B14F-4D97-AF65-F5344CB8AC3E}">
        <p14:creationId xmlns:p14="http://schemas.microsoft.com/office/powerpoint/2010/main" val="726076851"/>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a:t>
            </a:r>
            <a:r>
              <a:rPr lang="en-US" dirty="0"/>
              <a:t>Clinical decision support provides </a:t>
            </a:r>
            <a:r>
              <a:rPr lang="en-US" dirty="0" smtClean="0"/>
              <a:t>high-quality </a:t>
            </a:r>
            <a:r>
              <a:rPr lang="en-US" dirty="0"/>
              <a:t>evidence to the patients’ treating </a:t>
            </a:r>
            <a:r>
              <a:rPr lang="en-US" dirty="0" smtClean="0"/>
              <a:t>physicians</a:t>
            </a:r>
            <a:endParaRPr lang="en-US" dirty="0"/>
          </a:p>
        </p:txBody>
      </p:sp>
      <p:sp>
        <p:nvSpPr>
          <p:cNvPr id="3" name="Slide Number Placeholder 2"/>
          <p:cNvSpPr>
            <a:spLocks noGrp="1"/>
          </p:cNvSpPr>
          <p:nvPr>
            <p:ph type="sldNum" sz="quarter" idx="10"/>
          </p:nvPr>
        </p:nvSpPr>
        <p:spPr/>
        <p:txBody>
          <a:bodyPr/>
          <a:lstStyle/>
          <a:p>
            <a:fld id="{04663962-5C0B-F642-8585-7A5CBE979EEA}" type="slidenum">
              <a:rPr lang="en-US" smtClean="0"/>
              <a:pPr/>
              <a:t>11</a:t>
            </a:fld>
            <a:endParaRPr lang="en-US" dirty="0"/>
          </a:p>
        </p:txBody>
      </p:sp>
      <p:sp>
        <p:nvSpPr>
          <p:cNvPr id="7" name="Rectangle 6"/>
          <p:cNvSpPr/>
          <p:nvPr/>
        </p:nvSpPr>
        <p:spPr>
          <a:xfrm>
            <a:off x="808520" y="1422385"/>
            <a:ext cx="7526961" cy="646331"/>
          </a:xfrm>
          <a:prstGeom prst="rect">
            <a:avLst/>
          </a:prstGeom>
        </p:spPr>
        <p:txBody>
          <a:bodyPr wrap="square">
            <a:spAutoFit/>
          </a:bodyPr>
          <a:lstStyle/>
          <a:p>
            <a:r>
              <a:rPr lang="en-US" dirty="0" smtClean="0"/>
              <a:t>Medical specialty </a:t>
            </a:r>
            <a:r>
              <a:rPr lang="en-US" dirty="0"/>
              <a:t>societies </a:t>
            </a:r>
            <a:r>
              <a:rPr lang="en-US" dirty="0" smtClean="0"/>
              <a:t>are best equipped to develop guidelines for an effective utilization management program</a:t>
            </a:r>
            <a:endParaRPr lang="en-US" dirty="0"/>
          </a:p>
        </p:txBody>
      </p:sp>
      <p:grpSp>
        <p:nvGrpSpPr>
          <p:cNvPr id="9" name="Group 8"/>
          <p:cNvGrpSpPr/>
          <p:nvPr/>
        </p:nvGrpSpPr>
        <p:grpSpPr>
          <a:xfrm>
            <a:off x="808521" y="2696910"/>
            <a:ext cx="3446547" cy="1364422"/>
            <a:chOff x="950191" y="2489702"/>
            <a:chExt cx="3446547" cy="1364422"/>
          </a:xfrm>
        </p:grpSpPr>
        <p:pic>
          <p:nvPicPr>
            <p:cNvPr id="4" name="Picture 3" descr="ac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274" y="2489702"/>
              <a:ext cx="3372464" cy="876842"/>
            </a:xfrm>
            <a:prstGeom prst="rect">
              <a:avLst/>
            </a:prstGeom>
          </p:spPr>
        </p:pic>
        <p:sp>
          <p:nvSpPr>
            <p:cNvPr id="8" name="Rectangle 7"/>
            <p:cNvSpPr/>
            <p:nvPr/>
          </p:nvSpPr>
          <p:spPr>
            <a:xfrm>
              <a:off x="950191" y="3392459"/>
              <a:ext cx="3372464" cy="461665"/>
            </a:xfrm>
            <a:prstGeom prst="rect">
              <a:avLst/>
            </a:prstGeom>
          </p:spPr>
          <p:txBody>
            <a:bodyPr wrap="square">
              <a:spAutoFit/>
            </a:bodyPr>
            <a:lstStyle/>
            <a:p>
              <a:r>
                <a:rPr lang="en-US" sz="2400" dirty="0">
                  <a:solidFill>
                    <a:schemeClr val="bg1">
                      <a:lumMod val="50000"/>
                    </a:schemeClr>
                  </a:solidFill>
                </a:rPr>
                <a:t>Appropriateness </a:t>
              </a:r>
              <a:r>
                <a:rPr lang="en-US" sz="2400" dirty="0" smtClean="0">
                  <a:solidFill>
                    <a:schemeClr val="bg1">
                      <a:lumMod val="50000"/>
                    </a:schemeClr>
                  </a:solidFill>
                </a:rPr>
                <a:t>Criteria</a:t>
              </a:r>
              <a:endParaRPr lang="en-US" sz="2400" dirty="0">
                <a:solidFill>
                  <a:schemeClr val="bg1">
                    <a:lumMod val="50000"/>
                  </a:schemeClr>
                </a:solidFill>
              </a:endParaRPr>
            </a:p>
          </p:txBody>
        </p:sp>
      </p:grpSp>
      <p:grpSp>
        <p:nvGrpSpPr>
          <p:cNvPr id="18" name="Group 17"/>
          <p:cNvGrpSpPr/>
          <p:nvPr/>
        </p:nvGrpSpPr>
        <p:grpSpPr>
          <a:xfrm>
            <a:off x="4466738" y="2175103"/>
            <a:ext cx="3868742" cy="2099369"/>
            <a:chOff x="4466738" y="2022703"/>
            <a:chExt cx="3868742" cy="2099369"/>
          </a:xfrm>
        </p:grpSpPr>
        <p:sp>
          <p:nvSpPr>
            <p:cNvPr id="11" name="Left Brace 10"/>
            <p:cNvSpPr/>
            <p:nvPr/>
          </p:nvSpPr>
          <p:spPr>
            <a:xfrm rot="10800000">
              <a:off x="4466738" y="2206491"/>
              <a:ext cx="339021" cy="1915581"/>
            </a:xfrm>
            <a:prstGeom prst="leftBrace">
              <a:avLst>
                <a:gd name="adj1" fmla="val 52845"/>
                <a:gd name="adj2" fmla="val 49896"/>
              </a:avLst>
            </a:prstGeom>
            <a:ln w="285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5" name="Group 14"/>
            <p:cNvGrpSpPr/>
            <p:nvPr/>
          </p:nvGrpSpPr>
          <p:grpSpPr>
            <a:xfrm>
              <a:off x="4964154" y="2022703"/>
              <a:ext cx="3371326" cy="1956179"/>
              <a:chOff x="5105824" y="2345629"/>
              <a:chExt cx="3371326" cy="1956179"/>
            </a:xfrm>
          </p:grpSpPr>
          <p:sp>
            <p:nvSpPr>
              <p:cNvPr id="10" name="Rectangle 9"/>
              <p:cNvSpPr/>
              <p:nvPr/>
            </p:nvSpPr>
            <p:spPr>
              <a:xfrm>
                <a:off x="5105825" y="2693701"/>
                <a:ext cx="1794512" cy="1118255"/>
              </a:xfrm>
              <a:prstGeom prst="rect">
                <a:avLst/>
              </a:prstGeom>
            </p:spPr>
            <p:txBody>
              <a:bodyPr wrap="square">
                <a:spAutoFit/>
              </a:bodyPr>
              <a:lstStyle/>
              <a:p>
                <a:pPr>
                  <a:lnSpc>
                    <a:spcPct val="80000"/>
                  </a:lnSpc>
                </a:pPr>
                <a:r>
                  <a:rPr lang="en-US" sz="8000" b="1" dirty="0" smtClean="0">
                    <a:solidFill>
                      <a:schemeClr val="accent1"/>
                    </a:solidFill>
                  </a:rPr>
                  <a:t>300</a:t>
                </a:r>
              </a:p>
            </p:txBody>
          </p:sp>
          <p:sp>
            <p:nvSpPr>
              <p:cNvPr id="12" name="Rectangle 11"/>
              <p:cNvSpPr/>
              <p:nvPr/>
            </p:nvSpPr>
            <p:spPr>
              <a:xfrm>
                <a:off x="6766021" y="2893452"/>
                <a:ext cx="1319648" cy="646331"/>
              </a:xfrm>
              <a:prstGeom prst="rect">
                <a:avLst/>
              </a:prstGeom>
            </p:spPr>
            <p:txBody>
              <a:bodyPr wrap="square">
                <a:spAutoFit/>
              </a:bodyPr>
              <a:lstStyle/>
              <a:p>
                <a:r>
                  <a:rPr lang="en-US" dirty="0">
                    <a:solidFill>
                      <a:srgbClr val="00687F"/>
                    </a:solidFill>
                  </a:rPr>
                  <a:t>v</a:t>
                </a:r>
                <a:r>
                  <a:rPr lang="en-US" dirty="0" smtClean="0">
                    <a:solidFill>
                      <a:srgbClr val="00687F"/>
                    </a:solidFill>
                  </a:rPr>
                  <a:t>olunteer radiologists</a:t>
                </a:r>
                <a:endParaRPr lang="en-US" dirty="0">
                  <a:solidFill>
                    <a:srgbClr val="00687F"/>
                  </a:solidFill>
                </a:endParaRPr>
              </a:p>
            </p:txBody>
          </p:sp>
          <p:sp>
            <p:nvSpPr>
              <p:cNvPr id="13" name="Rectangle 12"/>
              <p:cNvSpPr/>
              <p:nvPr/>
            </p:nvSpPr>
            <p:spPr>
              <a:xfrm>
                <a:off x="5105825" y="2345629"/>
                <a:ext cx="2979844" cy="461665"/>
              </a:xfrm>
              <a:prstGeom prst="rect">
                <a:avLst/>
              </a:prstGeom>
            </p:spPr>
            <p:txBody>
              <a:bodyPr wrap="square">
                <a:spAutoFit/>
              </a:bodyPr>
              <a:lstStyle/>
              <a:p>
                <a:r>
                  <a:rPr lang="en-US" sz="2400" dirty="0" smtClean="0">
                    <a:solidFill>
                      <a:schemeClr val="bg1">
                        <a:lumMod val="50000"/>
                      </a:schemeClr>
                    </a:solidFill>
                  </a:rPr>
                  <a:t>Created more </a:t>
                </a:r>
                <a:r>
                  <a:rPr lang="en-US" sz="2400" dirty="0">
                    <a:solidFill>
                      <a:schemeClr val="bg1">
                        <a:lumMod val="50000"/>
                      </a:schemeClr>
                    </a:solidFill>
                  </a:rPr>
                  <a:t>than </a:t>
                </a:r>
              </a:p>
            </p:txBody>
          </p:sp>
          <p:sp>
            <p:nvSpPr>
              <p:cNvPr id="14" name="Rectangle 13"/>
              <p:cNvSpPr/>
              <p:nvPr/>
            </p:nvSpPr>
            <p:spPr>
              <a:xfrm>
                <a:off x="5105824" y="3655477"/>
                <a:ext cx="3371326" cy="646331"/>
              </a:xfrm>
              <a:prstGeom prst="rect">
                <a:avLst/>
              </a:prstGeom>
            </p:spPr>
            <p:txBody>
              <a:bodyPr wrap="square">
                <a:spAutoFit/>
              </a:bodyPr>
              <a:lstStyle/>
              <a:p>
                <a:r>
                  <a:rPr lang="en-US" dirty="0" smtClean="0">
                    <a:solidFill>
                      <a:srgbClr val="7F7F7F"/>
                    </a:solidFill>
                  </a:rPr>
                  <a:t>multidisciplinary </a:t>
                </a:r>
                <a:r>
                  <a:rPr lang="en-US" dirty="0">
                    <a:solidFill>
                      <a:srgbClr val="7F7F7F"/>
                    </a:solidFill>
                  </a:rPr>
                  <a:t>consensus </a:t>
                </a:r>
                <a:r>
                  <a:rPr lang="en-US" dirty="0" smtClean="0">
                    <a:solidFill>
                      <a:srgbClr val="7F7F7F"/>
                    </a:solidFill>
                  </a:rPr>
                  <a:t>from cross-section of </a:t>
                </a:r>
                <a:r>
                  <a:rPr lang="en-US" dirty="0">
                    <a:solidFill>
                      <a:srgbClr val="7F7F7F"/>
                    </a:solidFill>
                  </a:rPr>
                  <a:t>medical </a:t>
                </a:r>
                <a:r>
                  <a:rPr lang="en-US" dirty="0" smtClean="0">
                    <a:solidFill>
                      <a:srgbClr val="7F7F7F"/>
                    </a:solidFill>
                  </a:rPr>
                  <a:t>societies</a:t>
                </a:r>
                <a:endParaRPr lang="en-US" sz="3200" dirty="0">
                  <a:solidFill>
                    <a:srgbClr val="7F7F7F"/>
                  </a:solidFill>
                </a:endParaRPr>
              </a:p>
            </p:txBody>
          </p:sp>
        </p:grpSp>
      </p:grpSp>
      <p:sp>
        <p:nvSpPr>
          <p:cNvPr id="16" name="Rectangle 15"/>
          <p:cNvSpPr/>
          <p:nvPr/>
        </p:nvSpPr>
        <p:spPr>
          <a:xfrm>
            <a:off x="808519" y="4513994"/>
            <a:ext cx="7526961" cy="923330"/>
          </a:xfrm>
          <a:prstGeom prst="rect">
            <a:avLst/>
          </a:prstGeom>
        </p:spPr>
        <p:txBody>
          <a:bodyPr wrap="square">
            <a:spAutoFit/>
          </a:bodyPr>
          <a:lstStyle/>
          <a:p>
            <a:r>
              <a:rPr lang="en-US" dirty="0" smtClean="0"/>
              <a:t>Guidance for ordering </a:t>
            </a:r>
            <a:r>
              <a:rPr lang="en-US" dirty="0"/>
              <a:t>physicians for </a:t>
            </a:r>
            <a:r>
              <a:rPr lang="en-US" dirty="0" smtClean="0"/>
              <a:t>&gt;900 </a:t>
            </a:r>
            <a:r>
              <a:rPr lang="en-US" dirty="0"/>
              <a:t>scenarios </a:t>
            </a:r>
            <a:r>
              <a:rPr lang="en-US" dirty="0" smtClean="0"/>
              <a:t>documented </a:t>
            </a:r>
            <a:r>
              <a:rPr lang="en-US" dirty="0"/>
              <a:t>with evidence </a:t>
            </a:r>
            <a:r>
              <a:rPr lang="en-US" dirty="0" smtClean="0"/>
              <a:t>from literature</a:t>
            </a:r>
            <a:r>
              <a:rPr lang="en-US" dirty="0"/>
              <a:t>, consensus from over 20 </a:t>
            </a:r>
            <a:r>
              <a:rPr lang="en-US" dirty="0" smtClean="0"/>
              <a:t>specialties</a:t>
            </a:r>
            <a:r>
              <a:rPr lang="en-US" dirty="0"/>
              <a:t>, </a:t>
            </a:r>
            <a:r>
              <a:rPr lang="en-US" dirty="0" smtClean="0"/>
              <a:t>transparency, and </a:t>
            </a:r>
            <a:r>
              <a:rPr lang="en-US" dirty="0"/>
              <a:t>inherent flexibility from </a:t>
            </a:r>
            <a:r>
              <a:rPr lang="en-US" dirty="0" smtClean="0"/>
              <a:t>cycle of community-driven updates.</a:t>
            </a:r>
            <a:endParaRPr lang="en-US" dirty="0"/>
          </a:p>
        </p:txBody>
      </p:sp>
    </p:spTree>
    <p:extLst>
      <p:ext uri="{BB962C8B-B14F-4D97-AF65-F5344CB8AC3E}">
        <p14:creationId xmlns:p14="http://schemas.microsoft.com/office/powerpoint/2010/main" val="3523643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12" presetClass="entr" presetSubtype="8"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p:tgtEl>
                                          <p:spTgt spid="18"/>
                                        </p:tgtEl>
                                        <p:attrNameLst>
                                          <p:attrName>ppt_x</p:attrName>
                                        </p:attrNameLst>
                                      </p:cBhvr>
                                      <p:tavLst>
                                        <p:tav tm="0">
                                          <p:val>
                                            <p:strVal val="#ppt_x-#ppt_w*1.125000"/>
                                          </p:val>
                                        </p:tav>
                                        <p:tav tm="100000">
                                          <p:val>
                                            <p:strVal val="#ppt_x"/>
                                          </p:val>
                                        </p:tav>
                                      </p:tavLst>
                                    </p:anim>
                                    <p:animEffect transition="in" filter="wipe(righ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a:t>
            </a:r>
            <a:r>
              <a:rPr lang="en-US" dirty="0"/>
              <a:t>Clinical decision support provides high quality evidence to the patients’ treating physicians</a:t>
            </a:r>
          </a:p>
        </p:txBody>
      </p:sp>
      <p:sp>
        <p:nvSpPr>
          <p:cNvPr id="3" name="Slide Number Placeholder 2"/>
          <p:cNvSpPr>
            <a:spLocks noGrp="1"/>
          </p:cNvSpPr>
          <p:nvPr>
            <p:ph type="sldNum" sz="quarter" idx="10"/>
          </p:nvPr>
        </p:nvSpPr>
        <p:spPr/>
        <p:txBody>
          <a:bodyPr/>
          <a:lstStyle/>
          <a:p>
            <a:fld id="{04663962-5C0B-F642-8585-7A5CBE979EEA}" type="slidenum">
              <a:rPr lang="en-US" smtClean="0"/>
              <a:pPr/>
              <a:t>12</a:t>
            </a:fld>
            <a:endParaRPr lang="en-US" dirty="0"/>
          </a:p>
        </p:txBody>
      </p:sp>
      <p:sp>
        <p:nvSpPr>
          <p:cNvPr id="4" name="Rectangle 3"/>
          <p:cNvSpPr/>
          <p:nvPr/>
        </p:nvSpPr>
        <p:spPr>
          <a:xfrm>
            <a:off x="791057" y="1415535"/>
            <a:ext cx="7561886" cy="769441"/>
          </a:xfrm>
          <a:prstGeom prst="rect">
            <a:avLst/>
          </a:prstGeom>
        </p:spPr>
        <p:txBody>
          <a:bodyPr wrap="none">
            <a:spAutoFit/>
          </a:bodyPr>
          <a:lstStyle/>
          <a:p>
            <a:pPr algn="ctr"/>
            <a:r>
              <a:rPr lang="en-US" sz="4400" b="1" dirty="0">
                <a:solidFill>
                  <a:srgbClr val="00687F"/>
                </a:solidFill>
              </a:rPr>
              <a:t>Standardization </a:t>
            </a:r>
            <a:r>
              <a:rPr lang="en-US" sz="4400" b="1" dirty="0" smtClean="0">
                <a:solidFill>
                  <a:srgbClr val="7F7F7F"/>
                </a:solidFill>
              </a:rPr>
              <a:t>vs.</a:t>
            </a:r>
            <a:r>
              <a:rPr lang="en-US" sz="4400" b="1" dirty="0" smtClean="0">
                <a:solidFill>
                  <a:srgbClr val="00687F"/>
                </a:solidFill>
              </a:rPr>
              <a:t> </a:t>
            </a:r>
            <a:r>
              <a:rPr lang="en-US" sz="4400" b="1" dirty="0" smtClean="0">
                <a:solidFill>
                  <a:schemeClr val="tx2"/>
                </a:solidFill>
              </a:rPr>
              <a:t>Localization</a:t>
            </a:r>
            <a:endParaRPr lang="en-US" sz="4400" b="1" dirty="0">
              <a:solidFill>
                <a:schemeClr val="tx2"/>
              </a:solidFill>
            </a:endParaRPr>
          </a:p>
        </p:txBody>
      </p:sp>
      <p:grpSp>
        <p:nvGrpSpPr>
          <p:cNvPr id="21" name="Group 20"/>
          <p:cNvGrpSpPr/>
          <p:nvPr/>
        </p:nvGrpSpPr>
        <p:grpSpPr>
          <a:xfrm>
            <a:off x="851532" y="2257546"/>
            <a:ext cx="3478563" cy="2893055"/>
            <a:chOff x="851532" y="1981776"/>
            <a:chExt cx="3478563" cy="2893055"/>
          </a:xfrm>
        </p:grpSpPr>
        <p:sp>
          <p:nvSpPr>
            <p:cNvPr id="6" name="Rectangle 5"/>
            <p:cNvSpPr/>
            <p:nvPr/>
          </p:nvSpPr>
          <p:spPr>
            <a:xfrm>
              <a:off x="851532" y="3674502"/>
              <a:ext cx="3478563" cy="1200329"/>
            </a:xfrm>
            <a:prstGeom prst="rect">
              <a:avLst/>
            </a:prstGeom>
          </p:spPr>
          <p:txBody>
            <a:bodyPr wrap="square">
              <a:spAutoFit/>
            </a:bodyPr>
            <a:lstStyle/>
            <a:p>
              <a:r>
                <a:rPr lang="en-US" dirty="0" smtClean="0"/>
                <a:t>Too </a:t>
              </a:r>
              <a:r>
                <a:rPr lang="en-US" dirty="0"/>
                <a:t>many rule </a:t>
              </a:r>
              <a:r>
                <a:rPr lang="en-US" dirty="0" smtClean="0"/>
                <a:t>sources can </a:t>
              </a:r>
              <a:r>
                <a:rPr lang="en-US" dirty="0"/>
                <a:t>produce a “Tower Of Babel” effect and send mixed messages to referring physicians and the public.</a:t>
              </a:r>
            </a:p>
          </p:txBody>
        </p:sp>
        <p:grpSp>
          <p:nvGrpSpPr>
            <p:cNvPr id="19" name="Group 18"/>
            <p:cNvGrpSpPr/>
            <p:nvPr/>
          </p:nvGrpSpPr>
          <p:grpSpPr>
            <a:xfrm>
              <a:off x="851532" y="1981776"/>
              <a:ext cx="3478563" cy="1620156"/>
              <a:chOff x="851532" y="1981776"/>
              <a:chExt cx="3478563" cy="1620156"/>
            </a:xfrm>
          </p:grpSpPr>
          <p:pic>
            <p:nvPicPr>
              <p:cNvPr id="5" name="Picture 4" descr="1280px-Pieter_Bruegel_the_Elder_-_The_Tower_of_Babel_(Vienna)_-_Google_Art_Project_-_edited.jpg"/>
              <p:cNvPicPr>
                <a:picLocks noChangeAspect="1"/>
              </p:cNvPicPr>
              <p:nvPr/>
            </p:nvPicPr>
            <p:blipFill rotWithShape="1">
              <a:blip r:embed="rId3">
                <a:extLst>
                  <a:ext uri="{28A0092B-C50C-407E-A947-70E740481C1C}">
                    <a14:useLocalDpi xmlns:a14="http://schemas.microsoft.com/office/drawing/2010/main" val="0"/>
                  </a:ext>
                </a:extLst>
              </a:blip>
              <a:srcRect l="2477" t="4213" r="1892" b="45979"/>
              <a:stretch/>
            </p:blipFill>
            <p:spPr>
              <a:xfrm>
                <a:off x="851532" y="2275668"/>
                <a:ext cx="3478563" cy="1326264"/>
              </a:xfrm>
              <a:prstGeom prst="roundRect">
                <a:avLst/>
              </a:prstGeom>
            </p:spPr>
          </p:pic>
          <p:cxnSp>
            <p:nvCxnSpPr>
              <p:cNvPr id="12" name="Straight Connector 11"/>
              <p:cNvCxnSpPr/>
              <p:nvPr/>
            </p:nvCxnSpPr>
            <p:spPr>
              <a:xfrm>
                <a:off x="2590814" y="1981776"/>
                <a:ext cx="0" cy="293892"/>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22" name="Group 21"/>
          <p:cNvGrpSpPr/>
          <p:nvPr/>
        </p:nvGrpSpPr>
        <p:grpSpPr>
          <a:xfrm>
            <a:off x="4874380" y="2257546"/>
            <a:ext cx="3478563" cy="2893055"/>
            <a:chOff x="4874380" y="1981776"/>
            <a:chExt cx="3478563" cy="2893055"/>
          </a:xfrm>
        </p:grpSpPr>
        <p:sp>
          <p:nvSpPr>
            <p:cNvPr id="10" name="Rectangle 9"/>
            <p:cNvSpPr/>
            <p:nvPr/>
          </p:nvSpPr>
          <p:spPr>
            <a:xfrm>
              <a:off x="4874380" y="3674502"/>
              <a:ext cx="3478563" cy="1200329"/>
            </a:xfrm>
            <a:prstGeom prst="rect">
              <a:avLst/>
            </a:prstGeom>
          </p:spPr>
          <p:txBody>
            <a:bodyPr wrap="square">
              <a:spAutoFit/>
            </a:bodyPr>
            <a:lstStyle/>
            <a:p>
              <a:r>
                <a:rPr lang="en-US" dirty="0"/>
                <a:t>It is possible that standardization can stifle innovation and so it is important to have selective localization at certain sites. </a:t>
              </a:r>
            </a:p>
          </p:txBody>
        </p:sp>
        <p:grpSp>
          <p:nvGrpSpPr>
            <p:cNvPr id="20" name="Group 19"/>
            <p:cNvGrpSpPr/>
            <p:nvPr/>
          </p:nvGrpSpPr>
          <p:grpSpPr>
            <a:xfrm>
              <a:off x="4874380" y="1981776"/>
              <a:ext cx="3478563" cy="1620156"/>
              <a:chOff x="4874380" y="1981776"/>
              <a:chExt cx="3478563" cy="1620156"/>
            </a:xfrm>
          </p:grpSpPr>
          <p:pic>
            <p:nvPicPr>
              <p:cNvPr id="9" name="Picture 8" descr="1280px-Pieter_Bruegel_the_Elder_-_The_Tower_of_Babel_(Vienna)_-_Google_Art_Project_-_edited.jpg"/>
              <p:cNvPicPr>
                <a:picLocks noChangeAspect="1"/>
              </p:cNvPicPr>
              <p:nvPr/>
            </p:nvPicPr>
            <p:blipFill rotWithShape="1">
              <a:blip r:embed="rId3">
                <a:extLst>
                  <a:ext uri="{28A0092B-C50C-407E-A947-70E740481C1C}">
                    <a14:useLocalDpi xmlns:a14="http://schemas.microsoft.com/office/drawing/2010/main" val="0"/>
                  </a:ext>
                </a:extLst>
              </a:blip>
              <a:srcRect l="2477" t="4213" r="1892" b="45979"/>
              <a:stretch/>
            </p:blipFill>
            <p:spPr>
              <a:xfrm>
                <a:off x="4874380" y="2275668"/>
                <a:ext cx="3478563" cy="1326264"/>
              </a:xfrm>
              <a:prstGeom prst="roundRect">
                <a:avLst/>
              </a:prstGeom>
            </p:spPr>
          </p:pic>
          <p:pic>
            <p:nvPicPr>
              <p:cNvPr id="11" name="Picture 10" descr="library010.jpg"/>
              <p:cNvPicPr>
                <a:picLocks noChangeAspect="1"/>
              </p:cNvPicPr>
              <p:nvPr/>
            </p:nvPicPr>
            <p:blipFill rotWithShape="1">
              <a:blip r:embed="rId4">
                <a:extLst>
                  <a:ext uri="{28A0092B-C50C-407E-A947-70E740481C1C}">
                    <a14:useLocalDpi xmlns:a14="http://schemas.microsoft.com/office/drawing/2010/main" val="0"/>
                  </a:ext>
                </a:extLst>
              </a:blip>
              <a:srcRect l="12211" t="16892" r="13049" b="45032"/>
              <a:stretch/>
            </p:blipFill>
            <p:spPr>
              <a:xfrm>
                <a:off x="4874380" y="2275667"/>
                <a:ext cx="3471334" cy="1326265"/>
              </a:xfrm>
              <a:prstGeom prst="roundRect">
                <a:avLst/>
              </a:prstGeom>
            </p:spPr>
          </p:pic>
          <p:cxnSp>
            <p:nvCxnSpPr>
              <p:cNvPr id="16" name="Straight Connector 15"/>
              <p:cNvCxnSpPr/>
              <p:nvPr/>
            </p:nvCxnSpPr>
            <p:spPr>
              <a:xfrm>
                <a:off x="6610047" y="1981776"/>
                <a:ext cx="0" cy="293891"/>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6349277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anim calcmode="lin" valueType="num">
                                      <p:cBhvr>
                                        <p:cTn id="15" dur="500" fill="hold"/>
                                        <p:tgtEl>
                                          <p:spTgt spid="21"/>
                                        </p:tgtEl>
                                        <p:attrNameLst>
                                          <p:attrName>ppt_x</p:attrName>
                                        </p:attrNameLst>
                                      </p:cBhvr>
                                      <p:tavLst>
                                        <p:tav tm="0">
                                          <p:val>
                                            <p:strVal val="#ppt_x"/>
                                          </p:val>
                                        </p:tav>
                                        <p:tav tm="100000">
                                          <p:val>
                                            <p:strVal val="#ppt_x"/>
                                          </p:val>
                                        </p:tav>
                                      </p:tavLst>
                                    </p:anim>
                                    <p:anim calcmode="lin" valueType="num">
                                      <p:cBhvr>
                                        <p:cTn id="1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anim calcmode="lin" valueType="num">
                                      <p:cBhvr>
                                        <p:cTn id="22" dur="500" fill="hold"/>
                                        <p:tgtEl>
                                          <p:spTgt spid="22"/>
                                        </p:tgtEl>
                                        <p:attrNameLst>
                                          <p:attrName>ppt_x</p:attrName>
                                        </p:attrNameLst>
                                      </p:cBhvr>
                                      <p:tavLst>
                                        <p:tav tm="0">
                                          <p:val>
                                            <p:strVal val="#ppt_x"/>
                                          </p:val>
                                        </p:tav>
                                        <p:tav tm="100000">
                                          <p:val>
                                            <p:strVal val="#ppt_x"/>
                                          </p:val>
                                        </p:tav>
                                      </p:tavLst>
                                    </p:anim>
                                    <p:anim calcmode="lin" valueType="num">
                                      <p:cBhvr>
                                        <p:cTn id="23"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431164"/>
            <a:ext cx="9144001" cy="5988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0" tIns="45720" rIns="914400" bIns="45720" numCol="1" spcCol="0" rtlCol="0" fromWordArt="0" anchor="ctr" anchorCtr="0" forceAA="0" compatLnSpc="1">
            <a:prstTxWarp prst="textNoShape">
              <a:avLst/>
            </a:prstTxWarp>
            <a:normAutofit/>
          </a:bodyPr>
          <a:lstStyle/>
          <a:p>
            <a:endParaRPr lang="en-US" sz="3600" dirty="0"/>
          </a:p>
        </p:txBody>
      </p:sp>
      <p:sp>
        <p:nvSpPr>
          <p:cNvPr id="3" name="Slide Number Placeholder 2"/>
          <p:cNvSpPr>
            <a:spLocks noGrp="1"/>
          </p:cNvSpPr>
          <p:nvPr>
            <p:ph type="sldNum" sz="quarter" idx="10"/>
          </p:nvPr>
        </p:nvSpPr>
        <p:spPr/>
        <p:txBody>
          <a:bodyPr/>
          <a:lstStyle/>
          <a:p>
            <a:fld id="{04663962-5C0B-F642-8585-7A5CBE979EEA}" type="slidenum">
              <a:rPr lang="en-US" smtClean="0"/>
              <a:pPr/>
              <a:t>13</a:t>
            </a:fld>
            <a:endParaRPr lang="en-US" dirty="0"/>
          </a:p>
        </p:txBody>
      </p:sp>
      <p:sp>
        <p:nvSpPr>
          <p:cNvPr id="14" name="Rectangle 13"/>
          <p:cNvSpPr/>
          <p:nvPr/>
        </p:nvSpPr>
        <p:spPr>
          <a:xfrm>
            <a:off x="2746035" y="2531520"/>
            <a:ext cx="4805777" cy="1200328"/>
          </a:xfrm>
          <a:prstGeom prst="rect">
            <a:avLst/>
          </a:prstGeom>
        </p:spPr>
        <p:txBody>
          <a:bodyPr wrap="square">
            <a:spAutoFit/>
          </a:bodyPr>
          <a:lstStyle/>
          <a:p>
            <a:r>
              <a:rPr lang="en-US" sz="2400" dirty="0">
                <a:solidFill>
                  <a:schemeClr val="bg1"/>
                </a:solidFill>
              </a:rPr>
              <a:t>Clinical decision support </a:t>
            </a:r>
            <a:r>
              <a:rPr lang="en-US" sz="2400" dirty="0" smtClean="0">
                <a:solidFill>
                  <a:schemeClr val="bg1"/>
                </a:solidFill>
              </a:rPr>
              <a:t>informs treating </a:t>
            </a:r>
            <a:r>
              <a:rPr lang="en-US" sz="2400" dirty="0">
                <a:solidFill>
                  <a:schemeClr val="bg1"/>
                </a:solidFill>
              </a:rPr>
              <a:t>physicians’ decision </a:t>
            </a:r>
            <a:r>
              <a:rPr lang="en-US" sz="2400" dirty="0" smtClean="0">
                <a:solidFill>
                  <a:schemeClr val="bg1"/>
                </a:solidFill>
              </a:rPr>
              <a:t>making at </a:t>
            </a:r>
            <a:r>
              <a:rPr lang="en-US" sz="2400" dirty="0">
                <a:solidFill>
                  <a:schemeClr val="bg1"/>
                </a:solidFill>
              </a:rPr>
              <a:t>the point of care.</a:t>
            </a:r>
          </a:p>
        </p:txBody>
      </p:sp>
      <p:sp>
        <p:nvSpPr>
          <p:cNvPr id="23" name="Rectangle 22"/>
          <p:cNvSpPr/>
          <p:nvPr/>
        </p:nvSpPr>
        <p:spPr>
          <a:xfrm>
            <a:off x="1172994" y="1825156"/>
            <a:ext cx="1592580" cy="2336537"/>
          </a:xfrm>
          <a:prstGeom prst="rect">
            <a:avLst/>
          </a:prstGeom>
        </p:spPr>
        <p:txBody>
          <a:bodyPr wrap="square">
            <a:spAutoFit/>
          </a:bodyPr>
          <a:lstStyle/>
          <a:p>
            <a:pPr algn="ctr">
              <a:lnSpc>
                <a:spcPct val="80000"/>
              </a:lnSpc>
            </a:pPr>
            <a:r>
              <a:rPr lang="en-US" sz="17500" b="1" dirty="0" smtClean="0">
                <a:solidFill>
                  <a:schemeClr val="bg1"/>
                </a:solidFill>
              </a:rPr>
              <a:t>3</a:t>
            </a:r>
            <a:endParaRPr lang="en-US" sz="17500" dirty="0">
              <a:solidFill>
                <a:schemeClr val="bg1"/>
              </a:solidFill>
            </a:endParaRPr>
          </a:p>
        </p:txBody>
      </p:sp>
      <p:cxnSp>
        <p:nvCxnSpPr>
          <p:cNvPr id="24" name="Straight Connector 23"/>
          <p:cNvCxnSpPr>
            <a:endCxn id="27" idx="2"/>
          </p:cNvCxnSpPr>
          <p:nvPr/>
        </p:nvCxnSpPr>
        <p:spPr>
          <a:xfrm>
            <a:off x="2506589" y="4609125"/>
            <a:ext cx="4130823" cy="0"/>
          </a:xfrm>
          <a:prstGeom prst="line">
            <a:avLst/>
          </a:prstGeom>
          <a:ln w="76200" cmpd="sng">
            <a:solidFill>
              <a:srgbClr val="8EBCC3"/>
            </a:solidFill>
          </a:ln>
          <a:effectLst/>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1592189" y="4151925"/>
            <a:ext cx="5959623" cy="914400"/>
            <a:chOff x="1592189" y="2022231"/>
            <a:chExt cx="5959623" cy="914400"/>
          </a:xfrm>
        </p:grpSpPr>
        <p:sp>
          <p:nvSpPr>
            <p:cNvPr id="15" name="Oval 14"/>
            <p:cNvSpPr/>
            <p:nvPr/>
          </p:nvSpPr>
          <p:spPr>
            <a:xfrm>
              <a:off x="1592189"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a:solidFill>
                    <a:schemeClr val="accent2">
                      <a:lumMod val="60000"/>
                      <a:lumOff val="40000"/>
                    </a:schemeClr>
                  </a:solidFill>
                </a:rPr>
                <a:t>1</a:t>
              </a:r>
            </a:p>
          </p:txBody>
        </p:sp>
        <p:sp>
          <p:nvSpPr>
            <p:cNvPr id="27" name="Oval 26"/>
            <p:cNvSpPr/>
            <p:nvPr/>
          </p:nvSpPr>
          <p:spPr>
            <a:xfrm>
              <a:off x="6637412"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smtClean="0">
                  <a:solidFill>
                    <a:schemeClr val="accent2">
                      <a:lumMod val="60000"/>
                      <a:lumOff val="40000"/>
                    </a:schemeClr>
                  </a:solidFill>
                </a:rPr>
                <a:t>5</a:t>
              </a:r>
              <a:endParaRPr lang="en-US" sz="4000" b="1" dirty="0">
                <a:solidFill>
                  <a:schemeClr val="accent2">
                    <a:lumMod val="60000"/>
                    <a:lumOff val="40000"/>
                  </a:schemeClr>
                </a:solidFill>
              </a:endParaRPr>
            </a:p>
          </p:txBody>
        </p:sp>
        <p:sp>
          <p:nvSpPr>
            <p:cNvPr id="13" name="Oval 12"/>
            <p:cNvSpPr/>
            <p:nvPr/>
          </p:nvSpPr>
          <p:spPr>
            <a:xfrm>
              <a:off x="2853495"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a:solidFill>
                    <a:schemeClr val="accent2">
                      <a:lumMod val="60000"/>
                      <a:lumOff val="40000"/>
                    </a:schemeClr>
                  </a:solidFill>
                </a:rPr>
                <a:t>2</a:t>
              </a:r>
            </a:p>
          </p:txBody>
        </p:sp>
        <p:sp>
          <p:nvSpPr>
            <p:cNvPr id="29" name="Oval 28"/>
            <p:cNvSpPr/>
            <p:nvPr/>
          </p:nvSpPr>
          <p:spPr>
            <a:xfrm>
              <a:off x="4114801" y="2022231"/>
              <a:ext cx="914400" cy="914400"/>
            </a:xfrm>
            <a:prstGeom prst="ellipse">
              <a:avLst/>
            </a:prstGeom>
            <a:solidFill>
              <a:srgbClr val="064469"/>
            </a:solidFill>
            <a:ln w="76200" cmpd="sng">
              <a:solidFill>
                <a:srgbClr val="04334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smtClean="0">
                  <a:solidFill>
                    <a:schemeClr val="bg1"/>
                  </a:solidFill>
                </a:rPr>
                <a:t>3</a:t>
              </a:r>
              <a:endParaRPr lang="en-US" sz="4000" b="1" dirty="0">
                <a:solidFill>
                  <a:schemeClr val="bg1"/>
                </a:solidFill>
              </a:endParaRPr>
            </a:p>
          </p:txBody>
        </p:sp>
        <p:sp>
          <p:nvSpPr>
            <p:cNvPr id="30" name="Oval 29"/>
            <p:cNvSpPr/>
            <p:nvPr/>
          </p:nvSpPr>
          <p:spPr>
            <a:xfrm>
              <a:off x="5376107"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smtClean="0">
                  <a:solidFill>
                    <a:schemeClr val="accent2">
                      <a:lumMod val="60000"/>
                      <a:lumOff val="40000"/>
                    </a:schemeClr>
                  </a:solidFill>
                </a:rPr>
                <a:t>4</a:t>
              </a:r>
              <a:endParaRPr lang="en-US" sz="4000" b="1" dirty="0">
                <a:solidFill>
                  <a:schemeClr val="accent2">
                    <a:lumMod val="60000"/>
                    <a:lumOff val="40000"/>
                  </a:schemeClr>
                </a:solidFill>
              </a:endParaRPr>
            </a:p>
          </p:txBody>
        </p:sp>
      </p:grpSp>
    </p:spTree>
    <p:extLst>
      <p:ext uri="{BB962C8B-B14F-4D97-AF65-F5344CB8AC3E}">
        <p14:creationId xmlns:p14="http://schemas.microsoft.com/office/powerpoint/2010/main" val="995443116"/>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56049" y="2431857"/>
            <a:ext cx="5150419" cy="3978467"/>
            <a:chOff x="670189" y="829731"/>
            <a:chExt cx="7803622" cy="6027947"/>
          </a:xfrm>
        </p:grpSpPr>
        <p:pic>
          <p:nvPicPr>
            <p:cNvPr id="4" name="Picture 3" descr="imac27-quad-xlarge.jpg"/>
            <p:cNvPicPr>
              <a:picLocks noChangeAspect="1"/>
            </p:cNvPicPr>
            <p:nvPr/>
          </p:nvPicPr>
          <p:blipFill rotWithShape="1">
            <a:blip r:embed="rId3">
              <a:extLst>
                <a:ext uri="{28A0092B-C50C-407E-A947-70E740481C1C}">
                  <a14:useLocalDpi xmlns:a14="http://schemas.microsoft.com/office/drawing/2010/main" val="0"/>
                </a:ext>
              </a:extLst>
            </a:blip>
            <a:srcRect t="-1" b="4699"/>
            <a:stretch/>
          </p:blipFill>
          <p:spPr>
            <a:xfrm>
              <a:off x="670189" y="829731"/>
              <a:ext cx="7803622" cy="6027947"/>
            </a:xfrm>
            <a:prstGeom prst="rect">
              <a:avLst/>
            </a:prstGeom>
          </p:spPr>
        </p:pic>
        <p:pic>
          <p:nvPicPr>
            <p:cNvPr id="6" name="Picture 5" descr="Screen Shot 2014-05-21 at 6.28.55 AM.png"/>
            <p:cNvPicPr>
              <a:picLocks noChangeAspect="1"/>
            </p:cNvPicPr>
            <p:nvPr/>
          </p:nvPicPr>
          <p:blipFill rotWithShape="1">
            <a:blip r:embed="rId4">
              <a:extLst>
                <a:ext uri="{28A0092B-C50C-407E-A947-70E740481C1C}">
                  <a14:useLocalDpi xmlns:a14="http://schemas.microsoft.com/office/drawing/2010/main" val="0"/>
                </a:ext>
              </a:extLst>
            </a:blip>
            <a:srcRect l="682" t="8661" r="55137" b="46925"/>
            <a:stretch/>
          </p:blipFill>
          <p:spPr>
            <a:xfrm>
              <a:off x="993420" y="1128888"/>
              <a:ext cx="7187000" cy="4064001"/>
            </a:xfrm>
            <a:prstGeom prst="rect">
              <a:avLst/>
            </a:prstGeom>
          </p:spPr>
        </p:pic>
      </p:grpSp>
      <p:sp>
        <p:nvSpPr>
          <p:cNvPr id="2" name="Title 1"/>
          <p:cNvSpPr>
            <a:spLocks noGrp="1"/>
          </p:cNvSpPr>
          <p:nvPr>
            <p:ph type="title"/>
          </p:nvPr>
        </p:nvSpPr>
        <p:spPr/>
        <p:txBody>
          <a:bodyPr>
            <a:normAutofit/>
          </a:bodyPr>
          <a:lstStyle/>
          <a:p>
            <a:r>
              <a:rPr lang="en-US" dirty="0" smtClean="0"/>
              <a:t>3. </a:t>
            </a:r>
            <a:r>
              <a:rPr lang="en-US" dirty="0"/>
              <a:t>Clinical decision support informs treating physicians’ decision making at the point of </a:t>
            </a:r>
            <a:r>
              <a:rPr lang="en-US" dirty="0" smtClean="0"/>
              <a:t>care</a:t>
            </a:r>
            <a:endParaRPr lang="en-US" dirty="0"/>
          </a:p>
        </p:txBody>
      </p:sp>
      <p:sp>
        <p:nvSpPr>
          <p:cNvPr id="3" name="Slide Number Placeholder 2"/>
          <p:cNvSpPr>
            <a:spLocks noGrp="1"/>
          </p:cNvSpPr>
          <p:nvPr>
            <p:ph type="sldNum" sz="quarter" idx="10"/>
          </p:nvPr>
        </p:nvSpPr>
        <p:spPr/>
        <p:txBody>
          <a:bodyPr/>
          <a:lstStyle/>
          <a:p>
            <a:fld id="{04663962-5C0B-F642-8585-7A5CBE979EEA}" type="slidenum">
              <a:rPr lang="en-US" smtClean="0"/>
              <a:pPr/>
              <a:t>14</a:t>
            </a:fld>
            <a:endParaRPr lang="en-US" dirty="0"/>
          </a:p>
        </p:txBody>
      </p:sp>
      <p:sp>
        <p:nvSpPr>
          <p:cNvPr id="9" name="Rounded Rectangular Callout 8"/>
          <p:cNvSpPr/>
          <p:nvPr/>
        </p:nvSpPr>
        <p:spPr>
          <a:xfrm>
            <a:off x="6165349" y="2431857"/>
            <a:ext cx="2311802" cy="888585"/>
          </a:xfrm>
          <a:prstGeom prst="wedgeRoundRectCallout">
            <a:avLst>
              <a:gd name="adj1" fmla="val -57197"/>
              <a:gd name="adj2" fmla="val 20752"/>
              <a:gd name="adj3" fmla="val 16667"/>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accent1"/>
                </a:solidFill>
              </a:rPr>
              <a:t>Paper and searchable PDF are useful, but rarely used at the point of </a:t>
            </a:r>
            <a:r>
              <a:rPr lang="en-US" sz="1200" dirty="0" smtClean="0">
                <a:solidFill>
                  <a:schemeClr val="accent1"/>
                </a:solidFill>
              </a:rPr>
              <a:t>care.</a:t>
            </a:r>
            <a:endParaRPr lang="en-US" sz="1200" dirty="0">
              <a:solidFill>
                <a:schemeClr val="accent1"/>
              </a:solidFill>
            </a:endParaRPr>
          </a:p>
        </p:txBody>
      </p:sp>
      <p:sp>
        <p:nvSpPr>
          <p:cNvPr id="12" name="Rounded Rectangular Callout 11"/>
          <p:cNvSpPr/>
          <p:nvPr/>
        </p:nvSpPr>
        <p:spPr>
          <a:xfrm>
            <a:off x="6165349" y="3685331"/>
            <a:ext cx="2311802" cy="897684"/>
          </a:xfrm>
          <a:prstGeom prst="wedgeRoundRectCallout">
            <a:avLst>
              <a:gd name="adj1" fmla="val -57197"/>
              <a:gd name="adj2" fmla="val 20752"/>
              <a:gd name="adj3" fmla="val 16667"/>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smtClean="0">
                <a:solidFill>
                  <a:schemeClr val="accent1"/>
                </a:solidFill>
              </a:rPr>
              <a:t>A digitized clinically consumable format allows integration into EHRs.</a:t>
            </a:r>
            <a:endParaRPr lang="en-US" sz="1200" dirty="0">
              <a:solidFill>
                <a:schemeClr val="accent1"/>
              </a:solidFill>
            </a:endParaRPr>
          </a:p>
        </p:txBody>
      </p:sp>
      <p:sp>
        <p:nvSpPr>
          <p:cNvPr id="13" name="Rounded Rectangular Callout 12"/>
          <p:cNvSpPr/>
          <p:nvPr/>
        </p:nvSpPr>
        <p:spPr>
          <a:xfrm>
            <a:off x="6165349" y="4770077"/>
            <a:ext cx="2311802" cy="1082960"/>
          </a:xfrm>
          <a:prstGeom prst="wedgeRoundRectCallout">
            <a:avLst>
              <a:gd name="adj1" fmla="val -57197"/>
              <a:gd name="adj2" fmla="val 20752"/>
              <a:gd name="adj3" fmla="val 16667"/>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accent1"/>
                </a:solidFill>
              </a:rPr>
              <a:t>All the work that went into developing the AC </a:t>
            </a:r>
            <a:r>
              <a:rPr lang="en-US" sz="1200" dirty="0" smtClean="0">
                <a:solidFill>
                  <a:schemeClr val="accent1"/>
                </a:solidFill>
              </a:rPr>
              <a:t>is reaching </a:t>
            </a:r>
            <a:r>
              <a:rPr lang="en-US" sz="1200" dirty="0">
                <a:solidFill>
                  <a:schemeClr val="accent1"/>
                </a:solidFill>
              </a:rPr>
              <a:t>its potential in informing better patient </a:t>
            </a:r>
            <a:r>
              <a:rPr lang="en-US" sz="1200" dirty="0" smtClean="0">
                <a:solidFill>
                  <a:schemeClr val="accent1"/>
                </a:solidFill>
              </a:rPr>
              <a:t>care.</a:t>
            </a:r>
            <a:endParaRPr lang="en-US" sz="1200" dirty="0">
              <a:solidFill>
                <a:schemeClr val="accent1"/>
              </a:solidFill>
            </a:endParaRPr>
          </a:p>
        </p:txBody>
      </p:sp>
      <p:grpSp>
        <p:nvGrpSpPr>
          <p:cNvPr id="18" name="Group 17"/>
          <p:cNvGrpSpPr/>
          <p:nvPr/>
        </p:nvGrpSpPr>
        <p:grpSpPr>
          <a:xfrm>
            <a:off x="580239" y="1388528"/>
            <a:ext cx="7983523" cy="730299"/>
            <a:chOff x="580239" y="1388528"/>
            <a:chExt cx="7983523" cy="730299"/>
          </a:xfrm>
        </p:grpSpPr>
        <p:sp>
          <p:nvSpPr>
            <p:cNvPr id="8" name="Rectangle 7"/>
            <p:cNvSpPr/>
            <p:nvPr/>
          </p:nvSpPr>
          <p:spPr>
            <a:xfrm>
              <a:off x="2460618" y="1445496"/>
              <a:ext cx="6103144" cy="646331"/>
            </a:xfrm>
            <a:prstGeom prst="rect">
              <a:avLst/>
            </a:prstGeom>
          </p:spPr>
          <p:txBody>
            <a:bodyPr wrap="square">
              <a:spAutoFit/>
            </a:bodyPr>
            <a:lstStyle/>
            <a:p>
              <a:r>
                <a:rPr lang="en-US" dirty="0" smtClean="0"/>
                <a:t>A web-services </a:t>
              </a:r>
              <a:r>
                <a:rPr lang="en-US" dirty="0"/>
                <a:t>delivery model </a:t>
              </a:r>
              <a:r>
                <a:rPr lang="en-US" dirty="0" smtClean="0"/>
                <a:t>brings the Appropriateness Criteria into clinical use.</a:t>
              </a:r>
              <a:endParaRPr lang="en-US" dirty="0"/>
            </a:p>
          </p:txBody>
        </p:sp>
        <p:grpSp>
          <p:nvGrpSpPr>
            <p:cNvPr id="14" name="Group 13"/>
            <p:cNvGrpSpPr/>
            <p:nvPr/>
          </p:nvGrpSpPr>
          <p:grpSpPr>
            <a:xfrm>
              <a:off x="580239" y="1388528"/>
              <a:ext cx="1743574" cy="730299"/>
              <a:chOff x="950191" y="2233544"/>
              <a:chExt cx="3446547" cy="1443591"/>
            </a:xfrm>
          </p:grpSpPr>
          <p:pic>
            <p:nvPicPr>
              <p:cNvPr id="15" name="Picture 14" descr="acr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274" y="2233544"/>
                <a:ext cx="3372464" cy="876842"/>
              </a:xfrm>
              <a:prstGeom prst="rect">
                <a:avLst/>
              </a:prstGeom>
            </p:spPr>
          </p:pic>
          <p:sp>
            <p:nvSpPr>
              <p:cNvPr id="16" name="Rectangle 15"/>
              <p:cNvSpPr/>
              <p:nvPr/>
            </p:nvSpPr>
            <p:spPr>
              <a:xfrm>
                <a:off x="950191" y="3129588"/>
                <a:ext cx="3372464" cy="547547"/>
              </a:xfrm>
              <a:prstGeom prst="rect">
                <a:avLst/>
              </a:prstGeom>
            </p:spPr>
            <p:txBody>
              <a:bodyPr wrap="square">
                <a:spAutoFit/>
              </a:bodyPr>
              <a:lstStyle/>
              <a:p>
                <a:r>
                  <a:rPr lang="en-US" sz="1200" dirty="0">
                    <a:solidFill>
                      <a:schemeClr val="bg1">
                        <a:lumMod val="50000"/>
                      </a:schemeClr>
                    </a:solidFill>
                  </a:rPr>
                  <a:t>Appropriateness </a:t>
                </a:r>
                <a:r>
                  <a:rPr lang="en-US" sz="1200" dirty="0" smtClean="0">
                    <a:solidFill>
                      <a:schemeClr val="bg1">
                        <a:lumMod val="50000"/>
                      </a:schemeClr>
                    </a:solidFill>
                  </a:rPr>
                  <a:t>Criteria</a:t>
                </a:r>
              </a:p>
            </p:txBody>
          </p:sp>
        </p:grpSp>
      </p:grpSp>
    </p:spTree>
    <p:extLst>
      <p:ext uri="{BB962C8B-B14F-4D97-AF65-F5344CB8AC3E}">
        <p14:creationId xmlns:p14="http://schemas.microsoft.com/office/powerpoint/2010/main" val="1269254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Clinical decision support informs treating physicians’ decision making at the point of care</a:t>
            </a:r>
          </a:p>
        </p:txBody>
      </p:sp>
      <p:sp>
        <p:nvSpPr>
          <p:cNvPr id="3" name="Slide Number Placeholder 2"/>
          <p:cNvSpPr>
            <a:spLocks noGrp="1"/>
          </p:cNvSpPr>
          <p:nvPr>
            <p:ph type="sldNum" sz="quarter" idx="10"/>
          </p:nvPr>
        </p:nvSpPr>
        <p:spPr/>
        <p:txBody>
          <a:bodyPr/>
          <a:lstStyle/>
          <a:p>
            <a:fld id="{04663962-5C0B-F642-8585-7A5CBE979EEA}" type="slidenum">
              <a:rPr lang="en-US" smtClean="0"/>
              <a:pPr/>
              <a:t>15</a:t>
            </a:fld>
            <a:endParaRPr lang="en-US" dirty="0"/>
          </a:p>
        </p:txBody>
      </p:sp>
      <p:pic>
        <p:nvPicPr>
          <p:cNvPr id="5" name="Picture 4" descr="us_map.png"/>
          <p:cNvPicPr>
            <a:picLocks noChangeAspect="1"/>
          </p:cNvPicPr>
          <p:nvPr/>
        </p:nvPicPr>
        <p:blipFill>
          <a:blip r:embed="rId3">
            <a:duotone>
              <a:prstClr val="black"/>
              <a:schemeClr val="accent2">
                <a:tint val="45000"/>
                <a:satMod val="400000"/>
              </a:schemeClr>
            </a:duotone>
            <a:alphaModFix amt="73000"/>
            <a:extLst>
              <a:ext uri="{28A0092B-C50C-407E-A947-70E740481C1C}">
                <a14:useLocalDpi xmlns:a14="http://schemas.microsoft.com/office/drawing/2010/main" val="0"/>
              </a:ext>
            </a:extLst>
          </a:blip>
          <a:stretch>
            <a:fillRect/>
          </a:stretch>
        </p:blipFill>
        <p:spPr>
          <a:xfrm>
            <a:off x="1036662" y="1714457"/>
            <a:ext cx="3895532" cy="2400884"/>
          </a:xfrm>
          <a:prstGeom prst="rect">
            <a:avLst/>
          </a:prstGeom>
        </p:spPr>
      </p:pic>
      <p:grpSp>
        <p:nvGrpSpPr>
          <p:cNvPr id="7" name="Group 6"/>
          <p:cNvGrpSpPr/>
          <p:nvPr/>
        </p:nvGrpSpPr>
        <p:grpSpPr>
          <a:xfrm>
            <a:off x="985226" y="2047411"/>
            <a:ext cx="284365" cy="616940"/>
            <a:chOff x="2973917" y="2243105"/>
            <a:chExt cx="814915" cy="1767977"/>
          </a:xfrm>
        </p:grpSpPr>
        <p:sp>
          <p:nvSpPr>
            <p:cNvPr id="62" name="Oval 61"/>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63" name="Trapezoid 62"/>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8" name="Group 7"/>
          <p:cNvGrpSpPr/>
          <p:nvPr/>
        </p:nvGrpSpPr>
        <p:grpSpPr>
          <a:xfrm>
            <a:off x="1187293" y="2662018"/>
            <a:ext cx="284365" cy="616940"/>
            <a:chOff x="2973917" y="2243105"/>
            <a:chExt cx="814915" cy="1767977"/>
          </a:xfrm>
        </p:grpSpPr>
        <p:sp>
          <p:nvSpPr>
            <p:cNvPr id="60" name="Oval 59"/>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61" name="Trapezoid 60"/>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9" name="Group 8"/>
          <p:cNvGrpSpPr/>
          <p:nvPr/>
        </p:nvGrpSpPr>
        <p:grpSpPr>
          <a:xfrm>
            <a:off x="1400852" y="1533357"/>
            <a:ext cx="284365" cy="616940"/>
            <a:chOff x="2973917" y="2243105"/>
            <a:chExt cx="814915" cy="1767977"/>
          </a:xfrm>
        </p:grpSpPr>
        <p:sp>
          <p:nvSpPr>
            <p:cNvPr id="58" name="Oval 57"/>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59" name="Trapezoid 58"/>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10" name="Group 9"/>
          <p:cNvGrpSpPr/>
          <p:nvPr/>
        </p:nvGrpSpPr>
        <p:grpSpPr>
          <a:xfrm>
            <a:off x="1642520" y="2278991"/>
            <a:ext cx="284365" cy="616940"/>
            <a:chOff x="2973917" y="2243105"/>
            <a:chExt cx="814915" cy="1767977"/>
          </a:xfrm>
        </p:grpSpPr>
        <p:sp>
          <p:nvSpPr>
            <p:cNvPr id="56" name="Oval 55"/>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57" name="Trapezoid 56"/>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11" name="Group 10"/>
          <p:cNvGrpSpPr/>
          <p:nvPr/>
        </p:nvGrpSpPr>
        <p:grpSpPr>
          <a:xfrm>
            <a:off x="2247955" y="2180909"/>
            <a:ext cx="284365" cy="616940"/>
            <a:chOff x="2973917" y="2243105"/>
            <a:chExt cx="814915" cy="1767977"/>
          </a:xfrm>
        </p:grpSpPr>
        <p:sp>
          <p:nvSpPr>
            <p:cNvPr id="54" name="Oval 53"/>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55" name="Trapezoid 54"/>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12" name="Group 11"/>
          <p:cNvGrpSpPr/>
          <p:nvPr/>
        </p:nvGrpSpPr>
        <p:grpSpPr>
          <a:xfrm>
            <a:off x="2077945" y="1492337"/>
            <a:ext cx="284365" cy="616940"/>
            <a:chOff x="2973917" y="2243105"/>
            <a:chExt cx="814915" cy="1767977"/>
          </a:xfrm>
        </p:grpSpPr>
        <p:sp>
          <p:nvSpPr>
            <p:cNvPr id="52" name="Oval 51"/>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53" name="Trapezoid 52"/>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13" name="Group 12"/>
          <p:cNvGrpSpPr/>
          <p:nvPr/>
        </p:nvGrpSpPr>
        <p:grpSpPr>
          <a:xfrm>
            <a:off x="2855121" y="2462047"/>
            <a:ext cx="284365" cy="616940"/>
            <a:chOff x="2973917" y="2243105"/>
            <a:chExt cx="814915" cy="1767977"/>
          </a:xfrm>
        </p:grpSpPr>
        <p:sp>
          <p:nvSpPr>
            <p:cNvPr id="50" name="Oval 49"/>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51" name="Trapezoid 50"/>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14" name="Group 13"/>
          <p:cNvGrpSpPr/>
          <p:nvPr/>
        </p:nvGrpSpPr>
        <p:grpSpPr>
          <a:xfrm>
            <a:off x="2784478" y="1695880"/>
            <a:ext cx="284365" cy="616940"/>
            <a:chOff x="2973917" y="2243105"/>
            <a:chExt cx="814915" cy="1767977"/>
          </a:xfrm>
        </p:grpSpPr>
        <p:sp>
          <p:nvSpPr>
            <p:cNvPr id="48" name="Oval 47"/>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49" name="Trapezoid 48"/>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15" name="Group 14"/>
          <p:cNvGrpSpPr/>
          <p:nvPr/>
        </p:nvGrpSpPr>
        <p:grpSpPr>
          <a:xfrm>
            <a:off x="3324140" y="1533357"/>
            <a:ext cx="284365" cy="616940"/>
            <a:chOff x="2973917" y="2243105"/>
            <a:chExt cx="814915" cy="1767977"/>
          </a:xfrm>
        </p:grpSpPr>
        <p:sp>
          <p:nvSpPr>
            <p:cNvPr id="46" name="Oval 45"/>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47" name="Trapezoid 46"/>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16" name="Group 15"/>
          <p:cNvGrpSpPr/>
          <p:nvPr/>
        </p:nvGrpSpPr>
        <p:grpSpPr>
          <a:xfrm>
            <a:off x="2369194" y="2941508"/>
            <a:ext cx="284365" cy="616940"/>
            <a:chOff x="2973917" y="2243105"/>
            <a:chExt cx="814915" cy="1767977"/>
          </a:xfrm>
        </p:grpSpPr>
        <p:sp>
          <p:nvSpPr>
            <p:cNvPr id="44" name="Oval 43"/>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45" name="Trapezoid 44"/>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17" name="Group 16"/>
          <p:cNvGrpSpPr/>
          <p:nvPr/>
        </p:nvGrpSpPr>
        <p:grpSpPr>
          <a:xfrm>
            <a:off x="1794623" y="3100390"/>
            <a:ext cx="284365" cy="616940"/>
            <a:chOff x="2973917" y="2243105"/>
            <a:chExt cx="814915" cy="1767977"/>
          </a:xfrm>
        </p:grpSpPr>
        <p:sp>
          <p:nvSpPr>
            <p:cNvPr id="42" name="Oval 41"/>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43" name="Trapezoid 42"/>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18" name="Group 17"/>
          <p:cNvGrpSpPr/>
          <p:nvPr/>
        </p:nvGrpSpPr>
        <p:grpSpPr>
          <a:xfrm>
            <a:off x="3304823" y="2962833"/>
            <a:ext cx="284365" cy="616940"/>
            <a:chOff x="2973917" y="2243105"/>
            <a:chExt cx="814915" cy="1767977"/>
          </a:xfrm>
        </p:grpSpPr>
        <p:sp>
          <p:nvSpPr>
            <p:cNvPr id="40" name="Oval 39"/>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41" name="Trapezoid 40"/>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19" name="Group 18"/>
          <p:cNvGrpSpPr/>
          <p:nvPr/>
        </p:nvGrpSpPr>
        <p:grpSpPr>
          <a:xfrm>
            <a:off x="2780680" y="3498401"/>
            <a:ext cx="284365" cy="616940"/>
            <a:chOff x="2973917" y="2243105"/>
            <a:chExt cx="814915" cy="1767977"/>
          </a:xfrm>
        </p:grpSpPr>
        <p:sp>
          <p:nvSpPr>
            <p:cNvPr id="38" name="Oval 37"/>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39" name="Trapezoid 38"/>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20" name="Group 19"/>
          <p:cNvGrpSpPr/>
          <p:nvPr/>
        </p:nvGrpSpPr>
        <p:grpSpPr>
          <a:xfrm>
            <a:off x="4039752" y="1876491"/>
            <a:ext cx="284365" cy="616940"/>
            <a:chOff x="2973917" y="2243105"/>
            <a:chExt cx="814915" cy="1767977"/>
          </a:xfrm>
        </p:grpSpPr>
        <p:sp>
          <p:nvSpPr>
            <p:cNvPr id="36" name="Oval 35"/>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37" name="Trapezoid 36"/>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21" name="Group 20"/>
          <p:cNvGrpSpPr/>
          <p:nvPr/>
        </p:nvGrpSpPr>
        <p:grpSpPr>
          <a:xfrm>
            <a:off x="4613233" y="1700523"/>
            <a:ext cx="284365" cy="616940"/>
            <a:chOff x="2973917" y="2243105"/>
            <a:chExt cx="814915" cy="1767977"/>
          </a:xfrm>
        </p:grpSpPr>
        <p:sp>
          <p:nvSpPr>
            <p:cNvPr id="34" name="Oval 33"/>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35" name="Trapezoid 34"/>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22" name="Group 21"/>
          <p:cNvGrpSpPr/>
          <p:nvPr/>
        </p:nvGrpSpPr>
        <p:grpSpPr>
          <a:xfrm>
            <a:off x="3827743" y="2773846"/>
            <a:ext cx="284365" cy="616940"/>
            <a:chOff x="2973917" y="2243105"/>
            <a:chExt cx="814915" cy="1767977"/>
          </a:xfrm>
        </p:grpSpPr>
        <p:sp>
          <p:nvSpPr>
            <p:cNvPr id="32" name="Oval 31"/>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33" name="Trapezoid 32"/>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23" name="Group 22"/>
          <p:cNvGrpSpPr/>
          <p:nvPr/>
        </p:nvGrpSpPr>
        <p:grpSpPr>
          <a:xfrm>
            <a:off x="4286024" y="2469555"/>
            <a:ext cx="284365" cy="616940"/>
            <a:chOff x="2973917" y="2243105"/>
            <a:chExt cx="814915" cy="1767977"/>
          </a:xfrm>
        </p:grpSpPr>
        <p:sp>
          <p:nvSpPr>
            <p:cNvPr id="30" name="Oval 29"/>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31" name="Trapezoid 30"/>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24" name="Group 23"/>
          <p:cNvGrpSpPr/>
          <p:nvPr/>
        </p:nvGrpSpPr>
        <p:grpSpPr>
          <a:xfrm>
            <a:off x="4143846" y="3398115"/>
            <a:ext cx="284365" cy="616940"/>
            <a:chOff x="2973917" y="2243105"/>
            <a:chExt cx="814915" cy="1767977"/>
          </a:xfrm>
        </p:grpSpPr>
        <p:sp>
          <p:nvSpPr>
            <p:cNvPr id="28" name="Oval 27"/>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29" name="Trapezoid 28"/>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25" name="Group 24"/>
          <p:cNvGrpSpPr/>
          <p:nvPr/>
        </p:nvGrpSpPr>
        <p:grpSpPr>
          <a:xfrm>
            <a:off x="3455460" y="2247876"/>
            <a:ext cx="284365" cy="616940"/>
            <a:chOff x="2973917" y="2243105"/>
            <a:chExt cx="814915" cy="1767977"/>
          </a:xfrm>
        </p:grpSpPr>
        <p:sp>
          <p:nvSpPr>
            <p:cNvPr id="26" name="Oval 25"/>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27" name="Trapezoid 26"/>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69" name="Group 68"/>
          <p:cNvGrpSpPr/>
          <p:nvPr/>
        </p:nvGrpSpPr>
        <p:grpSpPr>
          <a:xfrm>
            <a:off x="5226642" y="2092715"/>
            <a:ext cx="2938674" cy="2071637"/>
            <a:chOff x="5205652" y="1680878"/>
            <a:chExt cx="2938674" cy="2071637"/>
          </a:xfrm>
        </p:grpSpPr>
        <p:sp>
          <p:nvSpPr>
            <p:cNvPr id="67" name="Rectangle 66"/>
            <p:cNvSpPr/>
            <p:nvPr/>
          </p:nvSpPr>
          <p:spPr>
            <a:xfrm>
              <a:off x="5205652" y="1680878"/>
              <a:ext cx="2938674" cy="738664"/>
            </a:xfrm>
            <a:prstGeom prst="rect">
              <a:avLst/>
            </a:prstGeom>
          </p:spPr>
          <p:txBody>
            <a:bodyPr wrap="square">
              <a:spAutoFit/>
            </a:bodyPr>
            <a:lstStyle/>
            <a:p>
              <a:r>
                <a:rPr lang="en-US" sz="1400" dirty="0"/>
                <a:t>The </a:t>
              </a:r>
              <a:r>
                <a:rPr lang="en-US" sz="1400" dirty="0" smtClean="0"/>
                <a:t>widespread </a:t>
              </a:r>
              <a:r>
                <a:rPr lang="en-US" sz="1400" dirty="0"/>
                <a:t>use of CPOE, and the integration of the AC into EHR </a:t>
              </a:r>
              <a:r>
                <a:rPr lang="en-US" sz="1400" dirty="0" smtClean="0"/>
                <a:t>supports adoption</a:t>
              </a:r>
              <a:r>
                <a:rPr lang="en-US" sz="1400" dirty="0"/>
                <a:t>. </a:t>
              </a:r>
            </a:p>
          </p:txBody>
        </p:sp>
        <p:sp>
          <p:nvSpPr>
            <p:cNvPr id="68" name="Rectangle 67"/>
            <p:cNvSpPr/>
            <p:nvPr/>
          </p:nvSpPr>
          <p:spPr>
            <a:xfrm>
              <a:off x="5205652" y="2582964"/>
              <a:ext cx="2938674" cy="1169551"/>
            </a:xfrm>
            <a:prstGeom prst="rect">
              <a:avLst/>
            </a:prstGeom>
          </p:spPr>
          <p:txBody>
            <a:bodyPr wrap="square">
              <a:spAutoFit/>
            </a:bodyPr>
            <a:lstStyle/>
            <a:p>
              <a:r>
                <a:rPr lang="en-US" sz="1400" dirty="0" smtClean="0"/>
                <a:t>Some institutions may choose to add another layer to provide utility beyond the EHR, but eventually all orders will have to flow through the EHR to be valuable.  </a:t>
              </a:r>
              <a:endParaRPr lang="en-US" sz="1400" dirty="0"/>
            </a:p>
          </p:txBody>
        </p:sp>
      </p:grpSp>
      <p:sp>
        <p:nvSpPr>
          <p:cNvPr id="70" name="Rectangle 69"/>
          <p:cNvSpPr/>
          <p:nvPr/>
        </p:nvSpPr>
        <p:spPr>
          <a:xfrm>
            <a:off x="2327212" y="4568091"/>
            <a:ext cx="5838103" cy="830997"/>
          </a:xfrm>
          <a:prstGeom prst="rect">
            <a:avLst/>
          </a:prstGeom>
        </p:spPr>
        <p:txBody>
          <a:bodyPr wrap="square">
            <a:spAutoFit/>
          </a:bodyPr>
          <a:lstStyle/>
          <a:p>
            <a:pPr lvl="0"/>
            <a:r>
              <a:rPr lang="en-US" sz="2400" dirty="0">
                <a:solidFill>
                  <a:srgbClr val="00687F"/>
                </a:solidFill>
              </a:rPr>
              <a:t>CDS increases the relevance of radiologists </a:t>
            </a:r>
            <a:r>
              <a:rPr lang="en-US" sz="2400" dirty="0" smtClean="0">
                <a:solidFill>
                  <a:srgbClr val="00687F"/>
                </a:solidFill>
              </a:rPr>
              <a:t>at the point of care.</a:t>
            </a:r>
            <a:endParaRPr lang="en-US" sz="2400" dirty="0">
              <a:solidFill>
                <a:srgbClr val="00687F"/>
              </a:solidFill>
            </a:endParaRPr>
          </a:p>
        </p:txBody>
      </p:sp>
      <p:sp>
        <p:nvSpPr>
          <p:cNvPr id="71" name="Up Arrow 70"/>
          <p:cNvSpPr/>
          <p:nvPr/>
        </p:nvSpPr>
        <p:spPr>
          <a:xfrm>
            <a:off x="1036662" y="4346768"/>
            <a:ext cx="1079371" cy="1052320"/>
          </a:xfrm>
          <a:prstGeom prst="upArrow">
            <a:avLst>
              <a:gd name="adj1" fmla="val 55696"/>
              <a:gd name="adj2" fmla="val 76782"/>
            </a:avLst>
          </a:prstGeom>
          <a:gradFill flip="none" rotWithShape="1">
            <a:gsLst>
              <a:gs pos="26000">
                <a:schemeClr val="accent1"/>
              </a:gs>
              <a:gs pos="100000">
                <a:schemeClr val="accent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60000"/>
              </a:lnSpc>
            </a:pPr>
            <a:endParaRPr lang="en-US" sz="3200" dirty="0">
              <a:solidFill>
                <a:schemeClr val="bg1"/>
              </a:solidFill>
            </a:endParaRPr>
          </a:p>
        </p:txBody>
      </p:sp>
    </p:spTree>
    <p:extLst>
      <p:ext uri="{BB962C8B-B14F-4D97-AF65-F5344CB8AC3E}">
        <p14:creationId xmlns:p14="http://schemas.microsoft.com/office/powerpoint/2010/main" val="1963123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 fill="hold"/>
                                        <p:tgtEl>
                                          <p:spTgt spid="7"/>
                                        </p:tgtEl>
                                        <p:attrNameLst>
                                          <p:attrName>ppt_w</p:attrName>
                                        </p:attrNameLst>
                                      </p:cBhvr>
                                      <p:tavLst>
                                        <p:tav tm="0">
                                          <p:val>
                                            <p:fltVal val="0"/>
                                          </p:val>
                                        </p:tav>
                                        <p:tav tm="100000">
                                          <p:val>
                                            <p:strVal val="#ppt_w"/>
                                          </p:val>
                                        </p:tav>
                                      </p:tavLst>
                                    </p:anim>
                                    <p:anim calcmode="lin" valueType="num">
                                      <p:cBhvr>
                                        <p:cTn id="15" dur="200" fill="hold"/>
                                        <p:tgtEl>
                                          <p:spTgt spid="7"/>
                                        </p:tgtEl>
                                        <p:attrNameLst>
                                          <p:attrName>ppt_h</p:attrName>
                                        </p:attrNameLst>
                                      </p:cBhvr>
                                      <p:tavLst>
                                        <p:tav tm="0">
                                          <p:val>
                                            <p:fltVal val="0"/>
                                          </p:val>
                                        </p:tav>
                                        <p:tav tm="100000">
                                          <p:val>
                                            <p:strVal val="#ppt_h"/>
                                          </p:val>
                                        </p:tav>
                                      </p:tavLst>
                                    </p:anim>
                                    <p:animEffect transition="in" filter="fade">
                                      <p:cBhvr>
                                        <p:cTn id="16" dur="200"/>
                                        <p:tgtEl>
                                          <p:spTgt spid="7"/>
                                        </p:tgtEl>
                                      </p:cBhvr>
                                    </p:animEffect>
                                  </p:childTnLst>
                                </p:cTn>
                              </p:par>
                            </p:childTnLst>
                          </p:cTn>
                        </p:par>
                        <p:par>
                          <p:cTn id="17" fill="hold">
                            <p:stCondLst>
                              <p:cond delay="700"/>
                            </p:stCondLst>
                            <p:childTnLst>
                              <p:par>
                                <p:cTn id="18" presetID="53"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200" fill="hold"/>
                                        <p:tgtEl>
                                          <p:spTgt spid="8"/>
                                        </p:tgtEl>
                                        <p:attrNameLst>
                                          <p:attrName>ppt_w</p:attrName>
                                        </p:attrNameLst>
                                      </p:cBhvr>
                                      <p:tavLst>
                                        <p:tav tm="0">
                                          <p:val>
                                            <p:fltVal val="0"/>
                                          </p:val>
                                        </p:tav>
                                        <p:tav tm="100000">
                                          <p:val>
                                            <p:strVal val="#ppt_w"/>
                                          </p:val>
                                        </p:tav>
                                      </p:tavLst>
                                    </p:anim>
                                    <p:anim calcmode="lin" valueType="num">
                                      <p:cBhvr>
                                        <p:cTn id="21" dur="200" fill="hold"/>
                                        <p:tgtEl>
                                          <p:spTgt spid="8"/>
                                        </p:tgtEl>
                                        <p:attrNameLst>
                                          <p:attrName>ppt_h</p:attrName>
                                        </p:attrNameLst>
                                      </p:cBhvr>
                                      <p:tavLst>
                                        <p:tav tm="0">
                                          <p:val>
                                            <p:fltVal val="0"/>
                                          </p:val>
                                        </p:tav>
                                        <p:tav tm="100000">
                                          <p:val>
                                            <p:strVal val="#ppt_h"/>
                                          </p:val>
                                        </p:tav>
                                      </p:tavLst>
                                    </p:anim>
                                    <p:animEffect transition="in" filter="fade">
                                      <p:cBhvr>
                                        <p:cTn id="22" dur="200"/>
                                        <p:tgtEl>
                                          <p:spTgt spid="8"/>
                                        </p:tgtEl>
                                      </p:cBhvr>
                                    </p:animEffect>
                                  </p:childTnLst>
                                </p:cTn>
                              </p:par>
                            </p:childTnLst>
                          </p:cTn>
                        </p:par>
                        <p:par>
                          <p:cTn id="23" fill="hold">
                            <p:stCondLst>
                              <p:cond delay="900"/>
                            </p:stCondLst>
                            <p:childTnLst>
                              <p:par>
                                <p:cTn id="24" presetID="53" presetClass="entr" presetSubtype="16"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200" fill="hold"/>
                                        <p:tgtEl>
                                          <p:spTgt spid="9"/>
                                        </p:tgtEl>
                                        <p:attrNameLst>
                                          <p:attrName>ppt_w</p:attrName>
                                        </p:attrNameLst>
                                      </p:cBhvr>
                                      <p:tavLst>
                                        <p:tav tm="0">
                                          <p:val>
                                            <p:fltVal val="0"/>
                                          </p:val>
                                        </p:tav>
                                        <p:tav tm="100000">
                                          <p:val>
                                            <p:strVal val="#ppt_w"/>
                                          </p:val>
                                        </p:tav>
                                      </p:tavLst>
                                    </p:anim>
                                    <p:anim calcmode="lin" valueType="num">
                                      <p:cBhvr>
                                        <p:cTn id="27" dur="200" fill="hold"/>
                                        <p:tgtEl>
                                          <p:spTgt spid="9"/>
                                        </p:tgtEl>
                                        <p:attrNameLst>
                                          <p:attrName>ppt_h</p:attrName>
                                        </p:attrNameLst>
                                      </p:cBhvr>
                                      <p:tavLst>
                                        <p:tav tm="0">
                                          <p:val>
                                            <p:fltVal val="0"/>
                                          </p:val>
                                        </p:tav>
                                        <p:tav tm="100000">
                                          <p:val>
                                            <p:strVal val="#ppt_h"/>
                                          </p:val>
                                        </p:tav>
                                      </p:tavLst>
                                    </p:anim>
                                    <p:animEffect transition="in" filter="fade">
                                      <p:cBhvr>
                                        <p:cTn id="28" dur="200"/>
                                        <p:tgtEl>
                                          <p:spTgt spid="9"/>
                                        </p:tgtEl>
                                      </p:cBhvr>
                                    </p:animEffect>
                                  </p:childTnLst>
                                </p:cTn>
                              </p:par>
                            </p:childTnLst>
                          </p:cTn>
                        </p:par>
                        <p:par>
                          <p:cTn id="29" fill="hold">
                            <p:stCondLst>
                              <p:cond delay="1100"/>
                            </p:stCondLst>
                            <p:childTnLst>
                              <p:par>
                                <p:cTn id="30" presetID="53" presetClass="entr" presetSubtype="16"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200" fill="hold"/>
                                        <p:tgtEl>
                                          <p:spTgt spid="10"/>
                                        </p:tgtEl>
                                        <p:attrNameLst>
                                          <p:attrName>ppt_w</p:attrName>
                                        </p:attrNameLst>
                                      </p:cBhvr>
                                      <p:tavLst>
                                        <p:tav tm="0">
                                          <p:val>
                                            <p:fltVal val="0"/>
                                          </p:val>
                                        </p:tav>
                                        <p:tav tm="100000">
                                          <p:val>
                                            <p:strVal val="#ppt_w"/>
                                          </p:val>
                                        </p:tav>
                                      </p:tavLst>
                                    </p:anim>
                                    <p:anim calcmode="lin" valueType="num">
                                      <p:cBhvr>
                                        <p:cTn id="33" dur="200" fill="hold"/>
                                        <p:tgtEl>
                                          <p:spTgt spid="10"/>
                                        </p:tgtEl>
                                        <p:attrNameLst>
                                          <p:attrName>ppt_h</p:attrName>
                                        </p:attrNameLst>
                                      </p:cBhvr>
                                      <p:tavLst>
                                        <p:tav tm="0">
                                          <p:val>
                                            <p:fltVal val="0"/>
                                          </p:val>
                                        </p:tav>
                                        <p:tav tm="100000">
                                          <p:val>
                                            <p:strVal val="#ppt_h"/>
                                          </p:val>
                                        </p:tav>
                                      </p:tavLst>
                                    </p:anim>
                                    <p:animEffect transition="in" filter="fade">
                                      <p:cBhvr>
                                        <p:cTn id="34" dur="200"/>
                                        <p:tgtEl>
                                          <p:spTgt spid="10"/>
                                        </p:tgtEl>
                                      </p:cBhvr>
                                    </p:animEffect>
                                  </p:childTnLst>
                                </p:cTn>
                              </p:par>
                            </p:childTnLst>
                          </p:cTn>
                        </p:par>
                        <p:par>
                          <p:cTn id="35" fill="hold">
                            <p:stCondLst>
                              <p:cond delay="1300"/>
                            </p:stCondLst>
                            <p:childTnLst>
                              <p:par>
                                <p:cTn id="36" presetID="53" presetClass="entr" presetSubtype="16"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200" fill="hold"/>
                                        <p:tgtEl>
                                          <p:spTgt spid="11"/>
                                        </p:tgtEl>
                                        <p:attrNameLst>
                                          <p:attrName>ppt_w</p:attrName>
                                        </p:attrNameLst>
                                      </p:cBhvr>
                                      <p:tavLst>
                                        <p:tav tm="0">
                                          <p:val>
                                            <p:fltVal val="0"/>
                                          </p:val>
                                        </p:tav>
                                        <p:tav tm="100000">
                                          <p:val>
                                            <p:strVal val="#ppt_w"/>
                                          </p:val>
                                        </p:tav>
                                      </p:tavLst>
                                    </p:anim>
                                    <p:anim calcmode="lin" valueType="num">
                                      <p:cBhvr>
                                        <p:cTn id="39" dur="200" fill="hold"/>
                                        <p:tgtEl>
                                          <p:spTgt spid="11"/>
                                        </p:tgtEl>
                                        <p:attrNameLst>
                                          <p:attrName>ppt_h</p:attrName>
                                        </p:attrNameLst>
                                      </p:cBhvr>
                                      <p:tavLst>
                                        <p:tav tm="0">
                                          <p:val>
                                            <p:fltVal val="0"/>
                                          </p:val>
                                        </p:tav>
                                        <p:tav tm="100000">
                                          <p:val>
                                            <p:strVal val="#ppt_h"/>
                                          </p:val>
                                        </p:tav>
                                      </p:tavLst>
                                    </p:anim>
                                    <p:animEffect transition="in" filter="fade">
                                      <p:cBhvr>
                                        <p:cTn id="40" dur="200"/>
                                        <p:tgtEl>
                                          <p:spTgt spid="11"/>
                                        </p:tgtEl>
                                      </p:cBhvr>
                                    </p:animEffect>
                                  </p:childTnLst>
                                </p:cTn>
                              </p:par>
                            </p:childTnLst>
                          </p:cTn>
                        </p:par>
                        <p:par>
                          <p:cTn id="41" fill="hold">
                            <p:stCondLst>
                              <p:cond delay="1500"/>
                            </p:stCondLst>
                            <p:childTnLst>
                              <p:par>
                                <p:cTn id="42" presetID="53" presetClass="entr" presetSubtype="16"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200" fill="hold"/>
                                        <p:tgtEl>
                                          <p:spTgt spid="12"/>
                                        </p:tgtEl>
                                        <p:attrNameLst>
                                          <p:attrName>ppt_w</p:attrName>
                                        </p:attrNameLst>
                                      </p:cBhvr>
                                      <p:tavLst>
                                        <p:tav tm="0">
                                          <p:val>
                                            <p:fltVal val="0"/>
                                          </p:val>
                                        </p:tav>
                                        <p:tav tm="100000">
                                          <p:val>
                                            <p:strVal val="#ppt_w"/>
                                          </p:val>
                                        </p:tav>
                                      </p:tavLst>
                                    </p:anim>
                                    <p:anim calcmode="lin" valueType="num">
                                      <p:cBhvr>
                                        <p:cTn id="45" dur="200" fill="hold"/>
                                        <p:tgtEl>
                                          <p:spTgt spid="12"/>
                                        </p:tgtEl>
                                        <p:attrNameLst>
                                          <p:attrName>ppt_h</p:attrName>
                                        </p:attrNameLst>
                                      </p:cBhvr>
                                      <p:tavLst>
                                        <p:tav tm="0">
                                          <p:val>
                                            <p:fltVal val="0"/>
                                          </p:val>
                                        </p:tav>
                                        <p:tav tm="100000">
                                          <p:val>
                                            <p:strVal val="#ppt_h"/>
                                          </p:val>
                                        </p:tav>
                                      </p:tavLst>
                                    </p:anim>
                                    <p:animEffect transition="in" filter="fade">
                                      <p:cBhvr>
                                        <p:cTn id="46" dur="200"/>
                                        <p:tgtEl>
                                          <p:spTgt spid="12"/>
                                        </p:tgtEl>
                                      </p:cBhvr>
                                    </p:animEffect>
                                  </p:childTnLst>
                                </p:cTn>
                              </p:par>
                            </p:childTnLst>
                          </p:cTn>
                        </p:par>
                        <p:par>
                          <p:cTn id="47" fill="hold">
                            <p:stCondLst>
                              <p:cond delay="1700"/>
                            </p:stCondLst>
                            <p:childTnLst>
                              <p:par>
                                <p:cTn id="48" presetID="53" presetClass="entr" presetSubtype="16"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200" fill="hold"/>
                                        <p:tgtEl>
                                          <p:spTgt spid="13"/>
                                        </p:tgtEl>
                                        <p:attrNameLst>
                                          <p:attrName>ppt_w</p:attrName>
                                        </p:attrNameLst>
                                      </p:cBhvr>
                                      <p:tavLst>
                                        <p:tav tm="0">
                                          <p:val>
                                            <p:fltVal val="0"/>
                                          </p:val>
                                        </p:tav>
                                        <p:tav tm="100000">
                                          <p:val>
                                            <p:strVal val="#ppt_w"/>
                                          </p:val>
                                        </p:tav>
                                      </p:tavLst>
                                    </p:anim>
                                    <p:anim calcmode="lin" valueType="num">
                                      <p:cBhvr>
                                        <p:cTn id="51" dur="200" fill="hold"/>
                                        <p:tgtEl>
                                          <p:spTgt spid="13"/>
                                        </p:tgtEl>
                                        <p:attrNameLst>
                                          <p:attrName>ppt_h</p:attrName>
                                        </p:attrNameLst>
                                      </p:cBhvr>
                                      <p:tavLst>
                                        <p:tav tm="0">
                                          <p:val>
                                            <p:fltVal val="0"/>
                                          </p:val>
                                        </p:tav>
                                        <p:tav tm="100000">
                                          <p:val>
                                            <p:strVal val="#ppt_h"/>
                                          </p:val>
                                        </p:tav>
                                      </p:tavLst>
                                    </p:anim>
                                    <p:animEffect transition="in" filter="fade">
                                      <p:cBhvr>
                                        <p:cTn id="52" dur="200"/>
                                        <p:tgtEl>
                                          <p:spTgt spid="13"/>
                                        </p:tgtEl>
                                      </p:cBhvr>
                                    </p:animEffect>
                                  </p:childTnLst>
                                </p:cTn>
                              </p:par>
                            </p:childTnLst>
                          </p:cTn>
                        </p:par>
                        <p:par>
                          <p:cTn id="53" fill="hold">
                            <p:stCondLst>
                              <p:cond delay="1900"/>
                            </p:stCondLst>
                            <p:childTnLst>
                              <p:par>
                                <p:cTn id="54" presetID="53" presetClass="entr" presetSubtype="16"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200" fill="hold"/>
                                        <p:tgtEl>
                                          <p:spTgt spid="14"/>
                                        </p:tgtEl>
                                        <p:attrNameLst>
                                          <p:attrName>ppt_w</p:attrName>
                                        </p:attrNameLst>
                                      </p:cBhvr>
                                      <p:tavLst>
                                        <p:tav tm="0">
                                          <p:val>
                                            <p:fltVal val="0"/>
                                          </p:val>
                                        </p:tav>
                                        <p:tav tm="100000">
                                          <p:val>
                                            <p:strVal val="#ppt_w"/>
                                          </p:val>
                                        </p:tav>
                                      </p:tavLst>
                                    </p:anim>
                                    <p:anim calcmode="lin" valueType="num">
                                      <p:cBhvr>
                                        <p:cTn id="57" dur="200" fill="hold"/>
                                        <p:tgtEl>
                                          <p:spTgt spid="14"/>
                                        </p:tgtEl>
                                        <p:attrNameLst>
                                          <p:attrName>ppt_h</p:attrName>
                                        </p:attrNameLst>
                                      </p:cBhvr>
                                      <p:tavLst>
                                        <p:tav tm="0">
                                          <p:val>
                                            <p:fltVal val="0"/>
                                          </p:val>
                                        </p:tav>
                                        <p:tav tm="100000">
                                          <p:val>
                                            <p:strVal val="#ppt_h"/>
                                          </p:val>
                                        </p:tav>
                                      </p:tavLst>
                                    </p:anim>
                                    <p:animEffect transition="in" filter="fade">
                                      <p:cBhvr>
                                        <p:cTn id="58" dur="200"/>
                                        <p:tgtEl>
                                          <p:spTgt spid="14"/>
                                        </p:tgtEl>
                                      </p:cBhvr>
                                    </p:animEffect>
                                  </p:childTnLst>
                                </p:cTn>
                              </p:par>
                            </p:childTnLst>
                          </p:cTn>
                        </p:par>
                        <p:par>
                          <p:cTn id="59" fill="hold">
                            <p:stCondLst>
                              <p:cond delay="2100"/>
                            </p:stCondLst>
                            <p:childTnLst>
                              <p:par>
                                <p:cTn id="60" presetID="53" presetClass="entr" presetSubtype="16"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200" fill="hold"/>
                                        <p:tgtEl>
                                          <p:spTgt spid="15"/>
                                        </p:tgtEl>
                                        <p:attrNameLst>
                                          <p:attrName>ppt_w</p:attrName>
                                        </p:attrNameLst>
                                      </p:cBhvr>
                                      <p:tavLst>
                                        <p:tav tm="0">
                                          <p:val>
                                            <p:fltVal val="0"/>
                                          </p:val>
                                        </p:tav>
                                        <p:tav tm="100000">
                                          <p:val>
                                            <p:strVal val="#ppt_w"/>
                                          </p:val>
                                        </p:tav>
                                      </p:tavLst>
                                    </p:anim>
                                    <p:anim calcmode="lin" valueType="num">
                                      <p:cBhvr>
                                        <p:cTn id="63" dur="200" fill="hold"/>
                                        <p:tgtEl>
                                          <p:spTgt spid="15"/>
                                        </p:tgtEl>
                                        <p:attrNameLst>
                                          <p:attrName>ppt_h</p:attrName>
                                        </p:attrNameLst>
                                      </p:cBhvr>
                                      <p:tavLst>
                                        <p:tav tm="0">
                                          <p:val>
                                            <p:fltVal val="0"/>
                                          </p:val>
                                        </p:tav>
                                        <p:tav tm="100000">
                                          <p:val>
                                            <p:strVal val="#ppt_h"/>
                                          </p:val>
                                        </p:tav>
                                      </p:tavLst>
                                    </p:anim>
                                    <p:animEffect transition="in" filter="fade">
                                      <p:cBhvr>
                                        <p:cTn id="64" dur="200"/>
                                        <p:tgtEl>
                                          <p:spTgt spid="15"/>
                                        </p:tgtEl>
                                      </p:cBhvr>
                                    </p:animEffect>
                                  </p:childTnLst>
                                </p:cTn>
                              </p:par>
                            </p:childTnLst>
                          </p:cTn>
                        </p:par>
                        <p:par>
                          <p:cTn id="65" fill="hold">
                            <p:stCondLst>
                              <p:cond delay="2300"/>
                            </p:stCondLst>
                            <p:childTnLst>
                              <p:par>
                                <p:cTn id="66" presetID="53" presetClass="entr" presetSubtype="16"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200" fill="hold"/>
                                        <p:tgtEl>
                                          <p:spTgt spid="16"/>
                                        </p:tgtEl>
                                        <p:attrNameLst>
                                          <p:attrName>ppt_w</p:attrName>
                                        </p:attrNameLst>
                                      </p:cBhvr>
                                      <p:tavLst>
                                        <p:tav tm="0">
                                          <p:val>
                                            <p:fltVal val="0"/>
                                          </p:val>
                                        </p:tav>
                                        <p:tav tm="100000">
                                          <p:val>
                                            <p:strVal val="#ppt_w"/>
                                          </p:val>
                                        </p:tav>
                                      </p:tavLst>
                                    </p:anim>
                                    <p:anim calcmode="lin" valueType="num">
                                      <p:cBhvr>
                                        <p:cTn id="69" dur="200" fill="hold"/>
                                        <p:tgtEl>
                                          <p:spTgt spid="16"/>
                                        </p:tgtEl>
                                        <p:attrNameLst>
                                          <p:attrName>ppt_h</p:attrName>
                                        </p:attrNameLst>
                                      </p:cBhvr>
                                      <p:tavLst>
                                        <p:tav tm="0">
                                          <p:val>
                                            <p:fltVal val="0"/>
                                          </p:val>
                                        </p:tav>
                                        <p:tav tm="100000">
                                          <p:val>
                                            <p:strVal val="#ppt_h"/>
                                          </p:val>
                                        </p:tav>
                                      </p:tavLst>
                                    </p:anim>
                                    <p:animEffect transition="in" filter="fade">
                                      <p:cBhvr>
                                        <p:cTn id="70" dur="200"/>
                                        <p:tgtEl>
                                          <p:spTgt spid="16"/>
                                        </p:tgtEl>
                                      </p:cBhvr>
                                    </p:animEffect>
                                  </p:childTnLst>
                                </p:cTn>
                              </p:par>
                            </p:childTnLst>
                          </p:cTn>
                        </p:par>
                        <p:par>
                          <p:cTn id="71" fill="hold">
                            <p:stCondLst>
                              <p:cond delay="2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200" fill="hold"/>
                                        <p:tgtEl>
                                          <p:spTgt spid="17"/>
                                        </p:tgtEl>
                                        <p:attrNameLst>
                                          <p:attrName>ppt_w</p:attrName>
                                        </p:attrNameLst>
                                      </p:cBhvr>
                                      <p:tavLst>
                                        <p:tav tm="0">
                                          <p:val>
                                            <p:fltVal val="0"/>
                                          </p:val>
                                        </p:tav>
                                        <p:tav tm="100000">
                                          <p:val>
                                            <p:strVal val="#ppt_w"/>
                                          </p:val>
                                        </p:tav>
                                      </p:tavLst>
                                    </p:anim>
                                    <p:anim calcmode="lin" valueType="num">
                                      <p:cBhvr>
                                        <p:cTn id="75" dur="200" fill="hold"/>
                                        <p:tgtEl>
                                          <p:spTgt spid="17"/>
                                        </p:tgtEl>
                                        <p:attrNameLst>
                                          <p:attrName>ppt_h</p:attrName>
                                        </p:attrNameLst>
                                      </p:cBhvr>
                                      <p:tavLst>
                                        <p:tav tm="0">
                                          <p:val>
                                            <p:fltVal val="0"/>
                                          </p:val>
                                        </p:tav>
                                        <p:tav tm="100000">
                                          <p:val>
                                            <p:strVal val="#ppt_h"/>
                                          </p:val>
                                        </p:tav>
                                      </p:tavLst>
                                    </p:anim>
                                    <p:animEffect transition="in" filter="fade">
                                      <p:cBhvr>
                                        <p:cTn id="76" dur="200"/>
                                        <p:tgtEl>
                                          <p:spTgt spid="17"/>
                                        </p:tgtEl>
                                      </p:cBhvr>
                                    </p:animEffect>
                                  </p:childTnLst>
                                </p:cTn>
                              </p:par>
                            </p:childTnLst>
                          </p:cTn>
                        </p:par>
                        <p:par>
                          <p:cTn id="77" fill="hold">
                            <p:stCondLst>
                              <p:cond delay="27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200" fill="hold"/>
                                        <p:tgtEl>
                                          <p:spTgt spid="18"/>
                                        </p:tgtEl>
                                        <p:attrNameLst>
                                          <p:attrName>ppt_w</p:attrName>
                                        </p:attrNameLst>
                                      </p:cBhvr>
                                      <p:tavLst>
                                        <p:tav tm="0">
                                          <p:val>
                                            <p:fltVal val="0"/>
                                          </p:val>
                                        </p:tav>
                                        <p:tav tm="100000">
                                          <p:val>
                                            <p:strVal val="#ppt_w"/>
                                          </p:val>
                                        </p:tav>
                                      </p:tavLst>
                                    </p:anim>
                                    <p:anim calcmode="lin" valueType="num">
                                      <p:cBhvr>
                                        <p:cTn id="81" dur="200" fill="hold"/>
                                        <p:tgtEl>
                                          <p:spTgt spid="18"/>
                                        </p:tgtEl>
                                        <p:attrNameLst>
                                          <p:attrName>ppt_h</p:attrName>
                                        </p:attrNameLst>
                                      </p:cBhvr>
                                      <p:tavLst>
                                        <p:tav tm="0">
                                          <p:val>
                                            <p:fltVal val="0"/>
                                          </p:val>
                                        </p:tav>
                                        <p:tav tm="100000">
                                          <p:val>
                                            <p:strVal val="#ppt_h"/>
                                          </p:val>
                                        </p:tav>
                                      </p:tavLst>
                                    </p:anim>
                                    <p:animEffect transition="in" filter="fade">
                                      <p:cBhvr>
                                        <p:cTn id="82" dur="200"/>
                                        <p:tgtEl>
                                          <p:spTgt spid="18"/>
                                        </p:tgtEl>
                                      </p:cBhvr>
                                    </p:animEffect>
                                  </p:childTnLst>
                                </p:cTn>
                              </p:par>
                            </p:childTnLst>
                          </p:cTn>
                        </p:par>
                        <p:par>
                          <p:cTn id="83" fill="hold">
                            <p:stCondLst>
                              <p:cond delay="2900"/>
                            </p:stCondLst>
                            <p:childTnLst>
                              <p:par>
                                <p:cTn id="84" presetID="53" presetClass="entr" presetSubtype="16" fill="hold" nodeType="after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200" fill="hold"/>
                                        <p:tgtEl>
                                          <p:spTgt spid="19"/>
                                        </p:tgtEl>
                                        <p:attrNameLst>
                                          <p:attrName>ppt_w</p:attrName>
                                        </p:attrNameLst>
                                      </p:cBhvr>
                                      <p:tavLst>
                                        <p:tav tm="0">
                                          <p:val>
                                            <p:fltVal val="0"/>
                                          </p:val>
                                        </p:tav>
                                        <p:tav tm="100000">
                                          <p:val>
                                            <p:strVal val="#ppt_w"/>
                                          </p:val>
                                        </p:tav>
                                      </p:tavLst>
                                    </p:anim>
                                    <p:anim calcmode="lin" valueType="num">
                                      <p:cBhvr>
                                        <p:cTn id="87" dur="200" fill="hold"/>
                                        <p:tgtEl>
                                          <p:spTgt spid="19"/>
                                        </p:tgtEl>
                                        <p:attrNameLst>
                                          <p:attrName>ppt_h</p:attrName>
                                        </p:attrNameLst>
                                      </p:cBhvr>
                                      <p:tavLst>
                                        <p:tav tm="0">
                                          <p:val>
                                            <p:fltVal val="0"/>
                                          </p:val>
                                        </p:tav>
                                        <p:tav tm="100000">
                                          <p:val>
                                            <p:strVal val="#ppt_h"/>
                                          </p:val>
                                        </p:tav>
                                      </p:tavLst>
                                    </p:anim>
                                    <p:animEffect transition="in" filter="fade">
                                      <p:cBhvr>
                                        <p:cTn id="88" dur="200"/>
                                        <p:tgtEl>
                                          <p:spTgt spid="19"/>
                                        </p:tgtEl>
                                      </p:cBhvr>
                                    </p:animEffect>
                                  </p:childTnLst>
                                </p:cTn>
                              </p:par>
                            </p:childTnLst>
                          </p:cTn>
                        </p:par>
                        <p:par>
                          <p:cTn id="89" fill="hold">
                            <p:stCondLst>
                              <p:cond delay="3100"/>
                            </p:stCondLst>
                            <p:childTnLst>
                              <p:par>
                                <p:cTn id="90" presetID="53" presetClass="entr" presetSubtype="16"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200" fill="hold"/>
                                        <p:tgtEl>
                                          <p:spTgt spid="20"/>
                                        </p:tgtEl>
                                        <p:attrNameLst>
                                          <p:attrName>ppt_w</p:attrName>
                                        </p:attrNameLst>
                                      </p:cBhvr>
                                      <p:tavLst>
                                        <p:tav tm="0">
                                          <p:val>
                                            <p:fltVal val="0"/>
                                          </p:val>
                                        </p:tav>
                                        <p:tav tm="100000">
                                          <p:val>
                                            <p:strVal val="#ppt_w"/>
                                          </p:val>
                                        </p:tav>
                                      </p:tavLst>
                                    </p:anim>
                                    <p:anim calcmode="lin" valueType="num">
                                      <p:cBhvr>
                                        <p:cTn id="93" dur="200" fill="hold"/>
                                        <p:tgtEl>
                                          <p:spTgt spid="20"/>
                                        </p:tgtEl>
                                        <p:attrNameLst>
                                          <p:attrName>ppt_h</p:attrName>
                                        </p:attrNameLst>
                                      </p:cBhvr>
                                      <p:tavLst>
                                        <p:tav tm="0">
                                          <p:val>
                                            <p:fltVal val="0"/>
                                          </p:val>
                                        </p:tav>
                                        <p:tav tm="100000">
                                          <p:val>
                                            <p:strVal val="#ppt_h"/>
                                          </p:val>
                                        </p:tav>
                                      </p:tavLst>
                                    </p:anim>
                                    <p:animEffect transition="in" filter="fade">
                                      <p:cBhvr>
                                        <p:cTn id="94" dur="200"/>
                                        <p:tgtEl>
                                          <p:spTgt spid="20"/>
                                        </p:tgtEl>
                                      </p:cBhvr>
                                    </p:animEffect>
                                  </p:childTnLst>
                                </p:cTn>
                              </p:par>
                            </p:childTnLst>
                          </p:cTn>
                        </p:par>
                        <p:par>
                          <p:cTn id="95" fill="hold">
                            <p:stCondLst>
                              <p:cond delay="3300"/>
                            </p:stCondLst>
                            <p:childTnLst>
                              <p:par>
                                <p:cTn id="96" presetID="53" presetClass="entr" presetSubtype="16"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200" fill="hold"/>
                                        <p:tgtEl>
                                          <p:spTgt spid="21"/>
                                        </p:tgtEl>
                                        <p:attrNameLst>
                                          <p:attrName>ppt_w</p:attrName>
                                        </p:attrNameLst>
                                      </p:cBhvr>
                                      <p:tavLst>
                                        <p:tav tm="0">
                                          <p:val>
                                            <p:fltVal val="0"/>
                                          </p:val>
                                        </p:tav>
                                        <p:tav tm="100000">
                                          <p:val>
                                            <p:strVal val="#ppt_w"/>
                                          </p:val>
                                        </p:tav>
                                      </p:tavLst>
                                    </p:anim>
                                    <p:anim calcmode="lin" valueType="num">
                                      <p:cBhvr>
                                        <p:cTn id="99" dur="200" fill="hold"/>
                                        <p:tgtEl>
                                          <p:spTgt spid="21"/>
                                        </p:tgtEl>
                                        <p:attrNameLst>
                                          <p:attrName>ppt_h</p:attrName>
                                        </p:attrNameLst>
                                      </p:cBhvr>
                                      <p:tavLst>
                                        <p:tav tm="0">
                                          <p:val>
                                            <p:fltVal val="0"/>
                                          </p:val>
                                        </p:tav>
                                        <p:tav tm="100000">
                                          <p:val>
                                            <p:strVal val="#ppt_h"/>
                                          </p:val>
                                        </p:tav>
                                      </p:tavLst>
                                    </p:anim>
                                    <p:animEffect transition="in" filter="fade">
                                      <p:cBhvr>
                                        <p:cTn id="100" dur="200"/>
                                        <p:tgtEl>
                                          <p:spTgt spid="21"/>
                                        </p:tgtEl>
                                      </p:cBhvr>
                                    </p:animEffect>
                                  </p:childTnLst>
                                </p:cTn>
                              </p:par>
                            </p:childTnLst>
                          </p:cTn>
                        </p:par>
                        <p:par>
                          <p:cTn id="101" fill="hold">
                            <p:stCondLst>
                              <p:cond delay="35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200" fill="hold"/>
                                        <p:tgtEl>
                                          <p:spTgt spid="22"/>
                                        </p:tgtEl>
                                        <p:attrNameLst>
                                          <p:attrName>ppt_w</p:attrName>
                                        </p:attrNameLst>
                                      </p:cBhvr>
                                      <p:tavLst>
                                        <p:tav tm="0">
                                          <p:val>
                                            <p:fltVal val="0"/>
                                          </p:val>
                                        </p:tav>
                                        <p:tav tm="100000">
                                          <p:val>
                                            <p:strVal val="#ppt_w"/>
                                          </p:val>
                                        </p:tav>
                                      </p:tavLst>
                                    </p:anim>
                                    <p:anim calcmode="lin" valueType="num">
                                      <p:cBhvr>
                                        <p:cTn id="105" dur="200" fill="hold"/>
                                        <p:tgtEl>
                                          <p:spTgt spid="22"/>
                                        </p:tgtEl>
                                        <p:attrNameLst>
                                          <p:attrName>ppt_h</p:attrName>
                                        </p:attrNameLst>
                                      </p:cBhvr>
                                      <p:tavLst>
                                        <p:tav tm="0">
                                          <p:val>
                                            <p:fltVal val="0"/>
                                          </p:val>
                                        </p:tav>
                                        <p:tav tm="100000">
                                          <p:val>
                                            <p:strVal val="#ppt_h"/>
                                          </p:val>
                                        </p:tav>
                                      </p:tavLst>
                                    </p:anim>
                                    <p:animEffect transition="in" filter="fade">
                                      <p:cBhvr>
                                        <p:cTn id="106" dur="200"/>
                                        <p:tgtEl>
                                          <p:spTgt spid="22"/>
                                        </p:tgtEl>
                                      </p:cBhvr>
                                    </p:animEffect>
                                  </p:childTnLst>
                                </p:cTn>
                              </p:par>
                            </p:childTnLst>
                          </p:cTn>
                        </p:par>
                        <p:par>
                          <p:cTn id="107" fill="hold">
                            <p:stCondLst>
                              <p:cond delay="3700"/>
                            </p:stCondLst>
                            <p:childTnLst>
                              <p:par>
                                <p:cTn id="108" presetID="53" presetClass="entr" presetSubtype="16" fill="hold" nodeType="afterEffect">
                                  <p:stCondLst>
                                    <p:cond delay="0"/>
                                  </p:stCondLst>
                                  <p:childTnLst>
                                    <p:set>
                                      <p:cBhvr>
                                        <p:cTn id="109" dur="1" fill="hold">
                                          <p:stCondLst>
                                            <p:cond delay="0"/>
                                          </p:stCondLst>
                                        </p:cTn>
                                        <p:tgtEl>
                                          <p:spTgt spid="23"/>
                                        </p:tgtEl>
                                        <p:attrNameLst>
                                          <p:attrName>style.visibility</p:attrName>
                                        </p:attrNameLst>
                                      </p:cBhvr>
                                      <p:to>
                                        <p:strVal val="visible"/>
                                      </p:to>
                                    </p:set>
                                    <p:anim calcmode="lin" valueType="num">
                                      <p:cBhvr>
                                        <p:cTn id="110" dur="200" fill="hold"/>
                                        <p:tgtEl>
                                          <p:spTgt spid="23"/>
                                        </p:tgtEl>
                                        <p:attrNameLst>
                                          <p:attrName>ppt_w</p:attrName>
                                        </p:attrNameLst>
                                      </p:cBhvr>
                                      <p:tavLst>
                                        <p:tav tm="0">
                                          <p:val>
                                            <p:fltVal val="0"/>
                                          </p:val>
                                        </p:tav>
                                        <p:tav tm="100000">
                                          <p:val>
                                            <p:strVal val="#ppt_w"/>
                                          </p:val>
                                        </p:tav>
                                      </p:tavLst>
                                    </p:anim>
                                    <p:anim calcmode="lin" valueType="num">
                                      <p:cBhvr>
                                        <p:cTn id="111" dur="200" fill="hold"/>
                                        <p:tgtEl>
                                          <p:spTgt spid="23"/>
                                        </p:tgtEl>
                                        <p:attrNameLst>
                                          <p:attrName>ppt_h</p:attrName>
                                        </p:attrNameLst>
                                      </p:cBhvr>
                                      <p:tavLst>
                                        <p:tav tm="0">
                                          <p:val>
                                            <p:fltVal val="0"/>
                                          </p:val>
                                        </p:tav>
                                        <p:tav tm="100000">
                                          <p:val>
                                            <p:strVal val="#ppt_h"/>
                                          </p:val>
                                        </p:tav>
                                      </p:tavLst>
                                    </p:anim>
                                    <p:animEffect transition="in" filter="fade">
                                      <p:cBhvr>
                                        <p:cTn id="112" dur="200"/>
                                        <p:tgtEl>
                                          <p:spTgt spid="23"/>
                                        </p:tgtEl>
                                      </p:cBhvr>
                                    </p:animEffect>
                                  </p:childTnLst>
                                </p:cTn>
                              </p:par>
                            </p:childTnLst>
                          </p:cTn>
                        </p:par>
                        <p:par>
                          <p:cTn id="113" fill="hold">
                            <p:stCondLst>
                              <p:cond delay="3900"/>
                            </p:stCondLst>
                            <p:childTnLst>
                              <p:par>
                                <p:cTn id="114" presetID="53" presetClass="entr" presetSubtype="16" fill="hold" nodeType="after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p:cTn id="116" dur="200" fill="hold"/>
                                        <p:tgtEl>
                                          <p:spTgt spid="24"/>
                                        </p:tgtEl>
                                        <p:attrNameLst>
                                          <p:attrName>ppt_w</p:attrName>
                                        </p:attrNameLst>
                                      </p:cBhvr>
                                      <p:tavLst>
                                        <p:tav tm="0">
                                          <p:val>
                                            <p:fltVal val="0"/>
                                          </p:val>
                                        </p:tav>
                                        <p:tav tm="100000">
                                          <p:val>
                                            <p:strVal val="#ppt_w"/>
                                          </p:val>
                                        </p:tav>
                                      </p:tavLst>
                                    </p:anim>
                                    <p:anim calcmode="lin" valueType="num">
                                      <p:cBhvr>
                                        <p:cTn id="117" dur="200" fill="hold"/>
                                        <p:tgtEl>
                                          <p:spTgt spid="24"/>
                                        </p:tgtEl>
                                        <p:attrNameLst>
                                          <p:attrName>ppt_h</p:attrName>
                                        </p:attrNameLst>
                                      </p:cBhvr>
                                      <p:tavLst>
                                        <p:tav tm="0">
                                          <p:val>
                                            <p:fltVal val="0"/>
                                          </p:val>
                                        </p:tav>
                                        <p:tav tm="100000">
                                          <p:val>
                                            <p:strVal val="#ppt_h"/>
                                          </p:val>
                                        </p:tav>
                                      </p:tavLst>
                                    </p:anim>
                                    <p:animEffect transition="in" filter="fade">
                                      <p:cBhvr>
                                        <p:cTn id="118" dur="200"/>
                                        <p:tgtEl>
                                          <p:spTgt spid="24"/>
                                        </p:tgtEl>
                                      </p:cBhvr>
                                    </p:animEffect>
                                  </p:childTnLst>
                                </p:cTn>
                              </p:par>
                            </p:childTnLst>
                          </p:cTn>
                        </p:par>
                        <p:par>
                          <p:cTn id="119" fill="hold">
                            <p:stCondLst>
                              <p:cond delay="4100"/>
                            </p:stCondLst>
                            <p:childTnLst>
                              <p:par>
                                <p:cTn id="120" presetID="53" presetClass="entr" presetSubtype="16" fill="hold" nodeType="afterEffect">
                                  <p:stCondLst>
                                    <p:cond delay="0"/>
                                  </p:stCondLst>
                                  <p:childTnLst>
                                    <p:set>
                                      <p:cBhvr>
                                        <p:cTn id="121" dur="1" fill="hold">
                                          <p:stCondLst>
                                            <p:cond delay="0"/>
                                          </p:stCondLst>
                                        </p:cTn>
                                        <p:tgtEl>
                                          <p:spTgt spid="25"/>
                                        </p:tgtEl>
                                        <p:attrNameLst>
                                          <p:attrName>style.visibility</p:attrName>
                                        </p:attrNameLst>
                                      </p:cBhvr>
                                      <p:to>
                                        <p:strVal val="visible"/>
                                      </p:to>
                                    </p:set>
                                    <p:anim calcmode="lin" valueType="num">
                                      <p:cBhvr>
                                        <p:cTn id="122" dur="200" fill="hold"/>
                                        <p:tgtEl>
                                          <p:spTgt spid="25"/>
                                        </p:tgtEl>
                                        <p:attrNameLst>
                                          <p:attrName>ppt_w</p:attrName>
                                        </p:attrNameLst>
                                      </p:cBhvr>
                                      <p:tavLst>
                                        <p:tav tm="0">
                                          <p:val>
                                            <p:fltVal val="0"/>
                                          </p:val>
                                        </p:tav>
                                        <p:tav tm="100000">
                                          <p:val>
                                            <p:strVal val="#ppt_w"/>
                                          </p:val>
                                        </p:tav>
                                      </p:tavLst>
                                    </p:anim>
                                    <p:anim calcmode="lin" valueType="num">
                                      <p:cBhvr>
                                        <p:cTn id="123" dur="200" fill="hold"/>
                                        <p:tgtEl>
                                          <p:spTgt spid="25"/>
                                        </p:tgtEl>
                                        <p:attrNameLst>
                                          <p:attrName>ppt_h</p:attrName>
                                        </p:attrNameLst>
                                      </p:cBhvr>
                                      <p:tavLst>
                                        <p:tav tm="0">
                                          <p:val>
                                            <p:fltVal val="0"/>
                                          </p:val>
                                        </p:tav>
                                        <p:tav tm="100000">
                                          <p:val>
                                            <p:strVal val="#ppt_h"/>
                                          </p:val>
                                        </p:tav>
                                      </p:tavLst>
                                    </p:anim>
                                    <p:animEffect transition="in" filter="fade">
                                      <p:cBhvr>
                                        <p:cTn id="124" dur="200"/>
                                        <p:tgtEl>
                                          <p:spTgt spid="25"/>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71"/>
                                        </p:tgtEl>
                                        <p:attrNameLst>
                                          <p:attrName>style.visibility</p:attrName>
                                        </p:attrNameLst>
                                      </p:cBhvr>
                                      <p:to>
                                        <p:strVal val="visible"/>
                                      </p:to>
                                    </p:set>
                                    <p:animEffect transition="in" filter="fade">
                                      <p:cBhvr>
                                        <p:cTn id="129" dur="500"/>
                                        <p:tgtEl>
                                          <p:spTgt spid="71"/>
                                        </p:tgtEl>
                                      </p:cBhvr>
                                    </p:animEffect>
                                    <p:anim calcmode="lin" valueType="num">
                                      <p:cBhvr>
                                        <p:cTn id="130" dur="500" fill="hold"/>
                                        <p:tgtEl>
                                          <p:spTgt spid="71"/>
                                        </p:tgtEl>
                                        <p:attrNameLst>
                                          <p:attrName>ppt_x</p:attrName>
                                        </p:attrNameLst>
                                      </p:cBhvr>
                                      <p:tavLst>
                                        <p:tav tm="0">
                                          <p:val>
                                            <p:strVal val="#ppt_x"/>
                                          </p:val>
                                        </p:tav>
                                        <p:tav tm="100000">
                                          <p:val>
                                            <p:strVal val="#ppt_x"/>
                                          </p:val>
                                        </p:tav>
                                      </p:tavLst>
                                    </p:anim>
                                    <p:anim calcmode="lin" valueType="num">
                                      <p:cBhvr>
                                        <p:cTn id="131" dur="500" fill="hold"/>
                                        <p:tgtEl>
                                          <p:spTgt spid="71"/>
                                        </p:tgtEl>
                                        <p:attrNameLst>
                                          <p:attrName>ppt_y</p:attrName>
                                        </p:attrNameLst>
                                      </p:cBhvr>
                                      <p:tavLst>
                                        <p:tav tm="0">
                                          <p:val>
                                            <p:strVal val="#ppt_y+.1"/>
                                          </p:val>
                                        </p:tav>
                                        <p:tav tm="100000">
                                          <p:val>
                                            <p:strVal val="#ppt_y"/>
                                          </p:val>
                                        </p:tav>
                                      </p:tavLst>
                                    </p:anim>
                                  </p:childTnLst>
                                </p:cTn>
                              </p:par>
                              <p:par>
                                <p:cTn id="132" presetID="10" presetClass="entr" presetSubtype="0" fill="hold" grpId="0" nodeType="withEffect">
                                  <p:stCondLst>
                                    <p:cond delay="0"/>
                                  </p:stCondLst>
                                  <p:childTnLst>
                                    <p:set>
                                      <p:cBhvr>
                                        <p:cTn id="133" dur="1" fill="hold">
                                          <p:stCondLst>
                                            <p:cond delay="0"/>
                                          </p:stCondLst>
                                        </p:cTn>
                                        <p:tgtEl>
                                          <p:spTgt spid="70"/>
                                        </p:tgtEl>
                                        <p:attrNameLst>
                                          <p:attrName>style.visibility</p:attrName>
                                        </p:attrNameLst>
                                      </p:cBhvr>
                                      <p:to>
                                        <p:strVal val="visible"/>
                                      </p:to>
                                    </p:set>
                                    <p:animEffect transition="in" filter="fade">
                                      <p:cBhvr>
                                        <p:cTn id="13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431164"/>
            <a:ext cx="9144001" cy="5988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0" tIns="45720" rIns="914400" bIns="45720" numCol="1" spcCol="0" rtlCol="0" fromWordArt="0" anchor="ctr" anchorCtr="0" forceAA="0" compatLnSpc="1">
            <a:prstTxWarp prst="textNoShape">
              <a:avLst/>
            </a:prstTxWarp>
            <a:normAutofit/>
          </a:bodyPr>
          <a:lstStyle/>
          <a:p>
            <a:endParaRPr lang="en-US" sz="3600" dirty="0"/>
          </a:p>
        </p:txBody>
      </p:sp>
      <p:sp>
        <p:nvSpPr>
          <p:cNvPr id="3" name="Slide Number Placeholder 2"/>
          <p:cNvSpPr>
            <a:spLocks noGrp="1"/>
          </p:cNvSpPr>
          <p:nvPr>
            <p:ph type="sldNum" sz="quarter" idx="10"/>
          </p:nvPr>
        </p:nvSpPr>
        <p:spPr/>
        <p:txBody>
          <a:bodyPr/>
          <a:lstStyle/>
          <a:p>
            <a:fld id="{04663962-5C0B-F642-8585-7A5CBE979EEA}" type="slidenum">
              <a:rPr lang="en-US" smtClean="0"/>
              <a:pPr/>
              <a:t>16</a:t>
            </a:fld>
            <a:endParaRPr lang="en-US" dirty="0"/>
          </a:p>
        </p:txBody>
      </p:sp>
      <p:sp>
        <p:nvSpPr>
          <p:cNvPr id="14" name="Rectangle 13"/>
          <p:cNvSpPr/>
          <p:nvPr/>
        </p:nvSpPr>
        <p:spPr>
          <a:xfrm>
            <a:off x="2746035" y="2531520"/>
            <a:ext cx="5088887" cy="1200328"/>
          </a:xfrm>
          <a:prstGeom prst="rect">
            <a:avLst/>
          </a:prstGeom>
        </p:spPr>
        <p:txBody>
          <a:bodyPr wrap="square">
            <a:spAutoFit/>
          </a:bodyPr>
          <a:lstStyle/>
          <a:p>
            <a:r>
              <a:rPr lang="en-US" sz="2400" dirty="0">
                <a:solidFill>
                  <a:schemeClr val="bg1"/>
                </a:solidFill>
              </a:rPr>
              <a:t>Clinical decision support increases </a:t>
            </a:r>
            <a:r>
              <a:rPr lang="en-US" sz="2400" dirty="0" smtClean="0">
                <a:solidFill>
                  <a:schemeClr val="bg1"/>
                </a:solidFill>
              </a:rPr>
              <a:t>the relevance </a:t>
            </a:r>
            <a:r>
              <a:rPr lang="en-US" sz="2400" dirty="0">
                <a:solidFill>
                  <a:schemeClr val="bg1"/>
                </a:solidFill>
              </a:rPr>
              <a:t>of radiologists to </a:t>
            </a:r>
            <a:r>
              <a:rPr lang="en-US" sz="2400" dirty="0" smtClean="0">
                <a:solidFill>
                  <a:schemeClr val="bg1"/>
                </a:solidFill>
              </a:rPr>
              <a:t>ordering physicians and </a:t>
            </a:r>
            <a:r>
              <a:rPr lang="en-US" sz="2400" dirty="0">
                <a:solidFill>
                  <a:schemeClr val="bg1"/>
                </a:solidFill>
              </a:rPr>
              <a:t>the health system.</a:t>
            </a:r>
          </a:p>
        </p:txBody>
      </p:sp>
      <p:sp>
        <p:nvSpPr>
          <p:cNvPr id="23" name="Rectangle 22"/>
          <p:cNvSpPr/>
          <p:nvPr/>
        </p:nvSpPr>
        <p:spPr>
          <a:xfrm>
            <a:off x="1172994" y="1825156"/>
            <a:ext cx="1592580" cy="2336537"/>
          </a:xfrm>
          <a:prstGeom prst="rect">
            <a:avLst/>
          </a:prstGeom>
        </p:spPr>
        <p:txBody>
          <a:bodyPr wrap="square">
            <a:spAutoFit/>
          </a:bodyPr>
          <a:lstStyle/>
          <a:p>
            <a:pPr algn="ctr">
              <a:lnSpc>
                <a:spcPct val="80000"/>
              </a:lnSpc>
            </a:pPr>
            <a:r>
              <a:rPr lang="en-US" sz="17500" b="1" dirty="0" smtClean="0">
                <a:solidFill>
                  <a:schemeClr val="bg1"/>
                </a:solidFill>
              </a:rPr>
              <a:t>4</a:t>
            </a:r>
            <a:endParaRPr lang="en-US" sz="17500" dirty="0">
              <a:solidFill>
                <a:schemeClr val="bg1"/>
              </a:solidFill>
            </a:endParaRPr>
          </a:p>
        </p:txBody>
      </p:sp>
      <p:cxnSp>
        <p:nvCxnSpPr>
          <p:cNvPr id="24" name="Straight Connector 23"/>
          <p:cNvCxnSpPr>
            <a:endCxn id="27" idx="2"/>
          </p:cNvCxnSpPr>
          <p:nvPr/>
        </p:nvCxnSpPr>
        <p:spPr>
          <a:xfrm>
            <a:off x="2506589" y="4609125"/>
            <a:ext cx="4130823" cy="0"/>
          </a:xfrm>
          <a:prstGeom prst="line">
            <a:avLst/>
          </a:prstGeom>
          <a:ln w="76200" cmpd="sng">
            <a:solidFill>
              <a:srgbClr val="8EBCC3"/>
            </a:solidFill>
          </a:ln>
          <a:effectLst/>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1592189" y="4151925"/>
            <a:ext cx="5959623" cy="914400"/>
            <a:chOff x="1592189" y="2022231"/>
            <a:chExt cx="5959623" cy="914400"/>
          </a:xfrm>
        </p:grpSpPr>
        <p:sp>
          <p:nvSpPr>
            <p:cNvPr id="15" name="Oval 14"/>
            <p:cNvSpPr/>
            <p:nvPr/>
          </p:nvSpPr>
          <p:spPr>
            <a:xfrm>
              <a:off x="1592189"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a:solidFill>
                    <a:schemeClr val="accent2">
                      <a:lumMod val="60000"/>
                      <a:lumOff val="40000"/>
                    </a:schemeClr>
                  </a:solidFill>
                </a:rPr>
                <a:t>1</a:t>
              </a:r>
            </a:p>
          </p:txBody>
        </p:sp>
        <p:sp>
          <p:nvSpPr>
            <p:cNvPr id="27" name="Oval 26"/>
            <p:cNvSpPr/>
            <p:nvPr/>
          </p:nvSpPr>
          <p:spPr>
            <a:xfrm>
              <a:off x="6637412"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smtClean="0">
                  <a:solidFill>
                    <a:schemeClr val="accent2">
                      <a:lumMod val="60000"/>
                      <a:lumOff val="40000"/>
                    </a:schemeClr>
                  </a:solidFill>
                </a:rPr>
                <a:t>5</a:t>
              </a:r>
              <a:endParaRPr lang="en-US" sz="4000" b="1" dirty="0">
                <a:solidFill>
                  <a:schemeClr val="accent2">
                    <a:lumMod val="60000"/>
                    <a:lumOff val="40000"/>
                  </a:schemeClr>
                </a:solidFill>
              </a:endParaRPr>
            </a:p>
          </p:txBody>
        </p:sp>
        <p:sp>
          <p:nvSpPr>
            <p:cNvPr id="13" name="Oval 12"/>
            <p:cNvSpPr/>
            <p:nvPr/>
          </p:nvSpPr>
          <p:spPr>
            <a:xfrm>
              <a:off x="2853495"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a:solidFill>
                    <a:schemeClr val="accent2">
                      <a:lumMod val="60000"/>
                      <a:lumOff val="40000"/>
                    </a:schemeClr>
                  </a:solidFill>
                </a:rPr>
                <a:t>2</a:t>
              </a:r>
            </a:p>
          </p:txBody>
        </p:sp>
        <p:sp>
          <p:nvSpPr>
            <p:cNvPr id="17" name="Oval 16"/>
            <p:cNvSpPr/>
            <p:nvPr/>
          </p:nvSpPr>
          <p:spPr>
            <a:xfrm>
              <a:off x="4114801"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smtClean="0">
                  <a:solidFill>
                    <a:schemeClr val="accent2">
                      <a:lumMod val="60000"/>
                      <a:lumOff val="40000"/>
                    </a:schemeClr>
                  </a:solidFill>
                </a:rPr>
                <a:t>3</a:t>
              </a:r>
              <a:endParaRPr lang="en-US" sz="4000" b="1" dirty="0">
                <a:solidFill>
                  <a:schemeClr val="accent2">
                    <a:lumMod val="60000"/>
                    <a:lumOff val="40000"/>
                  </a:schemeClr>
                </a:solidFill>
              </a:endParaRPr>
            </a:p>
          </p:txBody>
        </p:sp>
        <p:sp>
          <p:nvSpPr>
            <p:cNvPr id="30" name="Oval 29"/>
            <p:cNvSpPr/>
            <p:nvPr/>
          </p:nvSpPr>
          <p:spPr>
            <a:xfrm>
              <a:off x="5376107" y="2022231"/>
              <a:ext cx="914400" cy="914400"/>
            </a:xfrm>
            <a:prstGeom prst="ellipse">
              <a:avLst/>
            </a:prstGeom>
            <a:solidFill>
              <a:srgbClr val="064469"/>
            </a:solidFill>
            <a:ln w="76200" cmpd="sng">
              <a:solidFill>
                <a:srgbClr val="04334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smtClean="0">
                  <a:solidFill>
                    <a:srgbClr val="FFFFFF"/>
                  </a:solidFill>
                </a:rPr>
                <a:t>4</a:t>
              </a:r>
              <a:endParaRPr lang="en-US" sz="4000" b="1" dirty="0">
                <a:solidFill>
                  <a:srgbClr val="FFFFFF"/>
                </a:solidFill>
              </a:endParaRPr>
            </a:p>
          </p:txBody>
        </p:sp>
      </p:grpSp>
    </p:spTree>
    <p:extLst>
      <p:ext uri="{BB962C8B-B14F-4D97-AF65-F5344CB8AC3E}">
        <p14:creationId xmlns:p14="http://schemas.microsoft.com/office/powerpoint/2010/main" val="1997689518"/>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xray on an Ipad.jpg"/>
          <p:cNvPicPr>
            <a:picLocks noChangeAspect="1"/>
          </p:cNvPicPr>
          <p:nvPr/>
        </p:nvPicPr>
        <p:blipFill rotWithShape="1">
          <a:blip r:embed="rId3">
            <a:extLst>
              <a:ext uri="{28A0092B-C50C-407E-A947-70E740481C1C}">
                <a14:useLocalDpi xmlns:a14="http://schemas.microsoft.com/office/drawing/2010/main" val="0"/>
              </a:ext>
            </a:extLst>
          </a:blip>
          <a:srcRect l="11190"/>
          <a:stretch/>
        </p:blipFill>
        <p:spPr>
          <a:xfrm>
            <a:off x="-1" y="0"/>
            <a:ext cx="9144001" cy="6858000"/>
          </a:xfrm>
          <a:prstGeom prst="rect">
            <a:avLst/>
          </a:prstGeom>
        </p:spPr>
      </p:pic>
      <p:grpSp>
        <p:nvGrpSpPr>
          <p:cNvPr id="12" name="Group 11"/>
          <p:cNvGrpSpPr/>
          <p:nvPr/>
        </p:nvGrpSpPr>
        <p:grpSpPr>
          <a:xfrm>
            <a:off x="-3" y="1541549"/>
            <a:ext cx="3187701" cy="1905003"/>
            <a:chOff x="1401232" y="4736875"/>
            <a:chExt cx="3187701" cy="1905003"/>
          </a:xfrm>
        </p:grpSpPr>
        <p:sp>
          <p:nvSpPr>
            <p:cNvPr id="7" name="Round Same Side Corner Rectangle 6"/>
            <p:cNvSpPr/>
            <p:nvPr/>
          </p:nvSpPr>
          <p:spPr>
            <a:xfrm rot="5400000">
              <a:off x="2042581" y="4095526"/>
              <a:ext cx="1905003" cy="3187701"/>
            </a:xfrm>
            <a:prstGeom prst="round2SameRect">
              <a:avLst>
                <a:gd name="adj1" fmla="val 5087"/>
                <a:gd name="adj2" fmla="val 0"/>
              </a:avLst>
            </a:prstGeom>
            <a:solidFill>
              <a:schemeClr val="accent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6" name="Rectangle 5"/>
            <p:cNvSpPr/>
            <p:nvPr/>
          </p:nvSpPr>
          <p:spPr>
            <a:xfrm>
              <a:off x="1595255" y="4966401"/>
              <a:ext cx="2802468" cy="1384995"/>
            </a:xfrm>
            <a:prstGeom prst="rect">
              <a:avLst/>
            </a:prstGeom>
          </p:spPr>
          <p:txBody>
            <a:bodyPr wrap="square">
              <a:spAutoFit/>
            </a:bodyPr>
            <a:lstStyle/>
            <a:p>
              <a:r>
                <a:rPr lang="en-US" sz="1400" dirty="0" smtClean="0">
                  <a:solidFill>
                    <a:srgbClr val="FFFFFF"/>
                  </a:solidFill>
                </a:rPr>
                <a:t>Exams may still </a:t>
              </a:r>
              <a:r>
                <a:rPr lang="en-US" sz="1400" dirty="0">
                  <a:solidFill>
                    <a:srgbClr val="FFFFFF"/>
                  </a:solidFill>
                </a:rPr>
                <a:t>be ordered without </a:t>
              </a:r>
              <a:r>
                <a:rPr lang="en-US" sz="1400" dirty="0" smtClean="0">
                  <a:solidFill>
                    <a:srgbClr val="FFFFFF"/>
                  </a:solidFill>
                </a:rPr>
                <a:t>radiologist involvement, but low </a:t>
              </a:r>
              <a:r>
                <a:rPr lang="en-US" sz="1400" dirty="0">
                  <a:solidFill>
                    <a:srgbClr val="FFFFFF"/>
                  </a:solidFill>
                </a:rPr>
                <a:t>appropriateness scores </a:t>
              </a:r>
              <a:r>
                <a:rPr lang="en-US" sz="1400" dirty="0" smtClean="0">
                  <a:solidFill>
                    <a:srgbClr val="FFFFFF"/>
                  </a:solidFill>
                </a:rPr>
                <a:t>drive ordering physicians </a:t>
              </a:r>
              <a:r>
                <a:rPr lang="en-US" sz="1400" dirty="0">
                  <a:solidFill>
                    <a:srgbClr val="FFFFFF"/>
                  </a:solidFill>
                </a:rPr>
                <a:t>to engage </a:t>
              </a:r>
              <a:r>
                <a:rPr lang="en-US" sz="1400" dirty="0" smtClean="0">
                  <a:solidFill>
                    <a:srgbClr val="FFFFFF"/>
                  </a:solidFill>
                </a:rPr>
                <a:t>in </a:t>
              </a:r>
              <a:r>
                <a:rPr lang="en-US" sz="1400" dirty="0">
                  <a:solidFill>
                    <a:srgbClr val="FFFFFF"/>
                  </a:solidFill>
                </a:rPr>
                <a:t>consultation with a </a:t>
              </a:r>
              <a:r>
                <a:rPr lang="en-US" sz="1400" dirty="0" smtClean="0">
                  <a:solidFill>
                    <a:srgbClr val="FFFFFF"/>
                  </a:solidFill>
                </a:rPr>
                <a:t>radiologist, increasing visibility </a:t>
              </a:r>
              <a:r>
                <a:rPr lang="en-US" sz="1400" dirty="0">
                  <a:solidFill>
                    <a:srgbClr val="FFFFFF"/>
                  </a:solidFill>
                </a:rPr>
                <a:t>and </a:t>
              </a:r>
              <a:r>
                <a:rPr lang="en-US" sz="1400" dirty="0" smtClean="0">
                  <a:solidFill>
                    <a:srgbClr val="FFFFFF"/>
                  </a:solidFill>
                </a:rPr>
                <a:t>value</a:t>
              </a:r>
              <a:r>
                <a:rPr lang="en-US" sz="1200" dirty="0" smtClean="0">
                  <a:solidFill>
                    <a:srgbClr val="FFFFFF"/>
                  </a:solidFill>
                </a:rPr>
                <a:t>.</a:t>
              </a:r>
              <a:endParaRPr lang="en-US" sz="1200" dirty="0">
                <a:solidFill>
                  <a:srgbClr val="FFFFFF"/>
                </a:solidFill>
              </a:endParaRPr>
            </a:p>
          </p:txBody>
        </p:sp>
      </p:grpSp>
      <p:grpSp>
        <p:nvGrpSpPr>
          <p:cNvPr id="10" name="Group 9"/>
          <p:cNvGrpSpPr/>
          <p:nvPr/>
        </p:nvGrpSpPr>
        <p:grpSpPr>
          <a:xfrm>
            <a:off x="-4" y="3601951"/>
            <a:ext cx="3187701" cy="1714500"/>
            <a:chOff x="1401231" y="4736876"/>
            <a:chExt cx="3187701" cy="1714500"/>
          </a:xfrm>
        </p:grpSpPr>
        <p:sp>
          <p:nvSpPr>
            <p:cNvPr id="11" name="Round Same Side Corner Rectangle 10"/>
            <p:cNvSpPr/>
            <p:nvPr/>
          </p:nvSpPr>
          <p:spPr>
            <a:xfrm rot="5400000">
              <a:off x="2137832" y="4000275"/>
              <a:ext cx="1714500" cy="3187701"/>
            </a:xfrm>
            <a:prstGeom prst="round2SameRect">
              <a:avLst>
                <a:gd name="adj1" fmla="val 5087"/>
                <a:gd name="adj2" fmla="val 0"/>
              </a:avLst>
            </a:prstGeom>
            <a:solidFill>
              <a:schemeClr val="accent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14" name="Rectangle 13"/>
            <p:cNvSpPr/>
            <p:nvPr/>
          </p:nvSpPr>
          <p:spPr>
            <a:xfrm>
              <a:off x="1595255" y="4979101"/>
              <a:ext cx="2802468" cy="1169551"/>
            </a:xfrm>
            <a:prstGeom prst="rect">
              <a:avLst/>
            </a:prstGeom>
          </p:spPr>
          <p:txBody>
            <a:bodyPr wrap="square">
              <a:spAutoFit/>
            </a:bodyPr>
            <a:lstStyle/>
            <a:p>
              <a:r>
                <a:rPr lang="en-US" sz="1400" dirty="0">
                  <a:solidFill>
                    <a:srgbClr val="FFFFFF"/>
                  </a:solidFill>
                </a:rPr>
                <a:t>CDS provides an appropriateness score for every examination; these data are the basis for analytics of inappropriate ordering  allowing education of ordering physicians.</a:t>
              </a:r>
            </a:p>
          </p:txBody>
        </p:sp>
      </p:grpSp>
    </p:spTree>
    <p:extLst>
      <p:ext uri="{BB962C8B-B14F-4D97-AF65-F5344CB8AC3E}">
        <p14:creationId xmlns:p14="http://schemas.microsoft.com/office/powerpoint/2010/main" val="6845138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5885420" y="1633521"/>
            <a:ext cx="2591732" cy="1722366"/>
            <a:chOff x="985226" y="1257271"/>
            <a:chExt cx="3835047" cy="2548625"/>
          </a:xfrm>
        </p:grpSpPr>
        <p:pic>
          <p:nvPicPr>
            <p:cNvPr id="32" name="Picture 31" descr="us_map.png"/>
            <p:cNvPicPr>
              <a:picLocks noChangeAspect="1"/>
            </p:cNvPicPr>
            <p:nvPr/>
          </p:nvPicPr>
          <p:blipFill>
            <a:blip r:embed="rId3">
              <a:duotone>
                <a:prstClr val="black"/>
                <a:schemeClr val="accent2">
                  <a:tint val="45000"/>
                  <a:satMod val="400000"/>
                </a:schemeClr>
              </a:duotone>
              <a:alphaModFix amt="73000"/>
              <a:extLst>
                <a:ext uri="{28A0092B-C50C-407E-A947-70E740481C1C}">
                  <a14:useLocalDpi xmlns:a14="http://schemas.microsoft.com/office/drawing/2010/main" val="0"/>
                </a:ext>
              </a:extLst>
            </a:blip>
            <a:stretch>
              <a:fillRect/>
            </a:stretch>
          </p:blipFill>
          <p:spPr>
            <a:xfrm>
              <a:off x="1035203" y="1473092"/>
              <a:ext cx="3785070" cy="2332804"/>
            </a:xfrm>
            <a:prstGeom prst="rect">
              <a:avLst/>
            </a:prstGeom>
          </p:spPr>
        </p:pic>
        <p:grpSp>
          <p:nvGrpSpPr>
            <p:cNvPr id="33" name="Group 32"/>
            <p:cNvGrpSpPr/>
            <p:nvPr/>
          </p:nvGrpSpPr>
          <p:grpSpPr>
            <a:xfrm>
              <a:off x="985226" y="1257271"/>
              <a:ext cx="3801432" cy="2548625"/>
              <a:chOff x="3695328" y="1342113"/>
              <a:chExt cx="2414931" cy="1619061"/>
            </a:xfrm>
          </p:grpSpPr>
          <p:grpSp>
            <p:nvGrpSpPr>
              <p:cNvPr id="34" name="Group 33"/>
              <p:cNvGrpSpPr/>
              <p:nvPr/>
            </p:nvGrpSpPr>
            <p:grpSpPr>
              <a:xfrm>
                <a:off x="3695328" y="1684735"/>
                <a:ext cx="175526" cy="380809"/>
                <a:chOff x="2973917" y="2243105"/>
                <a:chExt cx="814915" cy="1767977"/>
              </a:xfrm>
            </p:grpSpPr>
            <p:sp>
              <p:nvSpPr>
                <p:cNvPr id="89" name="Oval 88"/>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90" name="Trapezoid 89"/>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35" name="Group 34"/>
              <p:cNvGrpSpPr/>
              <p:nvPr/>
            </p:nvGrpSpPr>
            <p:grpSpPr>
              <a:xfrm>
                <a:off x="3820055" y="2064104"/>
                <a:ext cx="175526" cy="380809"/>
                <a:chOff x="2973917" y="2243105"/>
                <a:chExt cx="814915" cy="1767977"/>
              </a:xfrm>
            </p:grpSpPr>
            <p:sp>
              <p:nvSpPr>
                <p:cNvPr id="87" name="Oval 86"/>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88" name="Trapezoid 87"/>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36" name="Group 35"/>
              <p:cNvGrpSpPr/>
              <p:nvPr/>
            </p:nvGrpSpPr>
            <p:grpSpPr>
              <a:xfrm>
                <a:off x="3951875" y="1367433"/>
                <a:ext cx="175526" cy="380809"/>
                <a:chOff x="2973917" y="2243105"/>
                <a:chExt cx="814915" cy="1767977"/>
              </a:xfrm>
            </p:grpSpPr>
            <p:sp>
              <p:nvSpPr>
                <p:cNvPr id="85" name="Oval 84"/>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86" name="Trapezoid 85"/>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37" name="Group 36"/>
              <p:cNvGrpSpPr/>
              <p:nvPr/>
            </p:nvGrpSpPr>
            <p:grpSpPr>
              <a:xfrm>
                <a:off x="4101046" y="1827679"/>
                <a:ext cx="175526" cy="380809"/>
                <a:chOff x="2973917" y="2243105"/>
                <a:chExt cx="814915" cy="1767977"/>
              </a:xfrm>
            </p:grpSpPr>
            <p:sp>
              <p:nvSpPr>
                <p:cNvPr id="83" name="Oval 82"/>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84" name="Trapezoid 83"/>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38" name="Group 37"/>
              <p:cNvGrpSpPr/>
              <p:nvPr/>
            </p:nvGrpSpPr>
            <p:grpSpPr>
              <a:xfrm>
                <a:off x="4474754" y="1767137"/>
                <a:ext cx="175526" cy="380809"/>
                <a:chOff x="2973917" y="2243105"/>
                <a:chExt cx="814915" cy="1767977"/>
              </a:xfrm>
            </p:grpSpPr>
            <p:sp>
              <p:nvSpPr>
                <p:cNvPr id="81" name="Oval 80"/>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82" name="Trapezoid 81"/>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39" name="Group 38"/>
              <p:cNvGrpSpPr/>
              <p:nvPr/>
            </p:nvGrpSpPr>
            <p:grpSpPr>
              <a:xfrm>
                <a:off x="4369814" y="1342113"/>
                <a:ext cx="175526" cy="380809"/>
                <a:chOff x="2973917" y="2243105"/>
                <a:chExt cx="814915" cy="1767977"/>
              </a:xfrm>
            </p:grpSpPr>
            <p:sp>
              <p:nvSpPr>
                <p:cNvPr id="79" name="Oval 78"/>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80" name="Trapezoid 79"/>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40" name="Group 39"/>
              <p:cNvGrpSpPr/>
              <p:nvPr/>
            </p:nvGrpSpPr>
            <p:grpSpPr>
              <a:xfrm>
                <a:off x="4849530" y="1940671"/>
                <a:ext cx="175526" cy="380809"/>
                <a:chOff x="2973917" y="2243105"/>
                <a:chExt cx="814915" cy="1767977"/>
              </a:xfrm>
            </p:grpSpPr>
            <p:sp>
              <p:nvSpPr>
                <p:cNvPr id="77" name="Oval 76"/>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78" name="Trapezoid 77"/>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41" name="Group 40"/>
              <p:cNvGrpSpPr/>
              <p:nvPr/>
            </p:nvGrpSpPr>
            <p:grpSpPr>
              <a:xfrm>
                <a:off x="4805925" y="1467751"/>
                <a:ext cx="175526" cy="380809"/>
                <a:chOff x="2973917" y="2243105"/>
                <a:chExt cx="814915" cy="1767977"/>
              </a:xfrm>
            </p:grpSpPr>
            <p:sp>
              <p:nvSpPr>
                <p:cNvPr id="75" name="Oval 74"/>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76" name="Trapezoid 75"/>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42" name="Group 41"/>
              <p:cNvGrpSpPr/>
              <p:nvPr/>
            </p:nvGrpSpPr>
            <p:grpSpPr>
              <a:xfrm>
                <a:off x="5139034" y="1367433"/>
                <a:ext cx="175526" cy="380809"/>
                <a:chOff x="2973917" y="2243105"/>
                <a:chExt cx="814915" cy="1767977"/>
              </a:xfrm>
            </p:grpSpPr>
            <p:sp>
              <p:nvSpPr>
                <p:cNvPr id="73" name="Oval 72"/>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74" name="Trapezoid 73"/>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43" name="Group 42"/>
              <p:cNvGrpSpPr/>
              <p:nvPr/>
            </p:nvGrpSpPr>
            <p:grpSpPr>
              <a:xfrm>
                <a:off x="4549589" y="2236620"/>
                <a:ext cx="175526" cy="380809"/>
                <a:chOff x="2973917" y="2243105"/>
                <a:chExt cx="814915" cy="1767977"/>
              </a:xfrm>
            </p:grpSpPr>
            <p:sp>
              <p:nvSpPr>
                <p:cNvPr id="71" name="Oval 70"/>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72" name="Trapezoid 71"/>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44" name="Group 43"/>
              <p:cNvGrpSpPr/>
              <p:nvPr/>
            </p:nvGrpSpPr>
            <p:grpSpPr>
              <a:xfrm>
                <a:off x="4194932" y="2334691"/>
                <a:ext cx="175526" cy="380809"/>
                <a:chOff x="2973917" y="2243105"/>
                <a:chExt cx="814915" cy="1767977"/>
              </a:xfrm>
            </p:grpSpPr>
            <p:sp>
              <p:nvSpPr>
                <p:cNvPr id="69" name="Oval 68"/>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70" name="Trapezoid 69"/>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45" name="Group 44"/>
              <p:cNvGrpSpPr/>
              <p:nvPr/>
            </p:nvGrpSpPr>
            <p:grpSpPr>
              <a:xfrm>
                <a:off x="5127111" y="2249783"/>
                <a:ext cx="175526" cy="380809"/>
                <a:chOff x="2973917" y="2243105"/>
                <a:chExt cx="814915" cy="1767977"/>
              </a:xfrm>
            </p:grpSpPr>
            <p:sp>
              <p:nvSpPr>
                <p:cNvPr id="67" name="Oval 66"/>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68" name="Trapezoid 67"/>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46" name="Group 45"/>
              <p:cNvGrpSpPr/>
              <p:nvPr/>
            </p:nvGrpSpPr>
            <p:grpSpPr>
              <a:xfrm>
                <a:off x="4803581" y="2580365"/>
                <a:ext cx="175526" cy="380809"/>
                <a:chOff x="2973917" y="2243105"/>
                <a:chExt cx="814915" cy="1767977"/>
              </a:xfrm>
            </p:grpSpPr>
            <p:sp>
              <p:nvSpPr>
                <p:cNvPr id="65" name="Oval 64"/>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66" name="Trapezoid 65"/>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47" name="Group 46"/>
              <p:cNvGrpSpPr/>
              <p:nvPr/>
            </p:nvGrpSpPr>
            <p:grpSpPr>
              <a:xfrm>
                <a:off x="5580749" y="1579234"/>
                <a:ext cx="175526" cy="380809"/>
                <a:chOff x="2973917" y="2243105"/>
                <a:chExt cx="814915" cy="1767977"/>
              </a:xfrm>
            </p:grpSpPr>
            <p:sp>
              <p:nvSpPr>
                <p:cNvPr id="63" name="Oval 62"/>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64" name="Trapezoid 63"/>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48" name="Group 47"/>
              <p:cNvGrpSpPr/>
              <p:nvPr/>
            </p:nvGrpSpPr>
            <p:grpSpPr>
              <a:xfrm>
                <a:off x="5934733" y="1470617"/>
                <a:ext cx="175526" cy="380809"/>
                <a:chOff x="2973917" y="2243105"/>
                <a:chExt cx="814915" cy="1767977"/>
              </a:xfrm>
            </p:grpSpPr>
            <p:sp>
              <p:nvSpPr>
                <p:cNvPr id="61" name="Oval 60"/>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62" name="Trapezoid 61"/>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49" name="Group 48"/>
              <p:cNvGrpSpPr/>
              <p:nvPr/>
            </p:nvGrpSpPr>
            <p:grpSpPr>
              <a:xfrm>
                <a:off x="5449886" y="2133130"/>
                <a:ext cx="175526" cy="380809"/>
                <a:chOff x="2973917" y="2243105"/>
                <a:chExt cx="814915" cy="1767977"/>
              </a:xfrm>
            </p:grpSpPr>
            <p:sp>
              <p:nvSpPr>
                <p:cNvPr id="59" name="Oval 58"/>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60" name="Trapezoid 59"/>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50" name="Group 49"/>
              <p:cNvGrpSpPr/>
              <p:nvPr/>
            </p:nvGrpSpPr>
            <p:grpSpPr>
              <a:xfrm>
                <a:off x="5732762" y="1945305"/>
                <a:ext cx="175526" cy="380809"/>
                <a:chOff x="2973917" y="2243105"/>
                <a:chExt cx="814915" cy="1767977"/>
              </a:xfrm>
            </p:grpSpPr>
            <p:sp>
              <p:nvSpPr>
                <p:cNvPr id="57" name="Oval 56"/>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58" name="Trapezoid 57"/>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51" name="Group 50"/>
              <p:cNvGrpSpPr/>
              <p:nvPr/>
            </p:nvGrpSpPr>
            <p:grpSpPr>
              <a:xfrm>
                <a:off x="5645002" y="2518463"/>
                <a:ext cx="175526" cy="380809"/>
                <a:chOff x="2973917" y="2243105"/>
                <a:chExt cx="814915" cy="1767977"/>
              </a:xfrm>
            </p:grpSpPr>
            <p:sp>
              <p:nvSpPr>
                <p:cNvPr id="55" name="Oval 54"/>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56" name="Trapezoid 55"/>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nvGrpSpPr>
              <p:cNvPr id="52" name="Group 51"/>
              <p:cNvGrpSpPr/>
              <p:nvPr/>
            </p:nvGrpSpPr>
            <p:grpSpPr>
              <a:xfrm>
                <a:off x="5220092" y="1808473"/>
                <a:ext cx="175526" cy="380809"/>
                <a:chOff x="2973917" y="2243105"/>
                <a:chExt cx="814915" cy="1767977"/>
              </a:xfrm>
            </p:grpSpPr>
            <p:sp>
              <p:nvSpPr>
                <p:cNvPr id="53" name="Oval 52"/>
                <p:cNvSpPr/>
                <p:nvPr/>
              </p:nvSpPr>
              <p:spPr>
                <a:xfrm>
                  <a:off x="3083070" y="2243105"/>
                  <a:ext cx="596609" cy="5966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54" name="Trapezoid 53"/>
                <p:cNvSpPr/>
                <p:nvPr/>
              </p:nvSpPr>
              <p:spPr>
                <a:xfrm rot="10800000">
                  <a:off x="2973917" y="2991670"/>
                  <a:ext cx="814915" cy="1019412"/>
                </a:xfrm>
                <a:prstGeom prst="trapezoid">
                  <a:avLst>
                    <a:gd name="adj" fmla="val 29052"/>
                  </a:avLst>
                </a:prstGeom>
                <a:solidFill>
                  <a:srgbClr val="00687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grpSp>
      </p:grpSp>
      <p:sp>
        <p:nvSpPr>
          <p:cNvPr id="2" name="Title 1"/>
          <p:cNvSpPr>
            <a:spLocks noGrp="1"/>
          </p:cNvSpPr>
          <p:nvPr>
            <p:ph type="title"/>
          </p:nvPr>
        </p:nvSpPr>
        <p:spPr/>
        <p:txBody>
          <a:bodyPr>
            <a:normAutofit/>
          </a:bodyPr>
          <a:lstStyle/>
          <a:p>
            <a:r>
              <a:rPr lang="en-US" dirty="0" smtClean="0"/>
              <a:t>4. </a:t>
            </a:r>
            <a:r>
              <a:rPr lang="en-US" dirty="0"/>
              <a:t>Clinical decision support increases the relevance of radiologists to ordering physicians and the health </a:t>
            </a:r>
            <a:r>
              <a:rPr lang="en-US" dirty="0" smtClean="0"/>
              <a:t>system</a:t>
            </a:r>
            <a:endParaRPr lang="en-US" dirty="0"/>
          </a:p>
        </p:txBody>
      </p:sp>
      <p:sp>
        <p:nvSpPr>
          <p:cNvPr id="3" name="Slide Number Placeholder 2"/>
          <p:cNvSpPr>
            <a:spLocks noGrp="1"/>
          </p:cNvSpPr>
          <p:nvPr>
            <p:ph type="sldNum" sz="quarter" idx="10"/>
          </p:nvPr>
        </p:nvSpPr>
        <p:spPr/>
        <p:txBody>
          <a:bodyPr/>
          <a:lstStyle/>
          <a:p>
            <a:fld id="{04663962-5C0B-F642-8585-7A5CBE979EEA}" type="slidenum">
              <a:rPr lang="en-US" smtClean="0"/>
              <a:pPr/>
              <a:t>18</a:t>
            </a:fld>
            <a:endParaRPr lang="en-US" dirty="0"/>
          </a:p>
        </p:txBody>
      </p:sp>
      <p:sp>
        <p:nvSpPr>
          <p:cNvPr id="5" name="Rectangle 4"/>
          <p:cNvSpPr/>
          <p:nvPr/>
        </p:nvSpPr>
        <p:spPr>
          <a:xfrm>
            <a:off x="767154" y="1966310"/>
            <a:ext cx="4820226" cy="1095685"/>
          </a:xfrm>
          <a:prstGeom prst="rect">
            <a:avLst/>
          </a:prstGeom>
        </p:spPr>
        <p:txBody>
          <a:bodyPr wrap="square">
            <a:spAutoFit/>
          </a:bodyPr>
          <a:lstStyle/>
          <a:p>
            <a:pPr>
              <a:lnSpc>
                <a:spcPct val="90000"/>
              </a:lnSpc>
            </a:pPr>
            <a:r>
              <a:rPr lang="en-US" sz="2400" dirty="0"/>
              <a:t>Nationally, radiology will be seen by policy makers as </a:t>
            </a:r>
            <a:r>
              <a:rPr lang="en-US" sz="2400" b="1" dirty="0"/>
              <a:t>part of the solution not part of the </a:t>
            </a:r>
            <a:r>
              <a:rPr lang="en-US" sz="2400" b="1" dirty="0" smtClean="0"/>
              <a:t>problem.</a:t>
            </a:r>
            <a:endParaRPr lang="en-US" sz="2400" b="1" dirty="0"/>
          </a:p>
        </p:txBody>
      </p:sp>
      <p:grpSp>
        <p:nvGrpSpPr>
          <p:cNvPr id="25" name="Group 24"/>
          <p:cNvGrpSpPr/>
          <p:nvPr/>
        </p:nvGrpSpPr>
        <p:grpSpPr>
          <a:xfrm>
            <a:off x="804317" y="3948445"/>
            <a:ext cx="7510301" cy="1242109"/>
            <a:chOff x="804317" y="3561787"/>
            <a:chExt cx="7510301" cy="1242109"/>
          </a:xfrm>
        </p:grpSpPr>
        <p:grpSp>
          <p:nvGrpSpPr>
            <p:cNvPr id="19" name="Group 18"/>
            <p:cNvGrpSpPr/>
            <p:nvPr/>
          </p:nvGrpSpPr>
          <p:grpSpPr>
            <a:xfrm>
              <a:off x="3881393" y="3714935"/>
              <a:ext cx="4433225" cy="1088961"/>
              <a:chOff x="804318" y="3705580"/>
              <a:chExt cx="4433225" cy="1088961"/>
            </a:xfrm>
          </p:grpSpPr>
          <p:sp>
            <p:nvSpPr>
              <p:cNvPr id="20" name="Rectangle 19"/>
              <p:cNvSpPr/>
              <p:nvPr/>
            </p:nvSpPr>
            <p:spPr>
              <a:xfrm>
                <a:off x="804318" y="3705580"/>
                <a:ext cx="4433225" cy="523220"/>
              </a:xfrm>
              <a:prstGeom prst="rect">
                <a:avLst/>
              </a:prstGeom>
            </p:spPr>
            <p:txBody>
              <a:bodyPr wrap="none">
                <a:spAutoFit/>
              </a:bodyPr>
              <a:lstStyle/>
              <a:p>
                <a:pPr algn="ctr"/>
                <a:r>
                  <a:rPr lang="en-US" sz="2800" dirty="0"/>
                  <a:t>Appropriateness </a:t>
                </a:r>
                <a:r>
                  <a:rPr lang="en-US" sz="2800" dirty="0" smtClean="0"/>
                  <a:t> </a:t>
                </a:r>
                <a:r>
                  <a:rPr lang="en-US" sz="2800" b="1" dirty="0" smtClean="0">
                    <a:solidFill>
                      <a:schemeClr val="bg1">
                        <a:lumMod val="75000"/>
                      </a:schemeClr>
                    </a:solidFill>
                  </a:rPr>
                  <a:t>x</a:t>
                </a:r>
                <a:r>
                  <a:rPr lang="en-US" sz="2800" dirty="0" smtClean="0"/>
                  <a:t>  </a:t>
                </a:r>
                <a:r>
                  <a:rPr lang="en-US" sz="2800" dirty="0"/>
                  <a:t>Outcome </a:t>
                </a:r>
              </a:p>
            </p:txBody>
          </p:sp>
          <p:cxnSp>
            <p:nvCxnSpPr>
              <p:cNvPr id="21" name="Straight Connector 20"/>
              <p:cNvCxnSpPr/>
              <p:nvPr/>
            </p:nvCxnSpPr>
            <p:spPr>
              <a:xfrm>
                <a:off x="804318" y="4297350"/>
                <a:ext cx="4433225" cy="0"/>
              </a:xfrm>
              <a:prstGeom prst="line">
                <a:avLst/>
              </a:prstGeom>
              <a:ln w="381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1562989" y="4271321"/>
                <a:ext cx="2915882" cy="523220"/>
              </a:xfrm>
              <a:prstGeom prst="rect">
                <a:avLst/>
              </a:prstGeom>
            </p:spPr>
            <p:txBody>
              <a:bodyPr wrap="square">
                <a:spAutoFit/>
              </a:bodyPr>
              <a:lstStyle/>
              <a:p>
                <a:pPr algn="ctr"/>
                <a:r>
                  <a:rPr lang="en-US" sz="2800" dirty="0" smtClean="0"/>
                  <a:t>Cost</a:t>
                </a:r>
                <a:endParaRPr lang="en-US" sz="2800" dirty="0"/>
              </a:p>
            </p:txBody>
          </p:sp>
        </p:grpSp>
        <p:sp>
          <p:nvSpPr>
            <p:cNvPr id="23" name="Equal 22"/>
            <p:cNvSpPr/>
            <p:nvPr/>
          </p:nvSpPr>
          <p:spPr>
            <a:xfrm>
              <a:off x="3177267" y="3837800"/>
              <a:ext cx="549265" cy="935811"/>
            </a:xfrm>
            <a:prstGeom prst="mathEqual">
              <a:avLst>
                <a:gd name="adj1" fmla="val 17270"/>
                <a:gd name="adj2" fmla="val 6403"/>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24" name="Rectangle 23"/>
            <p:cNvSpPr/>
            <p:nvPr/>
          </p:nvSpPr>
          <p:spPr>
            <a:xfrm>
              <a:off x="804317" y="3561787"/>
              <a:ext cx="2398015" cy="1200329"/>
            </a:xfrm>
            <a:prstGeom prst="rect">
              <a:avLst/>
            </a:prstGeom>
          </p:spPr>
          <p:txBody>
            <a:bodyPr wrap="square">
              <a:spAutoFit/>
            </a:bodyPr>
            <a:lstStyle/>
            <a:p>
              <a:r>
                <a:rPr lang="en-US" sz="7200" b="1" dirty="0" smtClean="0">
                  <a:solidFill>
                    <a:schemeClr val="accent1"/>
                  </a:solidFill>
                </a:rPr>
                <a:t>Value</a:t>
              </a:r>
              <a:endParaRPr lang="en-US" sz="7200" b="1" dirty="0">
                <a:solidFill>
                  <a:schemeClr val="accent1"/>
                </a:solidFill>
              </a:endParaRPr>
            </a:p>
          </p:txBody>
        </p:sp>
      </p:grpSp>
      <p:cxnSp>
        <p:nvCxnSpPr>
          <p:cNvPr id="28" name="Straight Connector 27"/>
          <p:cNvCxnSpPr/>
          <p:nvPr/>
        </p:nvCxnSpPr>
        <p:spPr>
          <a:xfrm>
            <a:off x="596370" y="3675953"/>
            <a:ext cx="7950388"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7" name="Rounded Rectangular Callout 26"/>
          <p:cNvSpPr/>
          <p:nvPr/>
        </p:nvSpPr>
        <p:spPr>
          <a:xfrm>
            <a:off x="3889082" y="3308883"/>
            <a:ext cx="2691433" cy="789964"/>
          </a:xfrm>
          <a:prstGeom prst="wedgeRoundRectCallout">
            <a:avLst>
              <a:gd name="adj1" fmla="val -22117"/>
              <a:gd name="adj2" fmla="val 62686"/>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smtClean="0">
                <a:solidFill>
                  <a:schemeClr val="bg1"/>
                </a:solidFill>
              </a:rPr>
              <a:t>No </a:t>
            </a:r>
            <a:r>
              <a:rPr lang="en-US" sz="1200" dirty="0">
                <a:solidFill>
                  <a:schemeClr val="bg1"/>
                </a:solidFill>
              </a:rPr>
              <a:t>matter how good everything else </a:t>
            </a:r>
            <a:r>
              <a:rPr lang="en-US" sz="1200" dirty="0" smtClean="0">
                <a:solidFill>
                  <a:schemeClr val="bg1"/>
                </a:solidFill>
              </a:rPr>
              <a:t>is, </a:t>
            </a:r>
            <a:r>
              <a:rPr lang="en-US" sz="1200" dirty="0">
                <a:solidFill>
                  <a:schemeClr val="bg1"/>
                </a:solidFill>
              </a:rPr>
              <a:t>if the reason for doing an exam is inappropriate, there is no </a:t>
            </a:r>
            <a:r>
              <a:rPr lang="en-US" sz="1200" dirty="0" smtClean="0">
                <a:solidFill>
                  <a:schemeClr val="bg1"/>
                </a:solidFill>
              </a:rPr>
              <a:t>value.</a:t>
            </a:r>
            <a:endParaRPr lang="en-US" sz="1200" dirty="0">
              <a:solidFill>
                <a:schemeClr val="bg1"/>
              </a:solidFill>
            </a:endParaRPr>
          </a:p>
        </p:txBody>
      </p:sp>
    </p:spTree>
    <p:extLst>
      <p:ext uri="{BB962C8B-B14F-4D97-AF65-F5344CB8AC3E}">
        <p14:creationId xmlns:p14="http://schemas.microsoft.com/office/powerpoint/2010/main" val="155956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strVal val="#ppt_x"/>
                                          </p:val>
                                        </p:tav>
                                        <p:tav tm="100000">
                                          <p:val>
                                            <p:strVal val="#ppt_x"/>
                                          </p:val>
                                        </p:tav>
                                      </p:tavLst>
                                    </p:anim>
                                    <p:anim calcmode="lin" valueType="num">
                                      <p:cBhvr>
                                        <p:cTn id="27"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431164"/>
            <a:ext cx="9144001" cy="5988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0" tIns="45720" rIns="914400" bIns="45720" numCol="1" spcCol="0" rtlCol="0" fromWordArt="0" anchor="ctr" anchorCtr="0" forceAA="0" compatLnSpc="1">
            <a:prstTxWarp prst="textNoShape">
              <a:avLst/>
            </a:prstTxWarp>
            <a:normAutofit/>
          </a:bodyPr>
          <a:lstStyle/>
          <a:p>
            <a:endParaRPr lang="en-US" sz="3600" dirty="0"/>
          </a:p>
        </p:txBody>
      </p:sp>
      <p:sp>
        <p:nvSpPr>
          <p:cNvPr id="14" name="Rectangle 13"/>
          <p:cNvSpPr/>
          <p:nvPr/>
        </p:nvSpPr>
        <p:spPr>
          <a:xfrm>
            <a:off x="2746035" y="2162188"/>
            <a:ext cx="5303811" cy="1569660"/>
          </a:xfrm>
          <a:prstGeom prst="rect">
            <a:avLst/>
          </a:prstGeom>
        </p:spPr>
        <p:txBody>
          <a:bodyPr wrap="square">
            <a:spAutoFit/>
          </a:bodyPr>
          <a:lstStyle/>
          <a:p>
            <a:r>
              <a:rPr lang="en-US" sz="2400" dirty="0">
                <a:solidFill>
                  <a:schemeClr val="bg1"/>
                </a:solidFill>
              </a:rPr>
              <a:t>There are value scenarios </a:t>
            </a:r>
            <a:r>
              <a:rPr lang="en-US" sz="2400" dirty="0" smtClean="0">
                <a:solidFill>
                  <a:schemeClr val="bg1"/>
                </a:solidFill>
              </a:rPr>
              <a:t>for radiologists </a:t>
            </a:r>
            <a:r>
              <a:rPr lang="en-US" sz="2400" dirty="0">
                <a:solidFill>
                  <a:schemeClr val="bg1"/>
                </a:solidFill>
              </a:rPr>
              <a:t>who embrace </a:t>
            </a:r>
            <a:r>
              <a:rPr lang="en-US" sz="2400" dirty="0" smtClean="0">
                <a:solidFill>
                  <a:schemeClr val="bg1"/>
                </a:solidFill>
              </a:rPr>
              <a:t>clinical decision </a:t>
            </a:r>
            <a:r>
              <a:rPr lang="en-US" sz="2400" dirty="0">
                <a:solidFill>
                  <a:schemeClr val="bg1"/>
                </a:solidFill>
              </a:rPr>
              <a:t>support in </a:t>
            </a:r>
            <a:r>
              <a:rPr lang="en-US" sz="2400" dirty="0" smtClean="0">
                <a:solidFill>
                  <a:schemeClr val="bg1"/>
                </a:solidFill>
              </a:rPr>
              <a:t>both accountable </a:t>
            </a:r>
            <a:r>
              <a:rPr lang="en-US" sz="2400" dirty="0">
                <a:solidFill>
                  <a:schemeClr val="bg1"/>
                </a:solidFill>
              </a:rPr>
              <a:t>care and </a:t>
            </a:r>
            <a:r>
              <a:rPr lang="en-US" sz="2400" dirty="0" smtClean="0">
                <a:solidFill>
                  <a:schemeClr val="bg1"/>
                </a:solidFill>
              </a:rPr>
              <a:t>FFS payment </a:t>
            </a:r>
            <a:r>
              <a:rPr lang="en-US" sz="2400" dirty="0">
                <a:solidFill>
                  <a:schemeClr val="bg1"/>
                </a:solidFill>
              </a:rPr>
              <a:t>systems.</a:t>
            </a:r>
          </a:p>
        </p:txBody>
      </p:sp>
      <p:sp>
        <p:nvSpPr>
          <p:cNvPr id="3" name="Slide Number Placeholder 2"/>
          <p:cNvSpPr>
            <a:spLocks noGrp="1"/>
          </p:cNvSpPr>
          <p:nvPr>
            <p:ph type="sldNum" sz="quarter" idx="10"/>
          </p:nvPr>
        </p:nvSpPr>
        <p:spPr/>
        <p:txBody>
          <a:bodyPr/>
          <a:lstStyle/>
          <a:p>
            <a:fld id="{04663962-5C0B-F642-8585-7A5CBE979EEA}" type="slidenum">
              <a:rPr lang="en-US" smtClean="0"/>
              <a:pPr/>
              <a:t>19</a:t>
            </a:fld>
            <a:endParaRPr lang="en-US" dirty="0"/>
          </a:p>
        </p:txBody>
      </p:sp>
      <p:sp>
        <p:nvSpPr>
          <p:cNvPr id="23" name="Rectangle 22"/>
          <p:cNvSpPr/>
          <p:nvPr/>
        </p:nvSpPr>
        <p:spPr>
          <a:xfrm>
            <a:off x="1172994" y="1825156"/>
            <a:ext cx="1592580" cy="2336537"/>
          </a:xfrm>
          <a:prstGeom prst="rect">
            <a:avLst/>
          </a:prstGeom>
        </p:spPr>
        <p:txBody>
          <a:bodyPr wrap="square">
            <a:spAutoFit/>
          </a:bodyPr>
          <a:lstStyle/>
          <a:p>
            <a:pPr algn="ctr">
              <a:lnSpc>
                <a:spcPct val="80000"/>
              </a:lnSpc>
            </a:pPr>
            <a:r>
              <a:rPr lang="en-US" sz="17500" b="1" dirty="0" smtClean="0">
                <a:solidFill>
                  <a:schemeClr val="bg1"/>
                </a:solidFill>
              </a:rPr>
              <a:t>5</a:t>
            </a:r>
            <a:endParaRPr lang="en-US" sz="17500" dirty="0">
              <a:solidFill>
                <a:schemeClr val="bg1"/>
              </a:solidFill>
            </a:endParaRPr>
          </a:p>
        </p:txBody>
      </p:sp>
      <p:cxnSp>
        <p:nvCxnSpPr>
          <p:cNvPr id="24" name="Straight Connector 23"/>
          <p:cNvCxnSpPr>
            <a:endCxn id="27" idx="2"/>
          </p:cNvCxnSpPr>
          <p:nvPr/>
        </p:nvCxnSpPr>
        <p:spPr>
          <a:xfrm>
            <a:off x="2506589" y="4609125"/>
            <a:ext cx="4130823" cy="0"/>
          </a:xfrm>
          <a:prstGeom prst="line">
            <a:avLst/>
          </a:prstGeom>
          <a:ln w="76200" cmpd="sng">
            <a:solidFill>
              <a:srgbClr val="8EBCC3"/>
            </a:solidFill>
          </a:ln>
          <a:effectLst/>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1592189" y="4151925"/>
            <a:ext cx="5959623" cy="914400"/>
            <a:chOff x="1592189" y="2022231"/>
            <a:chExt cx="5959623" cy="914400"/>
          </a:xfrm>
        </p:grpSpPr>
        <p:sp>
          <p:nvSpPr>
            <p:cNvPr id="15" name="Oval 14"/>
            <p:cNvSpPr/>
            <p:nvPr/>
          </p:nvSpPr>
          <p:spPr>
            <a:xfrm>
              <a:off x="1592189"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a:solidFill>
                    <a:schemeClr val="accent2">
                      <a:lumMod val="60000"/>
                      <a:lumOff val="40000"/>
                    </a:schemeClr>
                  </a:solidFill>
                </a:rPr>
                <a:t>1</a:t>
              </a:r>
            </a:p>
          </p:txBody>
        </p:sp>
        <p:sp>
          <p:nvSpPr>
            <p:cNvPr id="27" name="Oval 26"/>
            <p:cNvSpPr/>
            <p:nvPr/>
          </p:nvSpPr>
          <p:spPr>
            <a:xfrm>
              <a:off x="6637412" y="2022231"/>
              <a:ext cx="914400" cy="914400"/>
            </a:xfrm>
            <a:prstGeom prst="ellipse">
              <a:avLst/>
            </a:prstGeom>
            <a:solidFill>
              <a:srgbClr val="064469"/>
            </a:solidFill>
            <a:ln w="76200" cmpd="sng">
              <a:solidFill>
                <a:srgbClr val="04334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smtClean="0">
                  <a:solidFill>
                    <a:srgbClr val="FFFFFF"/>
                  </a:solidFill>
                </a:rPr>
                <a:t>5</a:t>
              </a:r>
              <a:endParaRPr lang="en-US" sz="4000" b="1" dirty="0">
                <a:solidFill>
                  <a:srgbClr val="FFFFFF"/>
                </a:solidFill>
              </a:endParaRPr>
            </a:p>
          </p:txBody>
        </p:sp>
        <p:sp>
          <p:nvSpPr>
            <p:cNvPr id="13" name="Oval 12"/>
            <p:cNvSpPr/>
            <p:nvPr/>
          </p:nvSpPr>
          <p:spPr>
            <a:xfrm>
              <a:off x="2853495"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a:solidFill>
                    <a:schemeClr val="accent2">
                      <a:lumMod val="60000"/>
                      <a:lumOff val="40000"/>
                    </a:schemeClr>
                  </a:solidFill>
                </a:rPr>
                <a:t>2</a:t>
              </a:r>
            </a:p>
          </p:txBody>
        </p:sp>
        <p:sp>
          <p:nvSpPr>
            <p:cNvPr id="17" name="Oval 16"/>
            <p:cNvSpPr/>
            <p:nvPr/>
          </p:nvSpPr>
          <p:spPr>
            <a:xfrm>
              <a:off x="4114801"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smtClean="0">
                  <a:solidFill>
                    <a:schemeClr val="accent2">
                      <a:lumMod val="60000"/>
                      <a:lumOff val="40000"/>
                    </a:schemeClr>
                  </a:solidFill>
                </a:rPr>
                <a:t>3</a:t>
              </a:r>
              <a:endParaRPr lang="en-US" sz="4000" b="1" dirty="0">
                <a:solidFill>
                  <a:schemeClr val="accent2">
                    <a:lumMod val="60000"/>
                    <a:lumOff val="40000"/>
                  </a:schemeClr>
                </a:solidFill>
              </a:endParaRPr>
            </a:p>
          </p:txBody>
        </p:sp>
        <p:sp>
          <p:nvSpPr>
            <p:cNvPr id="18" name="Oval 17"/>
            <p:cNvSpPr/>
            <p:nvPr/>
          </p:nvSpPr>
          <p:spPr>
            <a:xfrm>
              <a:off x="5376107"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smtClean="0">
                  <a:solidFill>
                    <a:schemeClr val="accent2">
                      <a:lumMod val="60000"/>
                      <a:lumOff val="40000"/>
                    </a:schemeClr>
                  </a:solidFill>
                </a:rPr>
                <a:t>4</a:t>
              </a:r>
              <a:endParaRPr lang="en-US" sz="4000" b="1" dirty="0">
                <a:solidFill>
                  <a:schemeClr val="accent2">
                    <a:lumMod val="60000"/>
                    <a:lumOff val="40000"/>
                  </a:schemeClr>
                </a:solidFill>
              </a:endParaRPr>
            </a:p>
          </p:txBody>
        </p:sp>
      </p:grpSp>
    </p:spTree>
    <p:extLst>
      <p:ext uri="{BB962C8B-B14F-4D97-AF65-F5344CB8AC3E}">
        <p14:creationId xmlns:p14="http://schemas.microsoft.com/office/powerpoint/2010/main" val="1002905277"/>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663962-5C0B-F642-8585-7A5CBE979EEA}" type="slidenum">
              <a:rPr lang="en-US" smtClean="0"/>
              <a:pPr/>
              <a:t>2</a:t>
            </a:fld>
            <a:endParaRPr lang="en-US" dirty="0"/>
          </a:p>
        </p:txBody>
      </p:sp>
      <p:pic>
        <p:nvPicPr>
          <p:cNvPr id="4" name="Picture 3" descr="Obama_Health_Care_Speech_to_Joint_Session_of_Congress.jpg"/>
          <p:cNvPicPr>
            <a:picLocks noChangeAspect="1"/>
          </p:cNvPicPr>
          <p:nvPr/>
        </p:nvPicPr>
        <p:blipFill rotWithShape="1">
          <a:blip r:embed="rId3">
            <a:extLst>
              <a:ext uri="{28A0092B-C50C-407E-A947-70E740481C1C}">
                <a14:useLocalDpi xmlns:a14="http://schemas.microsoft.com/office/drawing/2010/main" val="0"/>
              </a:ext>
            </a:extLst>
          </a:blip>
          <a:srcRect l="5030" r="6127"/>
          <a:stretch/>
        </p:blipFill>
        <p:spPr>
          <a:xfrm>
            <a:off x="-1" y="0"/>
            <a:ext cx="9144001" cy="6858000"/>
          </a:xfrm>
          <a:prstGeom prst="rect">
            <a:avLst/>
          </a:prstGeom>
        </p:spPr>
      </p:pic>
    </p:spTree>
    <p:extLst>
      <p:ext uri="{BB962C8B-B14F-4D97-AF65-F5344CB8AC3E}">
        <p14:creationId xmlns:p14="http://schemas.microsoft.com/office/powerpoint/2010/main" val="30831817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050" dirty="0" smtClean="0"/>
              <a:t>5. </a:t>
            </a:r>
            <a:r>
              <a:rPr lang="en-US" sz="1050" dirty="0"/>
              <a:t>There are value scenarios for radiologists who embrace clinical decision support in both accountable care and </a:t>
            </a:r>
            <a:r>
              <a:rPr lang="en-US" sz="1050" dirty="0" smtClean="0"/>
              <a:t>fee-for-service </a:t>
            </a:r>
            <a:r>
              <a:rPr lang="en-US" sz="1050" dirty="0"/>
              <a:t>payment </a:t>
            </a:r>
            <a:r>
              <a:rPr lang="en-US" sz="1050" dirty="0" smtClean="0"/>
              <a:t>systems</a:t>
            </a:r>
            <a:endParaRPr lang="en-US" sz="1050" dirty="0"/>
          </a:p>
        </p:txBody>
      </p:sp>
      <p:sp>
        <p:nvSpPr>
          <p:cNvPr id="3" name="Slide Number Placeholder 2"/>
          <p:cNvSpPr>
            <a:spLocks noGrp="1"/>
          </p:cNvSpPr>
          <p:nvPr>
            <p:ph type="sldNum" sz="quarter" idx="10"/>
          </p:nvPr>
        </p:nvSpPr>
        <p:spPr/>
        <p:txBody>
          <a:bodyPr/>
          <a:lstStyle/>
          <a:p>
            <a:fld id="{04663962-5C0B-F642-8585-7A5CBE979EEA}" type="slidenum">
              <a:rPr lang="en-US" smtClean="0"/>
              <a:pPr/>
              <a:t>20</a:t>
            </a:fld>
            <a:endParaRPr lang="en-US" dirty="0"/>
          </a:p>
        </p:txBody>
      </p:sp>
      <p:sp>
        <p:nvSpPr>
          <p:cNvPr id="4" name="Rectangle 3"/>
          <p:cNvSpPr/>
          <p:nvPr/>
        </p:nvSpPr>
        <p:spPr>
          <a:xfrm>
            <a:off x="1107359" y="2731996"/>
            <a:ext cx="6929283" cy="646331"/>
          </a:xfrm>
          <a:prstGeom prst="rect">
            <a:avLst/>
          </a:prstGeom>
        </p:spPr>
        <p:txBody>
          <a:bodyPr wrap="square">
            <a:spAutoFit/>
          </a:bodyPr>
          <a:lstStyle/>
          <a:p>
            <a:r>
              <a:rPr lang="en-US" dirty="0"/>
              <a:t>There are </a:t>
            </a:r>
            <a:r>
              <a:rPr lang="en-US" b="1" dirty="0">
                <a:solidFill>
                  <a:schemeClr val="accent1"/>
                </a:solidFill>
              </a:rPr>
              <a:t>value scenarios for radiologists </a:t>
            </a:r>
            <a:r>
              <a:rPr lang="en-US" dirty="0"/>
              <a:t>who embrace clinical decision support in both accountable care and </a:t>
            </a:r>
            <a:r>
              <a:rPr lang="en-US" dirty="0" smtClean="0"/>
              <a:t>FFS payment </a:t>
            </a:r>
            <a:r>
              <a:rPr lang="en-US" dirty="0"/>
              <a:t>systems.</a:t>
            </a:r>
          </a:p>
        </p:txBody>
      </p:sp>
      <p:sp>
        <p:nvSpPr>
          <p:cNvPr id="5" name="Rectangle 4"/>
          <p:cNvSpPr/>
          <p:nvPr/>
        </p:nvSpPr>
        <p:spPr>
          <a:xfrm>
            <a:off x="1107359" y="3545443"/>
            <a:ext cx="2994780" cy="646331"/>
          </a:xfrm>
          <a:prstGeom prst="rect">
            <a:avLst/>
          </a:prstGeom>
        </p:spPr>
        <p:txBody>
          <a:bodyPr wrap="none">
            <a:spAutoFit/>
          </a:bodyPr>
          <a:lstStyle/>
          <a:p>
            <a:r>
              <a:rPr lang="en-US" sz="3600" dirty="0" smtClean="0">
                <a:solidFill>
                  <a:schemeClr val="bg1">
                    <a:lumMod val="50000"/>
                  </a:schemeClr>
                </a:solidFill>
              </a:rPr>
              <a:t>Fee-for-service</a:t>
            </a:r>
            <a:endParaRPr lang="en-US" sz="3600" dirty="0">
              <a:solidFill>
                <a:schemeClr val="bg1">
                  <a:lumMod val="50000"/>
                </a:schemeClr>
              </a:solidFill>
            </a:endParaRPr>
          </a:p>
        </p:txBody>
      </p:sp>
      <p:sp>
        <p:nvSpPr>
          <p:cNvPr id="7" name="Rectangle 6"/>
          <p:cNvSpPr/>
          <p:nvPr/>
        </p:nvSpPr>
        <p:spPr>
          <a:xfrm>
            <a:off x="5088470" y="3545443"/>
            <a:ext cx="2698813" cy="1015663"/>
          </a:xfrm>
          <a:prstGeom prst="rect">
            <a:avLst/>
          </a:prstGeom>
        </p:spPr>
        <p:txBody>
          <a:bodyPr wrap="square">
            <a:spAutoFit/>
          </a:bodyPr>
          <a:lstStyle/>
          <a:p>
            <a:r>
              <a:rPr lang="en-US" sz="3600" b="1" dirty="0" smtClean="0">
                <a:solidFill>
                  <a:srgbClr val="00687F"/>
                </a:solidFill>
              </a:rPr>
              <a:t>Value-based</a:t>
            </a:r>
          </a:p>
          <a:p>
            <a:r>
              <a:rPr lang="en-US" sz="2400" dirty="0" smtClean="0">
                <a:solidFill>
                  <a:srgbClr val="00687F"/>
                </a:solidFill>
              </a:rPr>
              <a:t>systems &amp; solutions</a:t>
            </a:r>
            <a:endParaRPr lang="en-US" sz="2400" dirty="0">
              <a:solidFill>
                <a:srgbClr val="00687F"/>
              </a:solidFill>
            </a:endParaRPr>
          </a:p>
        </p:txBody>
      </p:sp>
      <p:grpSp>
        <p:nvGrpSpPr>
          <p:cNvPr id="16" name="Group 15"/>
          <p:cNvGrpSpPr/>
          <p:nvPr/>
        </p:nvGrpSpPr>
        <p:grpSpPr>
          <a:xfrm>
            <a:off x="1049571" y="1455250"/>
            <a:ext cx="7044858" cy="961376"/>
            <a:chOff x="1049571" y="1455250"/>
            <a:chExt cx="7044858" cy="961376"/>
          </a:xfrm>
        </p:grpSpPr>
        <p:sp>
          <p:nvSpPr>
            <p:cNvPr id="8" name="Rectangle 7"/>
            <p:cNvSpPr/>
            <p:nvPr/>
          </p:nvSpPr>
          <p:spPr>
            <a:xfrm>
              <a:off x="1049571" y="1455250"/>
              <a:ext cx="7044858" cy="646331"/>
            </a:xfrm>
            <a:prstGeom prst="rect">
              <a:avLst/>
            </a:prstGeom>
          </p:spPr>
          <p:txBody>
            <a:bodyPr wrap="square">
              <a:spAutoFit/>
            </a:bodyPr>
            <a:lstStyle/>
            <a:p>
              <a:pPr algn="ctr"/>
              <a:r>
                <a:rPr lang="en-US" sz="3600" dirty="0" smtClean="0"/>
                <a:t>Accountable Care &amp; Capitation</a:t>
              </a:r>
              <a:endParaRPr lang="en-US" sz="4400" dirty="0"/>
            </a:p>
          </p:txBody>
        </p:sp>
        <p:sp>
          <p:nvSpPr>
            <p:cNvPr id="10" name="Left Brace 9"/>
            <p:cNvSpPr/>
            <p:nvPr/>
          </p:nvSpPr>
          <p:spPr>
            <a:xfrm rot="5400000">
              <a:off x="4473207" y="-1204596"/>
              <a:ext cx="197586" cy="7044858"/>
            </a:xfrm>
            <a:prstGeom prst="leftBrace">
              <a:avLst>
                <a:gd name="adj1" fmla="val 52845"/>
                <a:gd name="adj2" fmla="val 49896"/>
              </a:avLst>
            </a:prstGeom>
            <a:ln w="285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Rectangle 10"/>
          <p:cNvSpPr/>
          <p:nvPr/>
        </p:nvSpPr>
        <p:spPr>
          <a:xfrm>
            <a:off x="1107360" y="4756420"/>
            <a:ext cx="6780190" cy="646331"/>
          </a:xfrm>
          <a:prstGeom prst="rect">
            <a:avLst/>
          </a:prstGeom>
        </p:spPr>
        <p:txBody>
          <a:bodyPr wrap="square">
            <a:spAutoFit/>
          </a:bodyPr>
          <a:lstStyle/>
          <a:p>
            <a:r>
              <a:rPr lang="en-US" dirty="0"/>
              <a:t>UM is valuable and necessary and if run by radiologists it could be a </a:t>
            </a:r>
            <a:r>
              <a:rPr lang="en-US" b="1" dirty="0">
                <a:solidFill>
                  <a:schemeClr val="accent1"/>
                </a:solidFill>
              </a:rPr>
              <a:t>significant source of </a:t>
            </a:r>
            <a:r>
              <a:rPr lang="en-US" b="1" dirty="0" smtClean="0">
                <a:solidFill>
                  <a:schemeClr val="accent1"/>
                </a:solidFill>
              </a:rPr>
              <a:t>revenue.</a:t>
            </a:r>
            <a:endParaRPr lang="en-US" b="1" dirty="0">
              <a:solidFill>
                <a:schemeClr val="accent1"/>
              </a:solidFill>
            </a:endParaRPr>
          </a:p>
        </p:txBody>
      </p:sp>
      <p:grpSp>
        <p:nvGrpSpPr>
          <p:cNvPr id="14" name="Group 13"/>
          <p:cNvGrpSpPr/>
          <p:nvPr/>
        </p:nvGrpSpPr>
        <p:grpSpPr>
          <a:xfrm>
            <a:off x="4102139" y="3648373"/>
            <a:ext cx="852643" cy="630088"/>
            <a:chOff x="4102139" y="3845484"/>
            <a:chExt cx="852643" cy="630088"/>
          </a:xfrm>
        </p:grpSpPr>
        <p:sp>
          <p:nvSpPr>
            <p:cNvPr id="6" name="Up Arrow 5"/>
            <p:cNvSpPr/>
            <p:nvPr/>
          </p:nvSpPr>
          <p:spPr>
            <a:xfrm rot="5400000">
              <a:off x="4213417" y="3734206"/>
              <a:ext cx="630088" cy="852643"/>
            </a:xfrm>
            <a:prstGeom prst="upArrow">
              <a:avLst>
                <a:gd name="adj1" fmla="val 55696"/>
                <a:gd name="adj2" fmla="val 76782"/>
              </a:avLst>
            </a:prstGeom>
            <a:gradFill flip="none" rotWithShape="1">
              <a:gsLst>
                <a:gs pos="26000">
                  <a:schemeClr val="accent1"/>
                </a:gs>
                <a:gs pos="100000">
                  <a:schemeClr val="accent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60000"/>
                </a:lnSpc>
              </a:pPr>
              <a:endParaRPr lang="en-US" sz="3200" dirty="0">
                <a:solidFill>
                  <a:schemeClr val="bg1"/>
                </a:solidFill>
              </a:endParaRPr>
            </a:p>
          </p:txBody>
        </p:sp>
        <p:sp>
          <p:nvSpPr>
            <p:cNvPr id="13" name="Rectangle 12"/>
            <p:cNvSpPr/>
            <p:nvPr/>
          </p:nvSpPr>
          <p:spPr>
            <a:xfrm>
              <a:off x="4462945" y="4042521"/>
              <a:ext cx="301660" cy="276999"/>
            </a:xfrm>
            <a:prstGeom prst="rect">
              <a:avLst/>
            </a:prstGeom>
          </p:spPr>
          <p:txBody>
            <a:bodyPr wrap="none">
              <a:spAutoFit/>
            </a:bodyPr>
            <a:lstStyle/>
            <a:p>
              <a:pPr algn="ctr">
                <a:lnSpc>
                  <a:spcPct val="60000"/>
                </a:lnSpc>
              </a:pPr>
              <a:r>
                <a:rPr lang="en-US" b="1" dirty="0">
                  <a:solidFill>
                    <a:schemeClr val="bg1"/>
                  </a:solidFill>
                </a:rPr>
                <a:t>$</a:t>
              </a:r>
            </a:p>
          </p:txBody>
        </p:sp>
      </p:grpSp>
    </p:spTree>
    <p:extLst>
      <p:ext uri="{BB962C8B-B14F-4D97-AF65-F5344CB8AC3E}">
        <p14:creationId xmlns:p14="http://schemas.microsoft.com/office/powerpoint/2010/main" val="877919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1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ppt_x</p:attrName>
                                        </p:attrNameLst>
                                      </p:cBhvr>
                                      <p:tavLst>
                                        <p:tav tm="0">
                                          <p:val>
                                            <p:strVal val="#ppt_x-#ppt_w*1.125000"/>
                                          </p:val>
                                        </p:tav>
                                        <p:tav tm="100000">
                                          <p:val>
                                            <p:strVal val="#ppt_x"/>
                                          </p:val>
                                        </p:tav>
                                      </p:tavLst>
                                    </p:anim>
                                    <p:animEffect transition="in" filter="wipe(right)">
                                      <p:cBhvr>
                                        <p:cTn id="23" dur="500"/>
                                        <p:tgtEl>
                                          <p:spTgt spid="1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663962-5C0B-F642-8585-7A5CBE979EEA}" type="slidenum">
              <a:rPr lang="en-US" smtClean="0"/>
              <a:pPr/>
              <a:t>3</a:t>
            </a:fld>
            <a:endParaRPr lang="en-US" dirty="0"/>
          </a:p>
        </p:txBody>
      </p:sp>
      <p:sp>
        <p:nvSpPr>
          <p:cNvPr id="12" name="Rounded Rectangle 11"/>
          <p:cNvSpPr/>
          <p:nvPr/>
        </p:nvSpPr>
        <p:spPr>
          <a:xfrm>
            <a:off x="1191846" y="1270001"/>
            <a:ext cx="6760308" cy="1356700"/>
          </a:xfrm>
          <a:prstGeom prst="roundRect">
            <a:avLst/>
          </a:prstGeom>
          <a:solidFill>
            <a:schemeClr val="accent1"/>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5400" b="1" dirty="0">
                <a:solidFill>
                  <a:schemeClr val="bg1"/>
                </a:solidFill>
              </a:rPr>
              <a:t>Value-based Care</a:t>
            </a:r>
          </a:p>
        </p:txBody>
      </p:sp>
      <p:sp>
        <p:nvSpPr>
          <p:cNvPr id="6" name="Up Arrow 5"/>
          <p:cNvSpPr/>
          <p:nvPr/>
        </p:nvSpPr>
        <p:spPr>
          <a:xfrm>
            <a:off x="3966307" y="2403231"/>
            <a:ext cx="1208083" cy="1000292"/>
          </a:xfrm>
          <a:prstGeom prst="upArrow">
            <a:avLst>
              <a:gd name="adj1" fmla="val 50000"/>
              <a:gd name="adj2" fmla="val 63636"/>
            </a:avLst>
          </a:prstGeom>
          <a:solidFill>
            <a:srgbClr val="B4D2D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8" name="Rounded Rectangle 7"/>
          <p:cNvSpPr/>
          <p:nvPr/>
        </p:nvSpPr>
        <p:spPr>
          <a:xfrm>
            <a:off x="1191846" y="3262922"/>
            <a:ext cx="6760308" cy="2325077"/>
          </a:xfrm>
          <a:prstGeom prst="roundRect">
            <a:avLst/>
          </a:prstGeom>
          <a:solidFill>
            <a:schemeClr val="accent2">
              <a:lumMod val="20000"/>
              <a:lumOff val="80000"/>
            </a:schemeClr>
          </a:solidFill>
          <a:ln w="76200"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5400" dirty="0" smtClean="0">
                <a:solidFill>
                  <a:srgbClr val="00687F"/>
                </a:solidFill>
              </a:rPr>
              <a:t>Volume-based </a:t>
            </a:r>
            <a:r>
              <a:rPr lang="en-US" sz="5400" dirty="0">
                <a:solidFill>
                  <a:srgbClr val="00687F"/>
                </a:solidFill>
              </a:rPr>
              <a:t>C</a:t>
            </a:r>
            <a:r>
              <a:rPr lang="en-US" sz="5400" dirty="0" smtClean="0">
                <a:solidFill>
                  <a:srgbClr val="00687F"/>
                </a:solidFill>
              </a:rPr>
              <a:t>are</a:t>
            </a:r>
            <a:endParaRPr lang="en-US" sz="5400" dirty="0">
              <a:solidFill>
                <a:srgbClr val="00687F"/>
              </a:solidFill>
            </a:endParaRPr>
          </a:p>
        </p:txBody>
      </p:sp>
      <p:sp>
        <p:nvSpPr>
          <p:cNvPr id="13" name="Rounded Rectangle 12"/>
          <p:cNvSpPr/>
          <p:nvPr/>
        </p:nvSpPr>
        <p:spPr>
          <a:xfrm>
            <a:off x="1191846" y="3262922"/>
            <a:ext cx="6760308" cy="2325077"/>
          </a:xfrm>
          <a:prstGeom prst="roundRect">
            <a:avLst/>
          </a:prstGeom>
          <a:solidFill>
            <a:schemeClr val="accent2">
              <a:lumMod val="20000"/>
              <a:lumOff val="80000"/>
            </a:schemeClr>
          </a:solidFill>
          <a:ln w="76200"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5400" dirty="0" smtClean="0">
                <a:solidFill>
                  <a:schemeClr val="accent2">
                    <a:lumMod val="40000"/>
                    <a:lumOff val="60000"/>
                  </a:schemeClr>
                </a:solidFill>
              </a:rPr>
              <a:t>Volume-based </a:t>
            </a:r>
            <a:r>
              <a:rPr lang="en-US" sz="5400" dirty="0">
                <a:solidFill>
                  <a:schemeClr val="accent2">
                    <a:lumMod val="40000"/>
                    <a:lumOff val="60000"/>
                  </a:schemeClr>
                </a:solidFill>
              </a:rPr>
              <a:t>C</a:t>
            </a:r>
            <a:r>
              <a:rPr lang="en-US" sz="5400" dirty="0" smtClean="0">
                <a:solidFill>
                  <a:schemeClr val="accent2">
                    <a:lumMod val="40000"/>
                    <a:lumOff val="60000"/>
                  </a:schemeClr>
                </a:solidFill>
              </a:rPr>
              <a:t>are</a:t>
            </a:r>
            <a:endParaRPr lang="en-US" sz="5400" dirty="0">
              <a:solidFill>
                <a:schemeClr val="accent2">
                  <a:lumMod val="40000"/>
                  <a:lumOff val="60000"/>
                </a:schemeClr>
              </a:solidFill>
            </a:endParaRPr>
          </a:p>
        </p:txBody>
      </p:sp>
    </p:spTree>
    <p:extLst>
      <p:ext uri="{BB962C8B-B14F-4D97-AF65-F5344CB8AC3E}">
        <p14:creationId xmlns:p14="http://schemas.microsoft.com/office/powerpoint/2010/main" val="3265538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8"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31164"/>
            <a:ext cx="9144001" cy="5988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0" tIns="45720" rIns="914400" bIns="45720" numCol="1" spcCol="0" rtlCol="0" fromWordArt="0" anchor="ctr" anchorCtr="0" forceAA="0" compatLnSpc="1">
            <a:prstTxWarp prst="textNoShape">
              <a:avLst/>
            </a:prstTxWarp>
            <a:normAutofit/>
          </a:bodyPr>
          <a:lstStyle/>
          <a:p>
            <a:endParaRPr lang="en-US" sz="3600" dirty="0"/>
          </a:p>
        </p:txBody>
      </p:sp>
      <p:sp>
        <p:nvSpPr>
          <p:cNvPr id="3" name="Slide Number Placeholder 2"/>
          <p:cNvSpPr>
            <a:spLocks noGrp="1"/>
          </p:cNvSpPr>
          <p:nvPr>
            <p:ph type="sldNum" sz="quarter" idx="10"/>
          </p:nvPr>
        </p:nvSpPr>
        <p:spPr/>
        <p:txBody>
          <a:bodyPr/>
          <a:lstStyle/>
          <a:p>
            <a:fld id="{04663962-5C0B-F642-8585-7A5CBE979EEA}" type="slidenum">
              <a:rPr lang="en-US" smtClean="0"/>
              <a:pPr/>
              <a:t>4</a:t>
            </a:fld>
            <a:endParaRPr lang="en-US" dirty="0"/>
          </a:p>
        </p:txBody>
      </p:sp>
      <p:grpSp>
        <p:nvGrpSpPr>
          <p:cNvPr id="15" name="Group 14"/>
          <p:cNvGrpSpPr/>
          <p:nvPr/>
        </p:nvGrpSpPr>
        <p:grpSpPr>
          <a:xfrm>
            <a:off x="1592189" y="1707685"/>
            <a:ext cx="5959623" cy="2006522"/>
            <a:chOff x="1469390" y="3290300"/>
            <a:chExt cx="5959623" cy="2006522"/>
          </a:xfrm>
        </p:grpSpPr>
        <p:sp>
          <p:nvSpPr>
            <p:cNvPr id="4" name="Rectangle 3"/>
            <p:cNvSpPr/>
            <p:nvPr/>
          </p:nvSpPr>
          <p:spPr>
            <a:xfrm>
              <a:off x="1469390" y="4096494"/>
              <a:ext cx="5959623" cy="1200328"/>
            </a:xfrm>
            <a:prstGeom prst="rect">
              <a:avLst/>
            </a:prstGeom>
          </p:spPr>
          <p:txBody>
            <a:bodyPr wrap="square">
              <a:spAutoFit/>
            </a:bodyPr>
            <a:lstStyle/>
            <a:p>
              <a:r>
                <a:rPr lang="en-US" sz="2400" dirty="0" smtClean="0">
                  <a:solidFill>
                    <a:schemeClr val="bg1"/>
                  </a:solidFill>
                </a:rPr>
                <a:t>radiologists should embrace point of care clinical decision support for diagnostic imaging using specialty society developed guidelines ››</a:t>
              </a:r>
              <a:endParaRPr lang="en-US" sz="2400" dirty="0">
                <a:solidFill>
                  <a:schemeClr val="bg1"/>
                </a:solidFill>
              </a:endParaRPr>
            </a:p>
          </p:txBody>
        </p:sp>
        <p:sp>
          <p:nvSpPr>
            <p:cNvPr id="6" name="Rectangle 5"/>
            <p:cNvSpPr/>
            <p:nvPr/>
          </p:nvSpPr>
          <p:spPr>
            <a:xfrm>
              <a:off x="1469391" y="3290300"/>
              <a:ext cx="4592320" cy="854080"/>
            </a:xfrm>
            <a:prstGeom prst="rect">
              <a:avLst/>
            </a:prstGeom>
          </p:spPr>
          <p:txBody>
            <a:bodyPr wrap="square">
              <a:spAutoFit/>
            </a:bodyPr>
            <a:lstStyle/>
            <a:p>
              <a:pPr>
                <a:lnSpc>
                  <a:spcPct val="90000"/>
                </a:lnSpc>
              </a:pPr>
              <a:r>
                <a:rPr lang="en-US" sz="5400" b="1" dirty="0" smtClean="0">
                  <a:solidFill>
                    <a:schemeClr val="bg1"/>
                  </a:solidFill>
                </a:rPr>
                <a:t>Five reasons</a:t>
              </a:r>
              <a:endParaRPr lang="en-US" sz="5400" b="1" dirty="0">
                <a:solidFill>
                  <a:schemeClr val="bg1"/>
                </a:solidFill>
              </a:endParaRPr>
            </a:p>
          </p:txBody>
        </p:sp>
      </p:grpSp>
      <p:cxnSp>
        <p:nvCxnSpPr>
          <p:cNvPr id="23" name="Straight Connector 22"/>
          <p:cNvCxnSpPr>
            <a:stCxn id="16" idx="6"/>
            <a:endCxn id="18" idx="2"/>
          </p:cNvCxnSpPr>
          <p:nvPr/>
        </p:nvCxnSpPr>
        <p:spPr>
          <a:xfrm>
            <a:off x="2506589" y="4609125"/>
            <a:ext cx="4130823" cy="0"/>
          </a:xfrm>
          <a:prstGeom prst="line">
            <a:avLst/>
          </a:prstGeom>
          <a:ln w="76200" cmpd="sng">
            <a:solidFill>
              <a:srgbClr val="8EBCC3"/>
            </a:solidFill>
          </a:ln>
          <a:effectLst/>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1592189" y="4151925"/>
            <a:ext cx="5959623" cy="914400"/>
            <a:chOff x="1592189" y="2022231"/>
            <a:chExt cx="5959623" cy="914400"/>
          </a:xfrm>
        </p:grpSpPr>
        <p:sp>
          <p:nvSpPr>
            <p:cNvPr id="16" name="Oval 15"/>
            <p:cNvSpPr/>
            <p:nvPr/>
          </p:nvSpPr>
          <p:spPr>
            <a:xfrm>
              <a:off x="1592189"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smtClean="0">
                  <a:solidFill>
                    <a:schemeClr val="accent2">
                      <a:lumMod val="60000"/>
                      <a:lumOff val="40000"/>
                    </a:schemeClr>
                  </a:solidFill>
                </a:rPr>
                <a:t>1</a:t>
              </a:r>
              <a:endParaRPr lang="en-US" sz="4000" b="1" dirty="0">
                <a:solidFill>
                  <a:schemeClr val="accent2">
                    <a:lumMod val="60000"/>
                    <a:lumOff val="40000"/>
                  </a:schemeClr>
                </a:solidFill>
              </a:endParaRPr>
            </a:p>
          </p:txBody>
        </p:sp>
        <p:sp>
          <p:nvSpPr>
            <p:cNvPr id="18" name="Oval 17"/>
            <p:cNvSpPr/>
            <p:nvPr/>
          </p:nvSpPr>
          <p:spPr>
            <a:xfrm>
              <a:off x="6637412"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smtClean="0">
                  <a:solidFill>
                    <a:schemeClr val="accent2">
                      <a:lumMod val="60000"/>
                      <a:lumOff val="40000"/>
                    </a:schemeClr>
                  </a:solidFill>
                </a:rPr>
                <a:t>5</a:t>
              </a:r>
              <a:endParaRPr lang="en-US" sz="4000" b="1" dirty="0">
                <a:solidFill>
                  <a:schemeClr val="accent2">
                    <a:lumMod val="60000"/>
                    <a:lumOff val="40000"/>
                  </a:schemeClr>
                </a:solidFill>
              </a:endParaRPr>
            </a:p>
          </p:txBody>
        </p:sp>
        <p:sp>
          <p:nvSpPr>
            <p:cNvPr id="19" name="Oval 18"/>
            <p:cNvSpPr/>
            <p:nvPr/>
          </p:nvSpPr>
          <p:spPr>
            <a:xfrm>
              <a:off x="2853495"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smtClean="0">
                  <a:solidFill>
                    <a:schemeClr val="accent2">
                      <a:lumMod val="60000"/>
                      <a:lumOff val="40000"/>
                    </a:schemeClr>
                  </a:solidFill>
                </a:rPr>
                <a:t>2</a:t>
              </a:r>
              <a:endParaRPr lang="en-US" sz="4000" b="1" dirty="0">
                <a:solidFill>
                  <a:schemeClr val="accent2">
                    <a:lumMod val="60000"/>
                    <a:lumOff val="40000"/>
                  </a:schemeClr>
                </a:solidFill>
              </a:endParaRPr>
            </a:p>
          </p:txBody>
        </p:sp>
        <p:sp>
          <p:nvSpPr>
            <p:cNvPr id="20" name="Oval 19"/>
            <p:cNvSpPr/>
            <p:nvPr/>
          </p:nvSpPr>
          <p:spPr>
            <a:xfrm>
              <a:off x="4114801"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smtClean="0">
                  <a:solidFill>
                    <a:schemeClr val="accent2">
                      <a:lumMod val="60000"/>
                      <a:lumOff val="40000"/>
                    </a:schemeClr>
                  </a:solidFill>
                </a:rPr>
                <a:t>3</a:t>
              </a:r>
              <a:endParaRPr lang="en-US" sz="4000" b="1" dirty="0">
                <a:solidFill>
                  <a:schemeClr val="accent2">
                    <a:lumMod val="60000"/>
                    <a:lumOff val="40000"/>
                  </a:schemeClr>
                </a:solidFill>
              </a:endParaRPr>
            </a:p>
          </p:txBody>
        </p:sp>
        <p:sp>
          <p:nvSpPr>
            <p:cNvPr id="21" name="Oval 20"/>
            <p:cNvSpPr/>
            <p:nvPr/>
          </p:nvSpPr>
          <p:spPr>
            <a:xfrm>
              <a:off x="5376107"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smtClean="0">
                  <a:solidFill>
                    <a:schemeClr val="accent2">
                      <a:lumMod val="60000"/>
                      <a:lumOff val="40000"/>
                    </a:schemeClr>
                  </a:solidFill>
                </a:rPr>
                <a:t>4</a:t>
              </a:r>
              <a:endParaRPr lang="en-US" sz="4000" b="1" dirty="0">
                <a:solidFill>
                  <a:schemeClr val="accent2">
                    <a:lumMod val="60000"/>
                    <a:lumOff val="40000"/>
                  </a:schemeClr>
                </a:solidFill>
              </a:endParaRPr>
            </a:p>
          </p:txBody>
        </p:sp>
      </p:grpSp>
    </p:spTree>
    <p:extLst>
      <p:ext uri="{BB962C8B-B14F-4D97-AF65-F5344CB8AC3E}">
        <p14:creationId xmlns:p14="http://schemas.microsoft.com/office/powerpoint/2010/main" val="3973215323"/>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431164"/>
            <a:ext cx="9144001" cy="5988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0" tIns="45720" rIns="914400" bIns="45720" numCol="1" spcCol="0" rtlCol="0" fromWordArt="0" anchor="ctr" anchorCtr="0" forceAA="0" compatLnSpc="1">
            <a:prstTxWarp prst="textNoShape">
              <a:avLst/>
            </a:prstTxWarp>
            <a:normAutofit/>
          </a:bodyPr>
          <a:lstStyle/>
          <a:p>
            <a:endParaRPr lang="en-US" sz="3600" dirty="0"/>
          </a:p>
        </p:txBody>
      </p:sp>
      <p:sp>
        <p:nvSpPr>
          <p:cNvPr id="3" name="Slide Number Placeholder 2"/>
          <p:cNvSpPr>
            <a:spLocks noGrp="1"/>
          </p:cNvSpPr>
          <p:nvPr>
            <p:ph type="sldNum" sz="quarter" idx="10"/>
          </p:nvPr>
        </p:nvSpPr>
        <p:spPr/>
        <p:txBody>
          <a:bodyPr/>
          <a:lstStyle/>
          <a:p>
            <a:fld id="{04663962-5C0B-F642-8585-7A5CBE979EEA}" type="slidenum">
              <a:rPr lang="en-US" smtClean="0"/>
              <a:pPr/>
              <a:t>5</a:t>
            </a:fld>
            <a:endParaRPr lang="en-US" dirty="0"/>
          </a:p>
        </p:txBody>
      </p:sp>
      <p:sp>
        <p:nvSpPr>
          <p:cNvPr id="14" name="Rectangle 13"/>
          <p:cNvSpPr/>
          <p:nvPr/>
        </p:nvSpPr>
        <p:spPr>
          <a:xfrm>
            <a:off x="2746036" y="2162188"/>
            <a:ext cx="4367041" cy="1569660"/>
          </a:xfrm>
          <a:prstGeom prst="rect">
            <a:avLst/>
          </a:prstGeom>
        </p:spPr>
        <p:txBody>
          <a:bodyPr wrap="square">
            <a:spAutoFit/>
          </a:bodyPr>
          <a:lstStyle/>
          <a:p>
            <a:r>
              <a:rPr lang="en-US" sz="2400" dirty="0">
                <a:solidFill>
                  <a:schemeClr val="bg1"/>
                </a:solidFill>
              </a:rPr>
              <a:t>Clinical decision support provides many benefits over unmanaged imaging care or call-in prior authorization programs.</a:t>
            </a:r>
          </a:p>
        </p:txBody>
      </p:sp>
      <p:sp>
        <p:nvSpPr>
          <p:cNvPr id="23" name="Rectangle 22"/>
          <p:cNvSpPr/>
          <p:nvPr/>
        </p:nvSpPr>
        <p:spPr>
          <a:xfrm>
            <a:off x="1172994" y="1825156"/>
            <a:ext cx="1592580" cy="2336537"/>
          </a:xfrm>
          <a:prstGeom prst="rect">
            <a:avLst/>
          </a:prstGeom>
        </p:spPr>
        <p:txBody>
          <a:bodyPr wrap="square">
            <a:spAutoFit/>
          </a:bodyPr>
          <a:lstStyle/>
          <a:p>
            <a:pPr algn="ctr">
              <a:lnSpc>
                <a:spcPct val="80000"/>
              </a:lnSpc>
            </a:pPr>
            <a:r>
              <a:rPr lang="en-US" sz="17500" b="1" dirty="0">
                <a:solidFill>
                  <a:schemeClr val="bg1"/>
                </a:solidFill>
              </a:rPr>
              <a:t>1</a:t>
            </a:r>
            <a:endParaRPr lang="en-US" sz="17500" dirty="0">
              <a:solidFill>
                <a:schemeClr val="bg1"/>
              </a:solidFill>
            </a:endParaRPr>
          </a:p>
        </p:txBody>
      </p:sp>
      <p:cxnSp>
        <p:nvCxnSpPr>
          <p:cNvPr id="24" name="Straight Connector 23"/>
          <p:cNvCxnSpPr>
            <a:stCxn id="26" idx="6"/>
            <a:endCxn id="27" idx="2"/>
          </p:cNvCxnSpPr>
          <p:nvPr/>
        </p:nvCxnSpPr>
        <p:spPr>
          <a:xfrm>
            <a:off x="2506589" y="4609125"/>
            <a:ext cx="4130823" cy="0"/>
          </a:xfrm>
          <a:prstGeom prst="line">
            <a:avLst/>
          </a:prstGeom>
          <a:ln w="76200" cmpd="sng">
            <a:solidFill>
              <a:srgbClr val="8EBCC3"/>
            </a:solidFill>
          </a:ln>
          <a:effectLst/>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1592189" y="4151925"/>
            <a:ext cx="5959623" cy="914400"/>
            <a:chOff x="1592189" y="2022231"/>
            <a:chExt cx="5959623" cy="914400"/>
          </a:xfrm>
        </p:grpSpPr>
        <p:sp>
          <p:nvSpPr>
            <p:cNvPr id="26" name="Oval 25"/>
            <p:cNvSpPr/>
            <p:nvPr/>
          </p:nvSpPr>
          <p:spPr>
            <a:xfrm>
              <a:off x="1592189" y="2022231"/>
              <a:ext cx="914400" cy="914400"/>
            </a:xfrm>
            <a:prstGeom prst="ellipse">
              <a:avLst/>
            </a:prstGeom>
            <a:solidFill>
              <a:schemeClr val="tx2"/>
            </a:solidFill>
            <a:ln w="76200" cmpd="sng">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smtClean="0">
                  <a:solidFill>
                    <a:schemeClr val="bg1"/>
                  </a:solidFill>
                </a:rPr>
                <a:t>1</a:t>
              </a:r>
              <a:endParaRPr lang="en-US" sz="4000" b="1" dirty="0">
                <a:solidFill>
                  <a:schemeClr val="bg1"/>
                </a:solidFill>
              </a:endParaRPr>
            </a:p>
          </p:txBody>
        </p:sp>
        <p:sp>
          <p:nvSpPr>
            <p:cNvPr id="27" name="Oval 26"/>
            <p:cNvSpPr/>
            <p:nvPr/>
          </p:nvSpPr>
          <p:spPr>
            <a:xfrm>
              <a:off x="6637412"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smtClean="0">
                  <a:solidFill>
                    <a:schemeClr val="accent2">
                      <a:lumMod val="60000"/>
                      <a:lumOff val="40000"/>
                    </a:schemeClr>
                  </a:solidFill>
                </a:rPr>
                <a:t>5</a:t>
              </a:r>
              <a:endParaRPr lang="en-US" sz="4000" b="1" dirty="0">
                <a:solidFill>
                  <a:schemeClr val="accent2">
                    <a:lumMod val="60000"/>
                    <a:lumOff val="40000"/>
                  </a:schemeClr>
                </a:solidFill>
              </a:endParaRPr>
            </a:p>
          </p:txBody>
        </p:sp>
        <p:sp>
          <p:nvSpPr>
            <p:cNvPr id="28" name="Oval 27"/>
            <p:cNvSpPr/>
            <p:nvPr/>
          </p:nvSpPr>
          <p:spPr>
            <a:xfrm>
              <a:off x="2853495"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smtClean="0">
                  <a:solidFill>
                    <a:schemeClr val="accent2">
                      <a:lumMod val="60000"/>
                      <a:lumOff val="40000"/>
                    </a:schemeClr>
                  </a:solidFill>
                </a:rPr>
                <a:t>2</a:t>
              </a:r>
              <a:endParaRPr lang="en-US" sz="4000" b="1" dirty="0">
                <a:solidFill>
                  <a:schemeClr val="accent2">
                    <a:lumMod val="60000"/>
                    <a:lumOff val="40000"/>
                  </a:schemeClr>
                </a:solidFill>
              </a:endParaRPr>
            </a:p>
          </p:txBody>
        </p:sp>
        <p:sp>
          <p:nvSpPr>
            <p:cNvPr id="29" name="Oval 28"/>
            <p:cNvSpPr/>
            <p:nvPr/>
          </p:nvSpPr>
          <p:spPr>
            <a:xfrm>
              <a:off x="4114801"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smtClean="0">
                  <a:solidFill>
                    <a:schemeClr val="accent2">
                      <a:lumMod val="60000"/>
                      <a:lumOff val="40000"/>
                    </a:schemeClr>
                  </a:solidFill>
                </a:rPr>
                <a:t>3</a:t>
              </a:r>
              <a:endParaRPr lang="en-US" sz="4000" b="1" dirty="0">
                <a:solidFill>
                  <a:schemeClr val="accent2">
                    <a:lumMod val="60000"/>
                    <a:lumOff val="40000"/>
                  </a:schemeClr>
                </a:solidFill>
              </a:endParaRPr>
            </a:p>
          </p:txBody>
        </p:sp>
        <p:sp>
          <p:nvSpPr>
            <p:cNvPr id="30" name="Oval 29"/>
            <p:cNvSpPr/>
            <p:nvPr/>
          </p:nvSpPr>
          <p:spPr>
            <a:xfrm>
              <a:off x="5376107" y="2022231"/>
              <a:ext cx="914400" cy="914400"/>
            </a:xfrm>
            <a:prstGeom prst="ellipse">
              <a:avLst/>
            </a:prstGeom>
            <a:solidFill>
              <a:schemeClr val="accent2">
                <a:lumMod val="20000"/>
                <a:lumOff val="80000"/>
              </a:schemeClr>
            </a:solidFill>
            <a:ln w="7620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r>
                <a:rPr lang="en-US" sz="4000" b="1" dirty="0" smtClean="0">
                  <a:solidFill>
                    <a:schemeClr val="accent2">
                      <a:lumMod val="60000"/>
                      <a:lumOff val="40000"/>
                    </a:schemeClr>
                  </a:solidFill>
                </a:rPr>
                <a:t>4</a:t>
              </a:r>
              <a:endParaRPr lang="en-US" sz="4000" b="1" dirty="0">
                <a:solidFill>
                  <a:schemeClr val="accent2">
                    <a:lumMod val="60000"/>
                    <a:lumOff val="40000"/>
                  </a:schemeClr>
                </a:solidFill>
              </a:endParaRPr>
            </a:p>
          </p:txBody>
        </p:sp>
      </p:grpSp>
    </p:spTree>
    <p:extLst>
      <p:ext uri="{BB962C8B-B14F-4D97-AF65-F5344CB8AC3E}">
        <p14:creationId xmlns:p14="http://schemas.microsoft.com/office/powerpoint/2010/main" val="424729754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1. Clinical </a:t>
            </a:r>
            <a:r>
              <a:rPr lang="en-US" dirty="0"/>
              <a:t>decision support provides many benefits over unmanaged imaging care or call-in prior authorization </a:t>
            </a:r>
            <a:r>
              <a:rPr lang="en-US" dirty="0" smtClean="0"/>
              <a:t>programs</a:t>
            </a:r>
            <a:endParaRPr lang="en-US" dirty="0"/>
          </a:p>
        </p:txBody>
      </p:sp>
      <p:sp>
        <p:nvSpPr>
          <p:cNvPr id="3" name="Slide Number Placeholder 2"/>
          <p:cNvSpPr>
            <a:spLocks noGrp="1"/>
          </p:cNvSpPr>
          <p:nvPr>
            <p:ph type="sldNum" sz="quarter" idx="10"/>
          </p:nvPr>
        </p:nvSpPr>
        <p:spPr/>
        <p:txBody>
          <a:bodyPr/>
          <a:lstStyle/>
          <a:p>
            <a:fld id="{04663962-5C0B-F642-8585-7A5CBE979EEA}" type="slidenum">
              <a:rPr lang="en-US" smtClean="0"/>
              <a:pPr/>
              <a:t>6</a:t>
            </a:fld>
            <a:endParaRPr lang="en-US" dirty="0"/>
          </a:p>
        </p:txBody>
      </p:sp>
      <p:grpSp>
        <p:nvGrpSpPr>
          <p:cNvPr id="7" name="Group 6"/>
          <p:cNvGrpSpPr/>
          <p:nvPr/>
        </p:nvGrpSpPr>
        <p:grpSpPr>
          <a:xfrm>
            <a:off x="1997185" y="3681655"/>
            <a:ext cx="5211981" cy="1031051"/>
            <a:chOff x="1997185" y="2255016"/>
            <a:chExt cx="5211981" cy="1031051"/>
          </a:xfrm>
        </p:grpSpPr>
        <p:sp>
          <p:nvSpPr>
            <p:cNvPr id="4" name="Rectangle 3"/>
            <p:cNvSpPr/>
            <p:nvPr/>
          </p:nvSpPr>
          <p:spPr>
            <a:xfrm>
              <a:off x="1997185" y="2255016"/>
              <a:ext cx="5211981" cy="543739"/>
            </a:xfrm>
            <a:prstGeom prst="rect">
              <a:avLst/>
            </a:prstGeom>
          </p:spPr>
          <p:txBody>
            <a:bodyPr wrap="square">
              <a:spAutoFit/>
            </a:bodyPr>
            <a:lstStyle/>
            <a:p>
              <a:pPr algn="ctr">
                <a:lnSpc>
                  <a:spcPct val="90000"/>
                </a:lnSpc>
              </a:pPr>
              <a:r>
                <a:rPr lang="en-US" sz="3200" dirty="0" smtClean="0"/>
                <a:t>CDS reduces unnecessary care</a:t>
              </a:r>
              <a:endParaRPr lang="en-US" sz="3200" dirty="0"/>
            </a:p>
          </p:txBody>
        </p:sp>
        <p:sp>
          <p:nvSpPr>
            <p:cNvPr id="5" name="Rectangle 4"/>
            <p:cNvSpPr/>
            <p:nvPr/>
          </p:nvSpPr>
          <p:spPr>
            <a:xfrm>
              <a:off x="1997185" y="2855180"/>
              <a:ext cx="5211981" cy="430887"/>
            </a:xfrm>
            <a:prstGeom prst="rect">
              <a:avLst/>
            </a:prstGeom>
          </p:spPr>
          <p:txBody>
            <a:bodyPr wrap="square">
              <a:spAutoFit/>
            </a:bodyPr>
            <a:lstStyle/>
            <a:p>
              <a:pPr algn="ctr">
                <a:lnSpc>
                  <a:spcPct val="90000"/>
                </a:lnSpc>
              </a:pPr>
              <a:r>
                <a:rPr lang="en-US" sz="2400" dirty="0" smtClean="0">
                  <a:solidFill>
                    <a:schemeClr val="bg1">
                      <a:lumMod val="50000"/>
                    </a:schemeClr>
                  </a:solidFill>
                </a:rPr>
                <a:t>Inappropriate Imaging Utilization</a:t>
              </a:r>
              <a:endParaRPr lang="en-US" sz="2400" dirty="0">
                <a:solidFill>
                  <a:schemeClr val="bg1">
                    <a:lumMod val="50000"/>
                  </a:schemeClr>
                </a:solidFill>
              </a:endParaRPr>
            </a:p>
          </p:txBody>
        </p:sp>
      </p:grpSp>
      <p:sp>
        <p:nvSpPr>
          <p:cNvPr id="8" name="Left Brace 7"/>
          <p:cNvSpPr/>
          <p:nvPr/>
        </p:nvSpPr>
        <p:spPr>
          <a:xfrm rot="5400000">
            <a:off x="4473207" y="-259960"/>
            <a:ext cx="197586" cy="7044858"/>
          </a:xfrm>
          <a:prstGeom prst="leftBrace">
            <a:avLst>
              <a:gd name="adj1" fmla="val 52845"/>
              <a:gd name="adj2" fmla="val 49896"/>
            </a:avLst>
          </a:prstGeom>
          <a:ln w="285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Up Arrow 8"/>
          <p:cNvSpPr/>
          <p:nvPr/>
        </p:nvSpPr>
        <p:spPr>
          <a:xfrm rot="10800000">
            <a:off x="1049569" y="3518845"/>
            <a:ext cx="757737" cy="1193858"/>
          </a:xfrm>
          <a:prstGeom prst="upArrow">
            <a:avLst>
              <a:gd name="adj1" fmla="val 50000"/>
              <a:gd name="adj2" fmla="val 63636"/>
            </a:avLst>
          </a:prstGeom>
          <a:gradFill flip="none" rotWithShape="1">
            <a:gsLst>
              <a:gs pos="0">
                <a:schemeClr val="accent1"/>
              </a:gs>
              <a:gs pos="100000">
                <a:schemeClr val="accent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grpSp>
        <p:nvGrpSpPr>
          <p:cNvPr id="13" name="Group 12"/>
          <p:cNvGrpSpPr/>
          <p:nvPr/>
        </p:nvGrpSpPr>
        <p:grpSpPr>
          <a:xfrm>
            <a:off x="979722" y="1753725"/>
            <a:ext cx="7184557" cy="1200328"/>
            <a:chOff x="783398" y="4200431"/>
            <a:chExt cx="7184557" cy="1200328"/>
          </a:xfrm>
        </p:grpSpPr>
        <p:sp>
          <p:nvSpPr>
            <p:cNvPr id="11" name="Rectangle 10"/>
            <p:cNvSpPr/>
            <p:nvPr/>
          </p:nvSpPr>
          <p:spPr>
            <a:xfrm>
              <a:off x="783398" y="4569762"/>
              <a:ext cx="2963629" cy="830997"/>
            </a:xfrm>
            <a:prstGeom prst="rect">
              <a:avLst/>
            </a:prstGeom>
          </p:spPr>
          <p:txBody>
            <a:bodyPr wrap="square">
              <a:spAutoFit/>
            </a:bodyPr>
            <a:lstStyle/>
            <a:p>
              <a:r>
                <a:rPr lang="en-US" sz="2400" dirty="0" smtClean="0">
                  <a:solidFill>
                    <a:schemeClr val="accent1"/>
                  </a:solidFill>
                </a:rPr>
                <a:t>Drives decreases in FFS system payments</a:t>
              </a:r>
              <a:endParaRPr lang="en-US" sz="2400" dirty="0">
                <a:solidFill>
                  <a:schemeClr val="accent1"/>
                </a:solidFill>
              </a:endParaRPr>
            </a:p>
          </p:txBody>
        </p:sp>
        <p:sp>
          <p:nvSpPr>
            <p:cNvPr id="12" name="Rectangle 11"/>
            <p:cNvSpPr/>
            <p:nvPr/>
          </p:nvSpPr>
          <p:spPr>
            <a:xfrm>
              <a:off x="3747027" y="4200431"/>
              <a:ext cx="4220928" cy="1200328"/>
            </a:xfrm>
            <a:prstGeom prst="rect">
              <a:avLst/>
            </a:prstGeom>
          </p:spPr>
          <p:txBody>
            <a:bodyPr wrap="square">
              <a:spAutoFit/>
            </a:bodyPr>
            <a:lstStyle/>
            <a:p>
              <a:r>
                <a:rPr lang="en-US" sz="2400" dirty="0" smtClean="0">
                  <a:solidFill>
                    <a:schemeClr val="accent1"/>
                  </a:solidFill>
                </a:rPr>
                <a:t>Introduces prior </a:t>
              </a:r>
              <a:r>
                <a:rPr lang="en-US" sz="2400" dirty="0">
                  <a:solidFill>
                    <a:schemeClr val="accent1"/>
                  </a:solidFill>
                </a:rPr>
                <a:t>authorization imaging management programs </a:t>
              </a:r>
              <a:r>
                <a:rPr lang="en-US" sz="2400" dirty="0" smtClean="0">
                  <a:solidFill>
                    <a:schemeClr val="accent1"/>
                  </a:solidFill>
                </a:rPr>
                <a:t>to FFS </a:t>
              </a:r>
              <a:r>
                <a:rPr lang="en-US" sz="2400" dirty="0">
                  <a:solidFill>
                    <a:schemeClr val="accent1"/>
                  </a:solidFill>
                </a:rPr>
                <a:t>payment systems</a:t>
              </a:r>
            </a:p>
          </p:txBody>
        </p:sp>
      </p:grpSp>
      <p:sp>
        <p:nvSpPr>
          <p:cNvPr id="20" name="Up Arrow 19"/>
          <p:cNvSpPr/>
          <p:nvPr/>
        </p:nvSpPr>
        <p:spPr>
          <a:xfrm rot="10800000">
            <a:off x="7336690" y="3518845"/>
            <a:ext cx="757737" cy="1193858"/>
          </a:xfrm>
          <a:prstGeom prst="upArrow">
            <a:avLst>
              <a:gd name="adj1" fmla="val 50000"/>
              <a:gd name="adj2" fmla="val 63636"/>
            </a:avLst>
          </a:prstGeom>
          <a:gradFill flip="none" rotWithShape="1">
            <a:gsLst>
              <a:gs pos="0">
                <a:schemeClr val="accent1"/>
              </a:gs>
              <a:gs pos="100000">
                <a:schemeClr val="accent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Tree>
    <p:extLst>
      <p:ext uri="{BB962C8B-B14F-4D97-AF65-F5344CB8AC3E}">
        <p14:creationId xmlns:p14="http://schemas.microsoft.com/office/powerpoint/2010/main" val="708060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12"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down)">
                                      <p:cBhvr>
                                        <p:cTn id="19" dur="500"/>
                                        <p:tgtEl>
                                          <p:spTgt spid="9"/>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ppt_y</p:attrName>
                                        </p:attrNameLst>
                                      </p:cBhvr>
                                      <p:tavLst>
                                        <p:tav tm="0">
                                          <p:val>
                                            <p:strVal val="#ppt_y-#ppt_h*1.125000"/>
                                          </p:val>
                                        </p:tav>
                                        <p:tav tm="100000">
                                          <p:val>
                                            <p:strVal val="#ppt_y"/>
                                          </p:val>
                                        </p:tav>
                                      </p:tavLst>
                                    </p:anim>
                                    <p:animEffect transition="in" filter="wipe(down)">
                                      <p:cBhvr>
                                        <p:cTn id="23" dur="500"/>
                                        <p:tgtEl>
                                          <p:spTgt spid="20"/>
                                        </p:tgtEl>
                                      </p:cBhvr>
                                    </p:animEffect>
                                  </p:childTnLst>
                                </p:cTn>
                              </p:par>
                              <p:par>
                                <p:cTn id="24" presetID="53"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a:stCxn id="10" idx="7"/>
            <a:endCxn id="13" idx="3"/>
          </p:cNvCxnSpPr>
          <p:nvPr/>
        </p:nvCxnSpPr>
        <p:spPr>
          <a:xfrm flipV="1">
            <a:off x="2044357" y="2811494"/>
            <a:ext cx="383894" cy="521784"/>
          </a:xfrm>
          <a:prstGeom prst="line">
            <a:avLst/>
          </a:prstGeom>
          <a:ln w="76200" cmpd="sng">
            <a:solidFill>
              <a:srgbClr val="00687F"/>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13" idx="5"/>
            <a:endCxn id="19" idx="1"/>
          </p:cNvCxnSpPr>
          <p:nvPr/>
        </p:nvCxnSpPr>
        <p:spPr>
          <a:xfrm>
            <a:off x="3070685" y="2811494"/>
            <a:ext cx="266104" cy="1614776"/>
          </a:xfrm>
          <a:prstGeom prst="line">
            <a:avLst/>
          </a:prstGeom>
          <a:ln w="76200" cmpd="sng">
            <a:solidFill>
              <a:srgbClr val="00687F"/>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19" idx="7"/>
            <a:endCxn id="24" idx="3"/>
          </p:cNvCxnSpPr>
          <p:nvPr/>
        </p:nvCxnSpPr>
        <p:spPr>
          <a:xfrm flipV="1">
            <a:off x="3979223" y="2811494"/>
            <a:ext cx="266104" cy="1614776"/>
          </a:xfrm>
          <a:prstGeom prst="line">
            <a:avLst/>
          </a:prstGeom>
          <a:ln w="76200" cmpd="sng">
            <a:solidFill>
              <a:srgbClr val="00687F"/>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24" idx="5"/>
            <a:endCxn id="29" idx="1"/>
          </p:cNvCxnSpPr>
          <p:nvPr/>
        </p:nvCxnSpPr>
        <p:spPr>
          <a:xfrm>
            <a:off x="4887761" y="2811494"/>
            <a:ext cx="266104" cy="1614776"/>
          </a:xfrm>
          <a:prstGeom prst="line">
            <a:avLst/>
          </a:prstGeom>
          <a:ln w="76200" cmpd="sng">
            <a:solidFill>
              <a:srgbClr val="00687F"/>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9" idx="7"/>
            <a:endCxn id="34" idx="3"/>
          </p:cNvCxnSpPr>
          <p:nvPr/>
        </p:nvCxnSpPr>
        <p:spPr>
          <a:xfrm flipV="1">
            <a:off x="5796299" y="2811494"/>
            <a:ext cx="266104" cy="1614776"/>
          </a:xfrm>
          <a:prstGeom prst="line">
            <a:avLst/>
          </a:prstGeom>
          <a:ln w="76200" cmpd="sng">
            <a:solidFill>
              <a:srgbClr val="0068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a:t>1. Clinical decision support provides many benefits over unmanaged imaging care or call-in prior authorization </a:t>
            </a:r>
            <a:r>
              <a:rPr lang="en-US" dirty="0" smtClean="0"/>
              <a:t>programs</a:t>
            </a:r>
            <a:endParaRPr lang="en-US" dirty="0"/>
          </a:p>
        </p:txBody>
      </p:sp>
      <p:sp>
        <p:nvSpPr>
          <p:cNvPr id="3" name="Slide Number Placeholder 2"/>
          <p:cNvSpPr>
            <a:spLocks noGrp="1"/>
          </p:cNvSpPr>
          <p:nvPr>
            <p:ph type="sldNum" sz="quarter" idx="10"/>
          </p:nvPr>
        </p:nvSpPr>
        <p:spPr/>
        <p:txBody>
          <a:bodyPr/>
          <a:lstStyle/>
          <a:p>
            <a:fld id="{04663962-5C0B-F642-8585-7A5CBE979EEA}" type="slidenum">
              <a:rPr lang="en-US" smtClean="0"/>
              <a:pPr/>
              <a:t>7</a:t>
            </a:fld>
            <a:endParaRPr lang="en-US" dirty="0"/>
          </a:p>
        </p:txBody>
      </p:sp>
      <p:grpSp>
        <p:nvGrpSpPr>
          <p:cNvPr id="38" name="Group 37"/>
          <p:cNvGrpSpPr/>
          <p:nvPr/>
        </p:nvGrpSpPr>
        <p:grpSpPr>
          <a:xfrm>
            <a:off x="6736065" y="3199739"/>
            <a:ext cx="1152017" cy="1293797"/>
            <a:chOff x="6736065" y="3146824"/>
            <a:chExt cx="1152017" cy="1293797"/>
          </a:xfrm>
        </p:grpSpPr>
        <p:pic>
          <p:nvPicPr>
            <p:cNvPr id="8" name="Picture 7" descr="iStock_000012607377Small.jpg"/>
            <p:cNvPicPr>
              <a:picLocks noChangeAspect="1"/>
            </p:cNvPicPr>
            <p:nvPr/>
          </p:nvPicPr>
          <p:blipFill rotWithShape="1">
            <a:blip r:embed="rId3">
              <a:extLst>
                <a:ext uri="{28A0092B-C50C-407E-A947-70E740481C1C}">
                  <a14:useLocalDpi xmlns:a14="http://schemas.microsoft.com/office/drawing/2010/main" val="0"/>
                </a:ext>
              </a:extLst>
            </a:blip>
            <a:srcRect r="33238" b="-394"/>
            <a:stretch/>
          </p:blipFill>
          <p:spPr>
            <a:xfrm>
              <a:off x="6855368" y="3146824"/>
              <a:ext cx="911862" cy="911862"/>
            </a:xfrm>
            <a:prstGeom prst="ellipse">
              <a:avLst/>
            </a:prstGeom>
            <a:ln w="76200" cmpd="sng">
              <a:solidFill>
                <a:srgbClr val="00687F"/>
              </a:solidFill>
            </a:ln>
          </p:spPr>
        </p:pic>
        <p:sp>
          <p:nvSpPr>
            <p:cNvPr id="9" name="Rectangle 8"/>
            <p:cNvSpPr/>
            <p:nvPr/>
          </p:nvSpPr>
          <p:spPr>
            <a:xfrm>
              <a:off x="6736065" y="4132844"/>
              <a:ext cx="1152017" cy="307777"/>
            </a:xfrm>
            <a:prstGeom prst="rect">
              <a:avLst/>
            </a:prstGeom>
          </p:spPr>
          <p:txBody>
            <a:bodyPr wrap="square">
              <a:spAutoFit/>
            </a:bodyPr>
            <a:lstStyle/>
            <a:p>
              <a:pPr algn="ctr"/>
              <a:r>
                <a:rPr lang="en-US" sz="1400" baseline="0" dirty="0" smtClean="0">
                  <a:solidFill>
                    <a:schemeClr val="accent1"/>
                  </a:solidFill>
                </a:rPr>
                <a:t>Patients</a:t>
              </a:r>
              <a:endParaRPr lang="en-US" sz="1400" dirty="0">
                <a:solidFill>
                  <a:schemeClr val="accent1"/>
                </a:solidFill>
              </a:endParaRPr>
            </a:p>
          </p:txBody>
        </p:sp>
      </p:grpSp>
      <p:grpSp>
        <p:nvGrpSpPr>
          <p:cNvPr id="6" name="Group 5"/>
          <p:cNvGrpSpPr/>
          <p:nvPr/>
        </p:nvGrpSpPr>
        <p:grpSpPr>
          <a:xfrm>
            <a:off x="1255919" y="3199739"/>
            <a:ext cx="932091" cy="1293797"/>
            <a:chOff x="1255919" y="3146824"/>
            <a:chExt cx="932091" cy="1293797"/>
          </a:xfrm>
        </p:grpSpPr>
        <p:sp>
          <p:nvSpPr>
            <p:cNvPr id="11" name="Rectangle 10"/>
            <p:cNvSpPr/>
            <p:nvPr/>
          </p:nvSpPr>
          <p:spPr>
            <a:xfrm>
              <a:off x="1255919" y="4132844"/>
              <a:ext cx="932091" cy="307777"/>
            </a:xfrm>
            <a:prstGeom prst="rect">
              <a:avLst/>
            </a:prstGeom>
          </p:spPr>
          <p:txBody>
            <a:bodyPr wrap="none">
              <a:spAutoFit/>
            </a:bodyPr>
            <a:lstStyle/>
            <a:p>
              <a:pPr algn="ctr"/>
              <a:r>
                <a:rPr lang="en-US" sz="1400" baseline="0" dirty="0" smtClean="0">
                  <a:solidFill>
                    <a:schemeClr val="accent1"/>
                  </a:solidFill>
                </a:rPr>
                <a:t>Physicians</a:t>
              </a:r>
              <a:endParaRPr lang="en-US" sz="1400" dirty="0">
                <a:solidFill>
                  <a:schemeClr val="accent1"/>
                </a:solidFill>
              </a:endParaRPr>
            </a:p>
          </p:txBody>
        </p:sp>
        <p:pic>
          <p:nvPicPr>
            <p:cNvPr id="10" name="Picture 9" descr="MPj04306570000[1].jpg"/>
            <p:cNvPicPr>
              <a:picLocks noChangeAspect="1"/>
            </p:cNvPicPr>
            <p:nvPr/>
          </p:nvPicPr>
          <p:blipFill rotWithShape="1">
            <a:blip r:embed="rId4">
              <a:extLst>
                <a:ext uri="{28A0092B-C50C-407E-A947-70E740481C1C}">
                  <a14:useLocalDpi xmlns:a14="http://schemas.microsoft.com/office/drawing/2010/main" val="0"/>
                </a:ext>
              </a:extLst>
            </a:blip>
            <a:srcRect t="39602" r="20504"/>
            <a:stretch/>
          </p:blipFill>
          <p:spPr>
            <a:xfrm>
              <a:off x="1266034" y="3146824"/>
              <a:ext cx="911862" cy="911862"/>
            </a:xfrm>
            <a:prstGeom prst="ellipse">
              <a:avLst/>
            </a:prstGeom>
            <a:ln w="76200" cmpd="sng">
              <a:solidFill>
                <a:srgbClr val="00687F"/>
              </a:solidFill>
            </a:ln>
          </p:spPr>
        </p:pic>
      </p:grpSp>
      <p:grpSp>
        <p:nvGrpSpPr>
          <p:cNvPr id="4" name="Group 3"/>
          <p:cNvGrpSpPr/>
          <p:nvPr/>
        </p:nvGrpSpPr>
        <p:grpSpPr>
          <a:xfrm>
            <a:off x="2236511" y="1419404"/>
            <a:ext cx="1037963" cy="1525142"/>
            <a:chOff x="2236511" y="1419404"/>
            <a:chExt cx="1037963" cy="1525142"/>
          </a:xfrm>
        </p:grpSpPr>
        <p:grpSp>
          <p:nvGrpSpPr>
            <p:cNvPr id="17" name="Group 16"/>
            <p:cNvGrpSpPr/>
            <p:nvPr/>
          </p:nvGrpSpPr>
          <p:grpSpPr>
            <a:xfrm>
              <a:off x="2295199" y="2036008"/>
              <a:ext cx="908538" cy="908538"/>
              <a:chOff x="2133824" y="2609757"/>
              <a:chExt cx="908538" cy="908538"/>
            </a:xfrm>
          </p:grpSpPr>
          <p:sp>
            <p:nvSpPr>
              <p:cNvPr id="13" name="Oval 12"/>
              <p:cNvSpPr/>
              <p:nvPr/>
            </p:nvSpPr>
            <p:spPr>
              <a:xfrm>
                <a:off x="2133824" y="2609757"/>
                <a:ext cx="908538" cy="908538"/>
              </a:xfrm>
              <a:prstGeom prst="ellipse">
                <a:avLst/>
              </a:prstGeom>
              <a:solidFill>
                <a:schemeClr val="tx2"/>
              </a:solidFill>
              <a:ln w="76200" cmpd="sng">
                <a:solidFill>
                  <a:srgbClr val="00687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grpSp>
            <p:nvGrpSpPr>
              <p:cNvPr id="16" name="Group 15"/>
              <p:cNvGrpSpPr/>
              <p:nvPr/>
            </p:nvGrpSpPr>
            <p:grpSpPr>
              <a:xfrm>
                <a:off x="2235648" y="2689825"/>
                <a:ext cx="704890" cy="748402"/>
                <a:chOff x="5777488" y="3257257"/>
                <a:chExt cx="1181816" cy="1254768"/>
              </a:xfrm>
            </p:grpSpPr>
            <p:sp>
              <p:nvSpPr>
                <p:cNvPr id="14" name="Circular Arrow 13"/>
                <p:cNvSpPr/>
                <p:nvPr/>
              </p:nvSpPr>
              <p:spPr>
                <a:xfrm>
                  <a:off x="5777488" y="3257257"/>
                  <a:ext cx="1181816" cy="1181816"/>
                </a:xfrm>
                <a:prstGeom prst="circular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5" name="Circular Arrow 14"/>
                <p:cNvSpPr/>
                <p:nvPr/>
              </p:nvSpPr>
              <p:spPr>
                <a:xfrm rot="10800000">
                  <a:off x="5777488" y="3330209"/>
                  <a:ext cx="1181816" cy="1181816"/>
                </a:xfrm>
                <a:prstGeom prst="circular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sp>
          <p:nvSpPr>
            <p:cNvPr id="60" name="Rectangle 59"/>
            <p:cNvSpPr/>
            <p:nvPr/>
          </p:nvSpPr>
          <p:spPr>
            <a:xfrm>
              <a:off x="2236511" y="1419404"/>
              <a:ext cx="1037963" cy="531299"/>
            </a:xfrm>
            <a:prstGeom prst="rect">
              <a:avLst/>
            </a:prstGeom>
          </p:spPr>
          <p:txBody>
            <a:bodyPr wrap="square">
              <a:spAutoFit/>
            </a:bodyPr>
            <a:lstStyle/>
            <a:p>
              <a:pPr algn="ctr">
                <a:lnSpc>
                  <a:spcPct val="90000"/>
                </a:lnSpc>
              </a:pPr>
              <a:r>
                <a:rPr lang="en-US" sz="1050" baseline="0" dirty="0" smtClean="0">
                  <a:solidFill>
                    <a:schemeClr val="accent1"/>
                  </a:solidFill>
                </a:rPr>
                <a:t>3</a:t>
              </a:r>
              <a:r>
                <a:rPr lang="en-US" sz="1050" baseline="30000" dirty="0" smtClean="0">
                  <a:solidFill>
                    <a:schemeClr val="accent1"/>
                  </a:solidFill>
                </a:rPr>
                <a:t>rd</a:t>
              </a:r>
              <a:r>
                <a:rPr lang="en-US" sz="1050" baseline="0" dirty="0" smtClean="0">
                  <a:solidFill>
                    <a:schemeClr val="accent1"/>
                  </a:solidFill>
                </a:rPr>
                <a:t> Party Authorization Workflow</a:t>
              </a:r>
              <a:endParaRPr lang="en-US" sz="1050" dirty="0">
                <a:solidFill>
                  <a:schemeClr val="accent1"/>
                </a:solidFill>
              </a:endParaRPr>
            </a:p>
          </p:txBody>
        </p:sp>
      </p:grpSp>
      <p:grpSp>
        <p:nvGrpSpPr>
          <p:cNvPr id="7" name="Group 6"/>
          <p:cNvGrpSpPr/>
          <p:nvPr/>
        </p:nvGrpSpPr>
        <p:grpSpPr>
          <a:xfrm>
            <a:off x="4035964" y="1419404"/>
            <a:ext cx="1037963" cy="1525142"/>
            <a:chOff x="4035964" y="1419404"/>
            <a:chExt cx="1037963" cy="1525142"/>
          </a:xfrm>
        </p:grpSpPr>
        <p:grpSp>
          <p:nvGrpSpPr>
            <p:cNvPr id="23" name="Group 22"/>
            <p:cNvGrpSpPr/>
            <p:nvPr/>
          </p:nvGrpSpPr>
          <p:grpSpPr>
            <a:xfrm>
              <a:off x="4112275" y="2036008"/>
              <a:ext cx="908538" cy="908538"/>
              <a:chOff x="2133824" y="2609757"/>
              <a:chExt cx="908538" cy="908538"/>
            </a:xfrm>
          </p:grpSpPr>
          <p:sp>
            <p:nvSpPr>
              <p:cNvPr id="24" name="Oval 23"/>
              <p:cNvSpPr/>
              <p:nvPr/>
            </p:nvSpPr>
            <p:spPr>
              <a:xfrm>
                <a:off x="2133824" y="2609757"/>
                <a:ext cx="908538" cy="908538"/>
              </a:xfrm>
              <a:prstGeom prst="ellipse">
                <a:avLst/>
              </a:prstGeom>
              <a:solidFill>
                <a:schemeClr val="tx2"/>
              </a:solidFill>
              <a:ln w="76200" cmpd="sng">
                <a:solidFill>
                  <a:srgbClr val="00687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grpSp>
            <p:nvGrpSpPr>
              <p:cNvPr id="25" name="Group 24"/>
              <p:cNvGrpSpPr/>
              <p:nvPr/>
            </p:nvGrpSpPr>
            <p:grpSpPr>
              <a:xfrm>
                <a:off x="2235648" y="2689825"/>
                <a:ext cx="704890" cy="748402"/>
                <a:chOff x="5777488" y="3257257"/>
                <a:chExt cx="1181816" cy="1254768"/>
              </a:xfrm>
            </p:grpSpPr>
            <p:sp>
              <p:nvSpPr>
                <p:cNvPr id="26" name="Circular Arrow 25"/>
                <p:cNvSpPr/>
                <p:nvPr/>
              </p:nvSpPr>
              <p:spPr>
                <a:xfrm>
                  <a:off x="5777488" y="3257257"/>
                  <a:ext cx="1181816" cy="1181816"/>
                </a:xfrm>
                <a:prstGeom prst="circular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7" name="Circular Arrow 26"/>
                <p:cNvSpPr/>
                <p:nvPr/>
              </p:nvSpPr>
              <p:spPr>
                <a:xfrm rot="10800000">
                  <a:off x="5777488" y="3330209"/>
                  <a:ext cx="1181816" cy="1181816"/>
                </a:xfrm>
                <a:prstGeom prst="circular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sp>
          <p:nvSpPr>
            <p:cNvPr id="61" name="Rectangle 60"/>
            <p:cNvSpPr/>
            <p:nvPr/>
          </p:nvSpPr>
          <p:spPr>
            <a:xfrm>
              <a:off x="4035964" y="1419404"/>
              <a:ext cx="1037963" cy="531299"/>
            </a:xfrm>
            <a:prstGeom prst="rect">
              <a:avLst/>
            </a:prstGeom>
          </p:spPr>
          <p:txBody>
            <a:bodyPr wrap="square">
              <a:spAutoFit/>
            </a:bodyPr>
            <a:lstStyle/>
            <a:p>
              <a:pPr algn="ctr">
                <a:lnSpc>
                  <a:spcPct val="90000"/>
                </a:lnSpc>
              </a:pPr>
              <a:r>
                <a:rPr lang="en-US" sz="1050" baseline="0" dirty="0" smtClean="0">
                  <a:solidFill>
                    <a:schemeClr val="accent1"/>
                  </a:solidFill>
                </a:rPr>
                <a:t>3</a:t>
              </a:r>
              <a:r>
                <a:rPr lang="en-US" sz="1050" baseline="30000" dirty="0" smtClean="0">
                  <a:solidFill>
                    <a:schemeClr val="accent1"/>
                  </a:solidFill>
                </a:rPr>
                <a:t>rd</a:t>
              </a:r>
              <a:r>
                <a:rPr lang="en-US" sz="1050" baseline="0" dirty="0" smtClean="0">
                  <a:solidFill>
                    <a:schemeClr val="accent1"/>
                  </a:solidFill>
                </a:rPr>
                <a:t> Party Authorization Workflow</a:t>
              </a:r>
              <a:endParaRPr lang="en-US" sz="1050" dirty="0">
                <a:solidFill>
                  <a:schemeClr val="accent1"/>
                </a:solidFill>
              </a:endParaRPr>
            </a:p>
          </p:txBody>
        </p:sp>
      </p:grpSp>
      <p:cxnSp>
        <p:nvCxnSpPr>
          <p:cNvPr id="51" name="Straight Connector 50"/>
          <p:cNvCxnSpPr>
            <a:stCxn id="34" idx="5"/>
            <a:endCxn id="8" idx="1"/>
          </p:cNvCxnSpPr>
          <p:nvPr/>
        </p:nvCxnSpPr>
        <p:spPr>
          <a:xfrm>
            <a:off x="6704837" y="2811494"/>
            <a:ext cx="284070" cy="521784"/>
          </a:xfrm>
          <a:prstGeom prst="line">
            <a:avLst/>
          </a:prstGeom>
          <a:ln w="76200" cmpd="sng">
            <a:solidFill>
              <a:srgbClr val="00687F"/>
            </a:solidFill>
          </a:ln>
          <a:effectLst/>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5853039" y="1419404"/>
            <a:ext cx="1037963" cy="1525142"/>
            <a:chOff x="5853039" y="1419404"/>
            <a:chExt cx="1037963" cy="1525142"/>
          </a:xfrm>
        </p:grpSpPr>
        <p:grpSp>
          <p:nvGrpSpPr>
            <p:cNvPr id="33" name="Group 32"/>
            <p:cNvGrpSpPr/>
            <p:nvPr/>
          </p:nvGrpSpPr>
          <p:grpSpPr>
            <a:xfrm>
              <a:off x="5929351" y="2036008"/>
              <a:ext cx="908538" cy="908538"/>
              <a:chOff x="2133824" y="2609757"/>
              <a:chExt cx="908538" cy="908538"/>
            </a:xfrm>
          </p:grpSpPr>
          <p:sp>
            <p:nvSpPr>
              <p:cNvPr id="34" name="Oval 33"/>
              <p:cNvSpPr/>
              <p:nvPr/>
            </p:nvSpPr>
            <p:spPr>
              <a:xfrm>
                <a:off x="2133824" y="2609757"/>
                <a:ext cx="908538" cy="908538"/>
              </a:xfrm>
              <a:prstGeom prst="ellipse">
                <a:avLst/>
              </a:prstGeom>
              <a:solidFill>
                <a:schemeClr val="tx2"/>
              </a:solidFill>
              <a:ln w="76200" cmpd="sng">
                <a:solidFill>
                  <a:srgbClr val="00687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grpSp>
            <p:nvGrpSpPr>
              <p:cNvPr id="35" name="Group 34"/>
              <p:cNvGrpSpPr/>
              <p:nvPr/>
            </p:nvGrpSpPr>
            <p:grpSpPr>
              <a:xfrm>
                <a:off x="2235648" y="2689825"/>
                <a:ext cx="704890" cy="748402"/>
                <a:chOff x="5777488" y="3257257"/>
                <a:chExt cx="1181816" cy="1254768"/>
              </a:xfrm>
            </p:grpSpPr>
            <p:sp>
              <p:nvSpPr>
                <p:cNvPr id="36" name="Circular Arrow 35"/>
                <p:cNvSpPr/>
                <p:nvPr/>
              </p:nvSpPr>
              <p:spPr>
                <a:xfrm>
                  <a:off x="5777488" y="3257257"/>
                  <a:ext cx="1181816" cy="1181816"/>
                </a:xfrm>
                <a:prstGeom prst="circular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7" name="Circular Arrow 36"/>
                <p:cNvSpPr/>
                <p:nvPr/>
              </p:nvSpPr>
              <p:spPr>
                <a:xfrm rot="10800000">
                  <a:off x="5777488" y="3330209"/>
                  <a:ext cx="1181816" cy="1181816"/>
                </a:xfrm>
                <a:prstGeom prst="circular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sp>
          <p:nvSpPr>
            <p:cNvPr id="62" name="Rectangle 61"/>
            <p:cNvSpPr/>
            <p:nvPr/>
          </p:nvSpPr>
          <p:spPr>
            <a:xfrm>
              <a:off x="5853039" y="1419404"/>
              <a:ext cx="1037963" cy="531299"/>
            </a:xfrm>
            <a:prstGeom prst="rect">
              <a:avLst/>
            </a:prstGeom>
          </p:spPr>
          <p:txBody>
            <a:bodyPr wrap="square">
              <a:spAutoFit/>
            </a:bodyPr>
            <a:lstStyle/>
            <a:p>
              <a:pPr algn="ctr">
                <a:lnSpc>
                  <a:spcPct val="90000"/>
                </a:lnSpc>
              </a:pPr>
              <a:r>
                <a:rPr lang="en-US" sz="1050" baseline="0" dirty="0" smtClean="0">
                  <a:solidFill>
                    <a:schemeClr val="accent1"/>
                  </a:solidFill>
                </a:rPr>
                <a:t>3</a:t>
              </a:r>
              <a:r>
                <a:rPr lang="en-US" sz="1050" baseline="30000" dirty="0" smtClean="0">
                  <a:solidFill>
                    <a:schemeClr val="accent1"/>
                  </a:solidFill>
                </a:rPr>
                <a:t>rd</a:t>
              </a:r>
              <a:r>
                <a:rPr lang="en-US" sz="1050" baseline="0" dirty="0" smtClean="0">
                  <a:solidFill>
                    <a:schemeClr val="accent1"/>
                  </a:solidFill>
                </a:rPr>
                <a:t> Party Authorization Workflow</a:t>
              </a:r>
              <a:endParaRPr lang="en-US" sz="1050" dirty="0">
                <a:solidFill>
                  <a:schemeClr val="accent1"/>
                </a:solidFill>
              </a:endParaRPr>
            </a:p>
          </p:txBody>
        </p:sp>
      </p:grpSp>
      <p:grpSp>
        <p:nvGrpSpPr>
          <p:cNvPr id="5" name="Group 4"/>
          <p:cNvGrpSpPr/>
          <p:nvPr/>
        </p:nvGrpSpPr>
        <p:grpSpPr>
          <a:xfrm>
            <a:off x="2227060" y="4293218"/>
            <a:ext cx="1885215" cy="908538"/>
            <a:chOff x="2227060" y="4293218"/>
            <a:chExt cx="1885215" cy="908538"/>
          </a:xfrm>
        </p:grpSpPr>
        <p:grpSp>
          <p:nvGrpSpPr>
            <p:cNvPr id="18" name="Group 17"/>
            <p:cNvGrpSpPr/>
            <p:nvPr/>
          </p:nvGrpSpPr>
          <p:grpSpPr>
            <a:xfrm>
              <a:off x="3203737" y="4293218"/>
              <a:ext cx="908538" cy="908538"/>
              <a:chOff x="2133824" y="2609757"/>
              <a:chExt cx="908538" cy="908538"/>
            </a:xfrm>
          </p:grpSpPr>
          <p:sp>
            <p:nvSpPr>
              <p:cNvPr id="19" name="Oval 18"/>
              <p:cNvSpPr/>
              <p:nvPr/>
            </p:nvSpPr>
            <p:spPr>
              <a:xfrm>
                <a:off x="2133824" y="2609757"/>
                <a:ext cx="908538" cy="908538"/>
              </a:xfrm>
              <a:prstGeom prst="ellipse">
                <a:avLst/>
              </a:prstGeom>
              <a:solidFill>
                <a:schemeClr val="tx2"/>
              </a:solidFill>
              <a:ln w="76200" cmpd="sng">
                <a:solidFill>
                  <a:srgbClr val="00687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grpSp>
            <p:nvGrpSpPr>
              <p:cNvPr id="20" name="Group 19"/>
              <p:cNvGrpSpPr/>
              <p:nvPr/>
            </p:nvGrpSpPr>
            <p:grpSpPr>
              <a:xfrm>
                <a:off x="2235648" y="2689825"/>
                <a:ext cx="704890" cy="748402"/>
                <a:chOff x="5777488" y="3257257"/>
                <a:chExt cx="1181816" cy="1254768"/>
              </a:xfrm>
            </p:grpSpPr>
            <p:sp>
              <p:nvSpPr>
                <p:cNvPr id="21" name="Circular Arrow 20"/>
                <p:cNvSpPr/>
                <p:nvPr/>
              </p:nvSpPr>
              <p:spPr>
                <a:xfrm>
                  <a:off x="5777488" y="3257257"/>
                  <a:ext cx="1181816" cy="1181816"/>
                </a:xfrm>
                <a:prstGeom prst="circular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2" name="Circular Arrow 21"/>
                <p:cNvSpPr/>
                <p:nvPr/>
              </p:nvSpPr>
              <p:spPr>
                <a:xfrm rot="10800000">
                  <a:off x="5777488" y="3330209"/>
                  <a:ext cx="1181816" cy="1181816"/>
                </a:xfrm>
                <a:prstGeom prst="circular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sp>
          <p:nvSpPr>
            <p:cNvPr id="63" name="Rectangle 62"/>
            <p:cNvSpPr/>
            <p:nvPr/>
          </p:nvSpPr>
          <p:spPr>
            <a:xfrm>
              <a:off x="2227060" y="4504719"/>
              <a:ext cx="924018" cy="531299"/>
            </a:xfrm>
            <a:prstGeom prst="rect">
              <a:avLst/>
            </a:prstGeom>
          </p:spPr>
          <p:txBody>
            <a:bodyPr wrap="square">
              <a:spAutoFit/>
            </a:bodyPr>
            <a:lstStyle/>
            <a:p>
              <a:pPr algn="ctr">
                <a:lnSpc>
                  <a:spcPct val="90000"/>
                </a:lnSpc>
              </a:pPr>
              <a:r>
                <a:rPr lang="en-US" sz="1050" baseline="0" dirty="0" smtClean="0">
                  <a:solidFill>
                    <a:schemeClr val="accent1"/>
                  </a:solidFill>
                </a:rPr>
                <a:t>3</a:t>
              </a:r>
              <a:r>
                <a:rPr lang="en-US" sz="1050" baseline="30000" dirty="0" smtClean="0">
                  <a:solidFill>
                    <a:schemeClr val="accent1"/>
                  </a:solidFill>
                </a:rPr>
                <a:t>rd</a:t>
              </a:r>
              <a:r>
                <a:rPr lang="en-US" sz="1050" baseline="0" dirty="0" smtClean="0">
                  <a:solidFill>
                    <a:schemeClr val="accent1"/>
                  </a:solidFill>
                </a:rPr>
                <a:t> Party Authorization Workflow</a:t>
              </a:r>
              <a:endParaRPr lang="en-US" sz="1050" dirty="0">
                <a:solidFill>
                  <a:schemeClr val="accent1"/>
                </a:solidFill>
              </a:endParaRPr>
            </a:p>
          </p:txBody>
        </p:sp>
      </p:grpSp>
      <p:grpSp>
        <p:nvGrpSpPr>
          <p:cNvPr id="12" name="Group 11"/>
          <p:cNvGrpSpPr/>
          <p:nvPr/>
        </p:nvGrpSpPr>
        <p:grpSpPr>
          <a:xfrm>
            <a:off x="5020813" y="4293218"/>
            <a:ext cx="1870189" cy="908538"/>
            <a:chOff x="5020813" y="4293218"/>
            <a:chExt cx="1870189" cy="908538"/>
          </a:xfrm>
        </p:grpSpPr>
        <p:grpSp>
          <p:nvGrpSpPr>
            <p:cNvPr id="28" name="Group 27"/>
            <p:cNvGrpSpPr/>
            <p:nvPr/>
          </p:nvGrpSpPr>
          <p:grpSpPr>
            <a:xfrm>
              <a:off x="5020813" y="4293218"/>
              <a:ext cx="908538" cy="908538"/>
              <a:chOff x="2133824" y="2609757"/>
              <a:chExt cx="908538" cy="908538"/>
            </a:xfrm>
          </p:grpSpPr>
          <p:sp>
            <p:nvSpPr>
              <p:cNvPr id="29" name="Oval 28"/>
              <p:cNvSpPr/>
              <p:nvPr/>
            </p:nvSpPr>
            <p:spPr>
              <a:xfrm>
                <a:off x="2133824" y="2609757"/>
                <a:ext cx="908538" cy="908538"/>
              </a:xfrm>
              <a:prstGeom prst="ellipse">
                <a:avLst/>
              </a:prstGeom>
              <a:solidFill>
                <a:schemeClr val="tx2"/>
              </a:solidFill>
              <a:ln w="76200" cmpd="sng">
                <a:solidFill>
                  <a:srgbClr val="00687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grpSp>
            <p:nvGrpSpPr>
              <p:cNvPr id="30" name="Group 29"/>
              <p:cNvGrpSpPr/>
              <p:nvPr/>
            </p:nvGrpSpPr>
            <p:grpSpPr>
              <a:xfrm>
                <a:off x="2235648" y="2689825"/>
                <a:ext cx="704890" cy="748402"/>
                <a:chOff x="5777488" y="3257257"/>
                <a:chExt cx="1181816" cy="1254768"/>
              </a:xfrm>
            </p:grpSpPr>
            <p:sp>
              <p:nvSpPr>
                <p:cNvPr id="31" name="Circular Arrow 30"/>
                <p:cNvSpPr/>
                <p:nvPr/>
              </p:nvSpPr>
              <p:spPr>
                <a:xfrm>
                  <a:off x="5777488" y="3257257"/>
                  <a:ext cx="1181816" cy="1181816"/>
                </a:xfrm>
                <a:prstGeom prst="circular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2" name="Circular Arrow 31"/>
                <p:cNvSpPr/>
                <p:nvPr/>
              </p:nvSpPr>
              <p:spPr>
                <a:xfrm rot="10800000">
                  <a:off x="5777488" y="3330209"/>
                  <a:ext cx="1181816" cy="1181816"/>
                </a:xfrm>
                <a:prstGeom prst="circular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sp>
          <p:nvSpPr>
            <p:cNvPr id="69" name="Rectangle 68"/>
            <p:cNvSpPr/>
            <p:nvPr/>
          </p:nvSpPr>
          <p:spPr>
            <a:xfrm>
              <a:off x="5966984" y="4504719"/>
              <a:ext cx="924018" cy="531299"/>
            </a:xfrm>
            <a:prstGeom prst="rect">
              <a:avLst/>
            </a:prstGeom>
          </p:spPr>
          <p:txBody>
            <a:bodyPr wrap="square">
              <a:spAutoFit/>
            </a:bodyPr>
            <a:lstStyle/>
            <a:p>
              <a:pPr algn="ctr">
                <a:lnSpc>
                  <a:spcPct val="90000"/>
                </a:lnSpc>
              </a:pPr>
              <a:r>
                <a:rPr lang="en-US" sz="1050" baseline="0" dirty="0" smtClean="0">
                  <a:solidFill>
                    <a:schemeClr val="accent1"/>
                  </a:solidFill>
                </a:rPr>
                <a:t>3</a:t>
              </a:r>
              <a:r>
                <a:rPr lang="en-US" sz="1050" baseline="30000" dirty="0" smtClean="0">
                  <a:solidFill>
                    <a:schemeClr val="accent1"/>
                  </a:solidFill>
                </a:rPr>
                <a:t>rd</a:t>
              </a:r>
              <a:r>
                <a:rPr lang="en-US" sz="1050" baseline="0" dirty="0" smtClean="0">
                  <a:solidFill>
                    <a:schemeClr val="accent1"/>
                  </a:solidFill>
                </a:rPr>
                <a:t> Party Authorization Workflow</a:t>
              </a:r>
              <a:endParaRPr lang="en-US" sz="1050" dirty="0">
                <a:solidFill>
                  <a:schemeClr val="accent1"/>
                </a:solidFill>
              </a:endParaRPr>
            </a:p>
          </p:txBody>
        </p:sp>
      </p:grpSp>
    </p:spTree>
    <p:extLst>
      <p:ext uri="{BB962C8B-B14F-4D97-AF65-F5344CB8AC3E}">
        <p14:creationId xmlns:p14="http://schemas.microsoft.com/office/powerpoint/2010/main" val="3342881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down)">
                                      <p:cBhvr>
                                        <p:cTn id="18" dur="500"/>
                                        <p:tgtEl>
                                          <p:spTgt spid="41"/>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
                                        <p:tgtEl>
                                          <p:spTgt spid="4"/>
                                        </p:tgtEl>
                                      </p:cBhvr>
                                    </p:animEffect>
                                  </p:childTnLst>
                                </p:cTn>
                              </p:par>
                            </p:childTnLst>
                          </p:cTn>
                        </p:par>
                        <p:par>
                          <p:cTn id="23" fill="hold">
                            <p:stCondLst>
                              <p:cond delay="1300"/>
                            </p:stCondLst>
                            <p:childTnLst>
                              <p:par>
                                <p:cTn id="24" presetID="22" presetClass="entr" presetSubtype="1"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up)">
                                      <p:cBhvr>
                                        <p:cTn id="26" dur="500"/>
                                        <p:tgtEl>
                                          <p:spTgt spid="43"/>
                                        </p:tgtEl>
                                      </p:cBhvr>
                                    </p:animEffect>
                                  </p:childTnLst>
                                </p:cTn>
                              </p:par>
                            </p:childTnLst>
                          </p:cTn>
                        </p:par>
                        <p:par>
                          <p:cTn id="27" fill="hold">
                            <p:stCondLst>
                              <p:cond delay="18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300"/>
                                        <p:tgtEl>
                                          <p:spTgt spid="5"/>
                                        </p:tgtEl>
                                      </p:cBhvr>
                                    </p:animEffect>
                                  </p:childTnLst>
                                </p:cTn>
                              </p:par>
                            </p:childTnLst>
                          </p:cTn>
                        </p:par>
                        <p:par>
                          <p:cTn id="31" fill="hold">
                            <p:stCondLst>
                              <p:cond delay="2100"/>
                            </p:stCondLst>
                            <p:childTnLst>
                              <p:par>
                                <p:cTn id="32" presetID="22" presetClass="entr" presetSubtype="4"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down)">
                                      <p:cBhvr>
                                        <p:cTn id="34" dur="500"/>
                                        <p:tgtEl>
                                          <p:spTgt spid="45"/>
                                        </p:tgtEl>
                                      </p:cBhvr>
                                    </p:animEffect>
                                  </p:childTnLst>
                                </p:cTn>
                              </p:par>
                            </p:childTnLst>
                          </p:cTn>
                        </p:par>
                        <p:par>
                          <p:cTn id="35" fill="hold">
                            <p:stCondLst>
                              <p:cond delay="2600"/>
                            </p:stCondLst>
                            <p:childTnLst>
                              <p:par>
                                <p:cTn id="36" presetID="10"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300"/>
                                        <p:tgtEl>
                                          <p:spTgt spid="7"/>
                                        </p:tgtEl>
                                      </p:cBhvr>
                                    </p:animEffect>
                                  </p:childTnLst>
                                </p:cTn>
                              </p:par>
                            </p:childTnLst>
                          </p:cTn>
                        </p:par>
                        <p:par>
                          <p:cTn id="39" fill="hold">
                            <p:stCondLst>
                              <p:cond delay="2900"/>
                            </p:stCondLst>
                            <p:childTnLst>
                              <p:par>
                                <p:cTn id="40" presetID="22" presetClass="entr" presetSubtype="1"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up)">
                                      <p:cBhvr>
                                        <p:cTn id="42" dur="500"/>
                                        <p:tgtEl>
                                          <p:spTgt spid="47"/>
                                        </p:tgtEl>
                                      </p:cBhvr>
                                    </p:animEffect>
                                  </p:childTnLst>
                                </p:cTn>
                              </p:par>
                            </p:childTnLst>
                          </p:cTn>
                        </p:par>
                        <p:par>
                          <p:cTn id="43" fill="hold">
                            <p:stCondLst>
                              <p:cond delay="3400"/>
                            </p:stCondLst>
                            <p:childTnLst>
                              <p:par>
                                <p:cTn id="44" presetID="10"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300"/>
                                        <p:tgtEl>
                                          <p:spTgt spid="12"/>
                                        </p:tgtEl>
                                      </p:cBhvr>
                                    </p:animEffect>
                                  </p:childTnLst>
                                </p:cTn>
                              </p:par>
                            </p:childTnLst>
                          </p:cTn>
                        </p:par>
                        <p:par>
                          <p:cTn id="47" fill="hold">
                            <p:stCondLst>
                              <p:cond delay="3700"/>
                            </p:stCondLst>
                            <p:childTnLst>
                              <p:par>
                                <p:cTn id="48" presetID="22" presetClass="entr" presetSubtype="4" fill="hold"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ipe(down)">
                                      <p:cBhvr>
                                        <p:cTn id="50" dur="500"/>
                                        <p:tgtEl>
                                          <p:spTgt spid="49"/>
                                        </p:tgtEl>
                                      </p:cBhvr>
                                    </p:animEffect>
                                  </p:childTnLst>
                                </p:cTn>
                              </p:par>
                            </p:childTnLst>
                          </p:cTn>
                        </p:par>
                        <p:par>
                          <p:cTn id="51" fill="hold">
                            <p:stCondLst>
                              <p:cond delay="4200"/>
                            </p:stCondLst>
                            <p:childTnLst>
                              <p:par>
                                <p:cTn id="52" presetID="10" presetClass="entr" presetSubtype="0" fill="hold"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300"/>
                                        <p:tgtEl>
                                          <p:spTgt spid="40"/>
                                        </p:tgtEl>
                                      </p:cBhvr>
                                    </p:animEffect>
                                  </p:childTnLst>
                                </p:cTn>
                              </p:par>
                            </p:childTnLst>
                          </p:cTn>
                        </p:par>
                        <p:par>
                          <p:cTn id="55" fill="hold">
                            <p:stCondLst>
                              <p:cond delay="4500"/>
                            </p:stCondLst>
                            <p:childTnLst>
                              <p:par>
                                <p:cTn id="56" presetID="22" presetClass="entr" presetSubtype="1"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normAutofit fontScale="90000"/>
          </a:bodyPr>
          <a:lstStyle/>
          <a:p>
            <a:r>
              <a:rPr lang="en-US" dirty="0"/>
              <a:t>1. Clinical decision support provides many benefits over unmanaged imaging care or call-in prior authorization </a:t>
            </a:r>
            <a:r>
              <a:rPr lang="en-US" dirty="0" smtClean="0"/>
              <a:t>programs</a:t>
            </a:r>
            <a:endParaRPr lang="en-US" dirty="0"/>
          </a:p>
        </p:txBody>
      </p:sp>
      <p:sp>
        <p:nvSpPr>
          <p:cNvPr id="3" name="Slide Number Placeholder 2"/>
          <p:cNvSpPr>
            <a:spLocks noGrp="1"/>
          </p:cNvSpPr>
          <p:nvPr>
            <p:ph type="sldNum" sz="quarter" idx="10"/>
          </p:nvPr>
        </p:nvSpPr>
        <p:spPr/>
        <p:txBody>
          <a:bodyPr/>
          <a:lstStyle/>
          <a:p>
            <a:fld id="{04663962-5C0B-F642-8585-7A5CBE979EEA}" type="slidenum">
              <a:rPr lang="en-US" smtClean="0"/>
              <a:pPr/>
              <a:t>8</a:t>
            </a:fld>
            <a:endParaRPr lang="en-US" dirty="0"/>
          </a:p>
        </p:txBody>
      </p:sp>
      <p:grpSp>
        <p:nvGrpSpPr>
          <p:cNvPr id="22" name="Group 21"/>
          <p:cNvGrpSpPr/>
          <p:nvPr/>
        </p:nvGrpSpPr>
        <p:grpSpPr>
          <a:xfrm>
            <a:off x="6736065" y="3199739"/>
            <a:ext cx="1152017" cy="1293797"/>
            <a:chOff x="6736065" y="3199739"/>
            <a:chExt cx="1152017" cy="1293797"/>
          </a:xfrm>
        </p:grpSpPr>
        <p:pic>
          <p:nvPicPr>
            <p:cNvPr id="8" name="Picture 7" descr="iStock_000012607377Small.jpg"/>
            <p:cNvPicPr>
              <a:picLocks noChangeAspect="1"/>
            </p:cNvPicPr>
            <p:nvPr/>
          </p:nvPicPr>
          <p:blipFill rotWithShape="1">
            <a:blip r:embed="rId3">
              <a:extLst>
                <a:ext uri="{28A0092B-C50C-407E-A947-70E740481C1C}">
                  <a14:useLocalDpi xmlns:a14="http://schemas.microsoft.com/office/drawing/2010/main" val="0"/>
                </a:ext>
              </a:extLst>
            </a:blip>
            <a:srcRect r="33238" b="-394"/>
            <a:stretch/>
          </p:blipFill>
          <p:spPr>
            <a:xfrm>
              <a:off x="6855368" y="3199739"/>
              <a:ext cx="911862" cy="911862"/>
            </a:xfrm>
            <a:prstGeom prst="ellipse">
              <a:avLst/>
            </a:prstGeom>
            <a:ln w="76200" cmpd="sng">
              <a:solidFill>
                <a:srgbClr val="00687F"/>
              </a:solidFill>
            </a:ln>
          </p:spPr>
        </p:pic>
        <p:sp>
          <p:nvSpPr>
            <p:cNvPr id="9" name="Rectangle 8"/>
            <p:cNvSpPr/>
            <p:nvPr/>
          </p:nvSpPr>
          <p:spPr>
            <a:xfrm>
              <a:off x="6736065" y="4185759"/>
              <a:ext cx="1152017" cy="307777"/>
            </a:xfrm>
            <a:prstGeom prst="rect">
              <a:avLst/>
            </a:prstGeom>
          </p:spPr>
          <p:txBody>
            <a:bodyPr wrap="square">
              <a:spAutoFit/>
            </a:bodyPr>
            <a:lstStyle/>
            <a:p>
              <a:pPr algn="ctr"/>
              <a:r>
                <a:rPr lang="en-US" sz="1400" baseline="0" dirty="0" smtClean="0">
                  <a:solidFill>
                    <a:schemeClr val="accent1"/>
                  </a:solidFill>
                </a:rPr>
                <a:t>Patients</a:t>
              </a:r>
              <a:endParaRPr lang="en-US" sz="1400" dirty="0">
                <a:solidFill>
                  <a:schemeClr val="accent1"/>
                </a:solidFill>
              </a:endParaRPr>
            </a:p>
          </p:txBody>
        </p:sp>
      </p:grpSp>
      <p:grpSp>
        <p:nvGrpSpPr>
          <p:cNvPr id="20" name="Group 19"/>
          <p:cNvGrpSpPr/>
          <p:nvPr/>
        </p:nvGrpSpPr>
        <p:grpSpPr>
          <a:xfrm>
            <a:off x="1646443" y="1252828"/>
            <a:ext cx="5854701" cy="2341272"/>
            <a:chOff x="1646443" y="1790256"/>
            <a:chExt cx="5854701" cy="2341272"/>
          </a:xfrm>
        </p:grpSpPr>
        <p:cxnSp>
          <p:nvCxnSpPr>
            <p:cNvPr id="70" name="Straight Connector 69"/>
            <p:cNvCxnSpPr>
              <a:endCxn id="4" idx="2"/>
            </p:cNvCxnSpPr>
            <p:nvPr/>
          </p:nvCxnSpPr>
          <p:spPr>
            <a:xfrm flipV="1">
              <a:off x="4573794" y="3359916"/>
              <a:ext cx="0" cy="771612"/>
            </a:xfrm>
            <a:prstGeom prst="line">
              <a:avLst/>
            </a:prstGeom>
            <a:ln w="12700" cmpd="sng">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1646443" y="1790256"/>
              <a:ext cx="5854701" cy="1569660"/>
            </a:xfrm>
            <a:prstGeom prst="rect">
              <a:avLst/>
            </a:prstGeom>
          </p:spPr>
          <p:txBody>
            <a:bodyPr wrap="square">
              <a:spAutoFit/>
            </a:bodyPr>
            <a:lstStyle/>
            <a:p>
              <a:r>
                <a:rPr lang="en-US" sz="2400" dirty="0" smtClean="0"/>
                <a:t>CDS </a:t>
              </a:r>
              <a:r>
                <a:rPr lang="en-US" sz="2400" dirty="0"/>
                <a:t>is transparent, </a:t>
              </a:r>
              <a:r>
                <a:rPr lang="en-US" sz="2400" dirty="0" smtClean="0"/>
                <a:t>educational, </a:t>
              </a:r>
              <a:r>
                <a:rPr lang="en-US" sz="2400" dirty="0"/>
                <a:t>and efficient for ordering physicians </a:t>
              </a:r>
              <a:r>
                <a:rPr lang="en-US" sz="2400" dirty="0" smtClean="0"/>
                <a:t>with a focus </a:t>
              </a:r>
              <a:r>
                <a:rPr lang="en-US" sz="2400" dirty="0"/>
                <a:t>on patient care rather than navigating </a:t>
              </a:r>
              <a:r>
                <a:rPr lang="en-US" sz="2400" dirty="0" smtClean="0"/>
                <a:t>3</a:t>
              </a:r>
              <a:r>
                <a:rPr lang="en-US" sz="2400" baseline="30000" dirty="0" smtClean="0"/>
                <a:t>rd</a:t>
              </a:r>
              <a:r>
                <a:rPr lang="en-US" sz="2400" dirty="0" smtClean="0"/>
                <a:t>-party </a:t>
              </a:r>
              <a:r>
                <a:rPr lang="en-US" sz="2400" dirty="0"/>
                <a:t>authorization </a:t>
              </a:r>
              <a:r>
                <a:rPr lang="en-US" sz="2400" dirty="0" smtClean="0"/>
                <a:t>workflows.</a:t>
              </a:r>
              <a:endParaRPr lang="en-US" sz="2400" dirty="0"/>
            </a:p>
          </p:txBody>
        </p:sp>
      </p:grpSp>
      <p:grpSp>
        <p:nvGrpSpPr>
          <p:cNvPr id="31" name="Group 30"/>
          <p:cNvGrpSpPr/>
          <p:nvPr/>
        </p:nvGrpSpPr>
        <p:grpSpPr>
          <a:xfrm>
            <a:off x="1713928" y="3363403"/>
            <a:ext cx="5274978" cy="584534"/>
            <a:chOff x="1713928" y="3452252"/>
            <a:chExt cx="5274978" cy="584534"/>
          </a:xfrm>
        </p:grpSpPr>
        <p:sp>
          <p:nvSpPr>
            <p:cNvPr id="52" name="Up Arrow 51"/>
            <p:cNvSpPr/>
            <p:nvPr/>
          </p:nvSpPr>
          <p:spPr>
            <a:xfrm rot="5400000">
              <a:off x="4059150" y="1107030"/>
              <a:ext cx="584534" cy="5274978"/>
            </a:xfrm>
            <a:prstGeom prst="upArrow">
              <a:avLst>
                <a:gd name="adj1" fmla="val 64407"/>
                <a:gd name="adj2" fmla="val 92451"/>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30" name="Rectangle 29"/>
            <p:cNvSpPr/>
            <p:nvPr/>
          </p:nvSpPr>
          <p:spPr>
            <a:xfrm>
              <a:off x="5388176" y="3570904"/>
              <a:ext cx="1082348" cy="307777"/>
            </a:xfrm>
            <a:prstGeom prst="rect">
              <a:avLst/>
            </a:prstGeom>
          </p:spPr>
          <p:txBody>
            <a:bodyPr wrap="none">
              <a:spAutoFit/>
            </a:bodyPr>
            <a:lstStyle/>
            <a:p>
              <a:pPr algn="r"/>
              <a:r>
                <a:rPr lang="en-US" sz="1400" dirty="0">
                  <a:solidFill>
                    <a:schemeClr val="bg1"/>
                  </a:solidFill>
                </a:rPr>
                <a:t>Patient Care</a:t>
              </a:r>
            </a:p>
          </p:txBody>
        </p:sp>
      </p:grpSp>
      <p:grpSp>
        <p:nvGrpSpPr>
          <p:cNvPr id="21" name="Group 20"/>
          <p:cNvGrpSpPr/>
          <p:nvPr/>
        </p:nvGrpSpPr>
        <p:grpSpPr>
          <a:xfrm>
            <a:off x="1255919" y="3199739"/>
            <a:ext cx="932091" cy="1293797"/>
            <a:chOff x="1255919" y="3199739"/>
            <a:chExt cx="932091" cy="1293797"/>
          </a:xfrm>
        </p:grpSpPr>
        <p:sp>
          <p:nvSpPr>
            <p:cNvPr id="11" name="Rectangle 10"/>
            <p:cNvSpPr/>
            <p:nvPr/>
          </p:nvSpPr>
          <p:spPr>
            <a:xfrm>
              <a:off x="1255919" y="4185759"/>
              <a:ext cx="932091" cy="307777"/>
            </a:xfrm>
            <a:prstGeom prst="rect">
              <a:avLst/>
            </a:prstGeom>
          </p:spPr>
          <p:txBody>
            <a:bodyPr wrap="none">
              <a:spAutoFit/>
            </a:bodyPr>
            <a:lstStyle/>
            <a:p>
              <a:pPr algn="ctr"/>
              <a:r>
                <a:rPr lang="en-US" sz="1400" baseline="0" dirty="0" smtClean="0">
                  <a:solidFill>
                    <a:schemeClr val="accent1"/>
                  </a:solidFill>
                </a:rPr>
                <a:t>Physicians</a:t>
              </a:r>
              <a:endParaRPr lang="en-US" sz="1400" dirty="0">
                <a:solidFill>
                  <a:schemeClr val="accent1"/>
                </a:solidFill>
              </a:endParaRPr>
            </a:p>
          </p:txBody>
        </p:sp>
        <p:pic>
          <p:nvPicPr>
            <p:cNvPr id="10" name="Picture 9" descr="MPj04306570000[1].jpg"/>
            <p:cNvPicPr>
              <a:picLocks noChangeAspect="1"/>
            </p:cNvPicPr>
            <p:nvPr/>
          </p:nvPicPr>
          <p:blipFill rotWithShape="1">
            <a:blip r:embed="rId4">
              <a:extLst>
                <a:ext uri="{28A0092B-C50C-407E-A947-70E740481C1C}">
                  <a14:useLocalDpi xmlns:a14="http://schemas.microsoft.com/office/drawing/2010/main" val="0"/>
                </a:ext>
              </a:extLst>
            </a:blip>
            <a:srcRect t="39602" r="20504"/>
            <a:stretch/>
          </p:blipFill>
          <p:spPr>
            <a:xfrm>
              <a:off x="1266034" y="3199739"/>
              <a:ext cx="911862" cy="911862"/>
            </a:xfrm>
            <a:prstGeom prst="ellipse">
              <a:avLst/>
            </a:prstGeom>
            <a:ln w="76200" cmpd="sng">
              <a:solidFill>
                <a:srgbClr val="00687F"/>
              </a:solidFill>
            </a:ln>
          </p:spPr>
        </p:pic>
      </p:grpSp>
    </p:spTree>
    <p:extLst>
      <p:ext uri="{BB962C8B-B14F-4D97-AF65-F5344CB8AC3E}">
        <p14:creationId xmlns:p14="http://schemas.microsoft.com/office/powerpoint/2010/main" val="4254173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ppt_x</p:attrName>
                                        </p:attrNameLst>
                                      </p:cBhvr>
                                      <p:tavLst>
                                        <p:tav tm="0">
                                          <p:val>
                                            <p:strVal val="#ppt_x-#ppt_w*1.125000"/>
                                          </p:val>
                                        </p:tav>
                                        <p:tav tm="100000">
                                          <p:val>
                                            <p:strVal val="#ppt_x"/>
                                          </p:val>
                                        </p:tav>
                                      </p:tavLst>
                                    </p:anim>
                                    <p:animEffect transition="in" filter="wipe(right)">
                                      <p:cBhvr>
                                        <p:cTn id="8" dur="500"/>
                                        <p:tgtEl>
                                          <p:spTgt spid="31"/>
                                        </p:tgtEl>
                                      </p:cBhvr>
                                    </p:animEffect>
                                  </p:childTnLst>
                                </p:cTn>
                              </p:par>
                              <p:par>
                                <p:cTn id="9" presetID="47"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ESTREAM_Vue_Motion_highres.jpg"/>
          <p:cNvPicPr>
            <a:picLocks noChangeAspect="1"/>
          </p:cNvPicPr>
          <p:nvPr/>
        </p:nvPicPr>
        <p:blipFill rotWithShape="1">
          <a:blip r:embed="rId3">
            <a:extLst>
              <a:ext uri="{28A0092B-C50C-407E-A947-70E740481C1C}">
                <a14:useLocalDpi xmlns:a14="http://schemas.microsoft.com/office/drawing/2010/main" val="0"/>
              </a:ext>
            </a:extLst>
          </a:blip>
          <a:srcRect l="15812" t="13134" r="29420" b="11880"/>
          <a:stretch/>
        </p:blipFill>
        <p:spPr>
          <a:xfrm>
            <a:off x="819149" y="1752652"/>
            <a:ext cx="3672416" cy="3352747"/>
          </a:xfrm>
          <a:prstGeom prst="roundRect">
            <a:avLst>
              <a:gd name="adj" fmla="val 8367"/>
            </a:avLst>
          </a:prstGeom>
        </p:spPr>
      </p:pic>
      <p:sp>
        <p:nvSpPr>
          <p:cNvPr id="4" name="Title 3"/>
          <p:cNvSpPr>
            <a:spLocks noGrp="1"/>
          </p:cNvSpPr>
          <p:nvPr>
            <p:ph type="title"/>
          </p:nvPr>
        </p:nvSpPr>
        <p:spPr/>
        <p:txBody>
          <a:bodyPr>
            <a:normAutofit fontScale="90000"/>
          </a:bodyPr>
          <a:lstStyle/>
          <a:p>
            <a:r>
              <a:rPr lang="en-US" dirty="0"/>
              <a:t>1. Clinical decision support provides many benefits over unmanaged imaging care or call-in prior authorization </a:t>
            </a:r>
            <a:r>
              <a:rPr lang="en-US" dirty="0" smtClean="0"/>
              <a:t>programs</a:t>
            </a:r>
            <a:endParaRPr lang="en-US" dirty="0"/>
          </a:p>
        </p:txBody>
      </p:sp>
      <p:sp>
        <p:nvSpPr>
          <p:cNvPr id="3" name="Slide Number Placeholder 2"/>
          <p:cNvSpPr>
            <a:spLocks noGrp="1"/>
          </p:cNvSpPr>
          <p:nvPr>
            <p:ph type="sldNum" sz="quarter" idx="10"/>
          </p:nvPr>
        </p:nvSpPr>
        <p:spPr/>
        <p:txBody>
          <a:bodyPr/>
          <a:lstStyle/>
          <a:p>
            <a:fld id="{04663962-5C0B-F642-8585-7A5CBE979EEA}" type="slidenum">
              <a:rPr lang="en-US" smtClean="0"/>
              <a:pPr/>
              <a:t>9</a:t>
            </a:fld>
            <a:endParaRPr lang="en-US" dirty="0"/>
          </a:p>
        </p:txBody>
      </p:sp>
      <p:grpSp>
        <p:nvGrpSpPr>
          <p:cNvPr id="7" name="Group 6"/>
          <p:cNvGrpSpPr/>
          <p:nvPr/>
        </p:nvGrpSpPr>
        <p:grpSpPr>
          <a:xfrm>
            <a:off x="4793193" y="1752653"/>
            <a:ext cx="3055407" cy="3352694"/>
            <a:chOff x="4561417" y="485971"/>
            <a:chExt cx="3055407" cy="3352694"/>
          </a:xfrm>
        </p:grpSpPr>
        <p:sp>
          <p:nvSpPr>
            <p:cNvPr id="5" name="Rectangle 4"/>
            <p:cNvSpPr/>
            <p:nvPr/>
          </p:nvSpPr>
          <p:spPr>
            <a:xfrm>
              <a:off x="4561417" y="485971"/>
              <a:ext cx="3055407" cy="1754326"/>
            </a:xfrm>
            <a:prstGeom prst="rect">
              <a:avLst/>
            </a:prstGeom>
          </p:spPr>
          <p:txBody>
            <a:bodyPr wrap="square">
              <a:spAutoFit/>
            </a:bodyPr>
            <a:lstStyle/>
            <a:p>
              <a:r>
                <a:rPr lang="en-US" b="1" dirty="0" smtClean="0">
                  <a:solidFill>
                    <a:schemeClr val="accent1"/>
                  </a:solidFill>
                </a:rPr>
                <a:t>For ordering physicians:</a:t>
              </a:r>
            </a:p>
            <a:p>
              <a:r>
                <a:rPr lang="en-US" dirty="0" smtClean="0">
                  <a:solidFill>
                    <a:srgbClr val="000000"/>
                  </a:solidFill>
                </a:rPr>
                <a:t>Workflow solution </a:t>
              </a:r>
              <a:r>
                <a:rPr lang="en-US" dirty="0">
                  <a:solidFill>
                    <a:srgbClr val="000000"/>
                  </a:solidFill>
                </a:rPr>
                <a:t>that </a:t>
              </a:r>
              <a:r>
                <a:rPr lang="en-US" dirty="0" smtClean="0">
                  <a:solidFill>
                    <a:srgbClr val="000000"/>
                  </a:solidFill>
                </a:rPr>
                <a:t>offers graded appropriateness </a:t>
              </a:r>
              <a:r>
                <a:rPr lang="en-US" dirty="0">
                  <a:solidFill>
                    <a:srgbClr val="000000"/>
                  </a:solidFill>
                </a:rPr>
                <a:t>score or more appropriate examinations based on </a:t>
              </a:r>
              <a:r>
                <a:rPr lang="en-US" dirty="0" smtClean="0">
                  <a:solidFill>
                    <a:srgbClr val="000000"/>
                  </a:solidFill>
                </a:rPr>
                <a:t>clinical </a:t>
              </a:r>
              <a:r>
                <a:rPr lang="en-US" dirty="0">
                  <a:solidFill>
                    <a:srgbClr val="000000"/>
                  </a:solidFill>
                </a:rPr>
                <a:t>scenarios or </a:t>
              </a:r>
              <a:r>
                <a:rPr lang="en-US" dirty="0" smtClean="0">
                  <a:solidFill>
                    <a:srgbClr val="000000"/>
                  </a:solidFill>
                </a:rPr>
                <a:t>exam requested</a:t>
              </a:r>
              <a:endParaRPr lang="en-US" dirty="0">
                <a:solidFill>
                  <a:srgbClr val="000000"/>
                </a:solidFill>
              </a:endParaRPr>
            </a:p>
          </p:txBody>
        </p:sp>
        <p:sp>
          <p:nvSpPr>
            <p:cNvPr id="6" name="Rectangle 5"/>
            <p:cNvSpPr/>
            <p:nvPr/>
          </p:nvSpPr>
          <p:spPr>
            <a:xfrm>
              <a:off x="4561417" y="2361337"/>
              <a:ext cx="3055407" cy="1477328"/>
            </a:xfrm>
            <a:prstGeom prst="rect">
              <a:avLst/>
            </a:prstGeom>
          </p:spPr>
          <p:txBody>
            <a:bodyPr wrap="square">
              <a:spAutoFit/>
            </a:bodyPr>
            <a:lstStyle/>
            <a:p>
              <a:r>
                <a:rPr lang="en-US" b="1" dirty="0" smtClean="0">
                  <a:solidFill>
                    <a:schemeClr val="accent1"/>
                  </a:solidFill>
                </a:rPr>
                <a:t>For radiologists:</a:t>
              </a:r>
            </a:p>
            <a:p>
              <a:r>
                <a:rPr lang="en-US" dirty="0" smtClean="0"/>
                <a:t>Structured indications with meaningful </a:t>
              </a:r>
              <a:r>
                <a:rPr lang="en-US" dirty="0"/>
                <a:t>reasons </a:t>
              </a:r>
              <a:r>
                <a:rPr lang="en-US" dirty="0" smtClean="0"/>
                <a:t>for exam </a:t>
              </a:r>
              <a:r>
                <a:rPr lang="en-US" dirty="0"/>
                <a:t>translatable to correct </a:t>
              </a:r>
              <a:r>
                <a:rPr lang="en-US" dirty="0" smtClean="0"/>
                <a:t>protocol and ICD coding</a:t>
              </a:r>
              <a:endParaRPr lang="en-US" dirty="0"/>
            </a:p>
          </p:txBody>
        </p:sp>
      </p:grpSp>
    </p:spTree>
    <p:extLst>
      <p:ext uri="{BB962C8B-B14F-4D97-AF65-F5344CB8AC3E}">
        <p14:creationId xmlns:p14="http://schemas.microsoft.com/office/powerpoint/2010/main" val="2682316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94 WESTBOUND">
      <a:dk1>
        <a:sysClr val="windowText" lastClr="000000"/>
      </a:dk1>
      <a:lt1>
        <a:sysClr val="window" lastClr="FFFFFF"/>
      </a:lt1>
      <a:dk2>
        <a:srgbClr val="064469"/>
      </a:dk2>
      <a:lt2>
        <a:srgbClr val="EEF7FF"/>
      </a:lt2>
      <a:accent1>
        <a:srgbClr val="00687F"/>
      </a:accent1>
      <a:accent2>
        <a:srgbClr val="4D8790"/>
      </a:accent2>
      <a:accent3>
        <a:srgbClr val="4D8C40"/>
      </a:accent3>
      <a:accent4>
        <a:srgbClr val="FFA710"/>
      </a:accent4>
      <a:accent5>
        <a:srgbClr val="B73D96"/>
      </a:accent5>
      <a:accent6>
        <a:srgbClr val="F71E4A"/>
      </a:accent6>
      <a:hlink>
        <a:srgbClr val="0080FF"/>
      </a:hlink>
      <a:folHlink>
        <a:srgbClr val="008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rgbClr val="00687F"/>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14327</TotalTime>
  <Words>3193</Words>
  <Application>Microsoft Office PowerPoint</Application>
  <PresentationFormat>On-screen Show (4:3)</PresentationFormat>
  <Paragraphs>175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Reasons Radiologists Should Embrace Point Of Care Clinical Decision Support for Diagnostic Imaging Using Specialty Society Developed Guidelines</vt:lpstr>
      <vt:lpstr>PowerPoint Presentation</vt:lpstr>
      <vt:lpstr>PowerPoint Presentation</vt:lpstr>
      <vt:lpstr>PowerPoint Presentation</vt:lpstr>
      <vt:lpstr>PowerPoint Presentation</vt:lpstr>
      <vt:lpstr>1. Clinical decision support provides many benefits over unmanaged imaging care or call-in prior authorization programs</vt:lpstr>
      <vt:lpstr>1. Clinical decision support provides many benefits over unmanaged imaging care or call-in prior authorization programs</vt:lpstr>
      <vt:lpstr>1. Clinical decision support provides many benefits over unmanaged imaging care or call-in prior authorization programs</vt:lpstr>
      <vt:lpstr>1. Clinical decision support provides many benefits over unmanaged imaging care or call-in prior authorization programs</vt:lpstr>
      <vt:lpstr>PowerPoint Presentation</vt:lpstr>
      <vt:lpstr>2. Clinical decision support provides high-quality evidence to the patients’ treating physicians</vt:lpstr>
      <vt:lpstr>2. Clinical decision support provides high quality evidence to the patients’ treating physicians</vt:lpstr>
      <vt:lpstr>PowerPoint Presentation</vt:lpstr>
      <vt:lpstr>3. Clinical decision support informs treating physicians’ decision making at the point of care</vt:lpstr>
      <vt:lpstr>3. Clinical decision support informs treating physicians’ decision making at the point of care</vt:lpstr>
      <vt:lpstr>PowerPoint Presentation</vt:lpstr>
      <vt:lpstr>PowerPoint Presentation</vt:lpstr>
      <vt:lpstr>4. Clinical decision support increases the relevance of radiologists to ordering physicians and the health system</vt:lpstr>
      <vt:lpstr>PowerPoint Presentation</vt:lpstr>
      <vt:lpstr>5. There are value scenarios for radiologists who embrace clinical decision support in both accountable care and fee-for-service payment systems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Dougan Khim</dc:creator>
  <cp:lastModifiedBy>Hobson, Christopher</cp:lastModifiedBy>
  <cp:revision>421</cp:revision>
  <dcterms:created xsi:type="dcterms:W3CDTF">2014-03-08T10:41:33Z</dcterms:created>
  <dcterms:modified xsi:type="dcterms:W3CDTF">2014-07-16T19:55:51Z</dcterms:modified>
</cp:coreProperties>
</file>