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41" r:id="rId2"/>
    <p:sldId id="44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ines, Becky" initials="HB" lastIdx="1" clrIdx="0"/>
  <p:cmAuthor id="1" name="Happy Sadd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FC0"/>
    <a:srgbClr val="C1CACC"/>
    <a:srgbClr val="FFFFFF"/>
    <a:srgbClr val="000000"/>
    <a:srgbClr val="E7EBEC"/>
    <a:srgbClr val="CBD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244" autoAdjust="0"/>
    <p:restoredTop sz="98884" autoAdjust="0"/>
  </p:normalViewPr>
  <p:slideViewPr>
    <p:cSldViewPr snapToGrid="0" snapToObjects="1">
      <p:cViewPr>
        <p:scale>
          <a:sx n="125" d="100"/>
          <a:sy n="125" d="100"/>
        </p:scale>
        <p:origin x="-72" y="2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6"/>
    </p:cViewPr>
  </p:outlineViewPr>
  <p:notesTextViewPr>
    <p:cViewPr>
      <p:scale>
        <a:sx n="185" d="100"/>
        <a:sy n="1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1D595-1F6A-9F41-A756-4A0B79D61E19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64286-2BCC-4449-AEE0-9A56536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3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92ED8-C132-2A4D-B1F3-0C7F3D91646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92DAC-3421-EE4E-8BCB-9297A17C3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7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92DAC-3421-EE4E-8BCB-9297A17C32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8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ing30forWebEP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1862555"/>
            <a:ext cx="41402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972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3962-5C0B-F642-8585-7A5CBE979E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104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6410960"/>
            <a:ext cx="9144000" cy="4470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1"/>
            <a:ext cx="9144000" cy="4470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8477152" y="1"/>
            <a:ext cx="666848" cy="447040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Placeholder 1"/>
          <p:cNvSpPr>
            <a:spLocks noGrp="1"/>
          </p:cNvSpPr>
          <p:nvPr>
            <p:ph type="title"/>
          </p:nvPr>
        </p:nvSpPr>
        <p:spPr>
          <a:xfrm>
            <a:off x="193930" y="0"/>
            <a:ext cx="8283221" cy="44704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546758" y="6465875"/>
            <a:ext cx="405027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algn="r">
              <a:lnSpc>
                <a:spcPct val="70000"/>
              </a:lnSpc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4663962-5C0B-F642-8585-7A5CBE979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193930" y="6501383"/>
            <a:ext cx="4767468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l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© 2014</a:t>
            </a:r>
            <a:r>
              <a:rPr lang="en-US" sz="1000" baseline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| AMERICAN COLLEGE OF RADIOLOGY |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IMAGING</a:t>
            </a:r>
            <a:r>
              <a:rPr lang="en-US" sz="1000" baseline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3.0</a:t>
            </a:r>
            <a:r>
              <a:rPr lang="en-US" sz="1000" baseline="30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TM</a:t>
            </a:r>
            <a:r>
              <a:rPr lang="en-US" sz="1000" baseline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|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ALL RIGHTS RESERVED.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6" name="Text Placeholder 37"/>
          <p:cNvSpPr>
            <a:spLocks noGrp="1"/>
          </p:cNvSpPr>
          <p:nvPr>
            <p:ph type="body" idx="1"/>
          </p:nvPr>
        </p:nvSpPr>
        <p:spPr>
          <a:xfrm>
            <a:off x="193074" y="621632"/>
            <a:ext cx="8757852" cy="561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7" name="Picture 36" descr="imaging_icon.png"/>
          <p:cNvPicPr>
            <a:picLocks noChangeAspect="1"/>
          </p:cNvPicPr>
          <p:nvPr userDrawn="1"/>
        </p:nvPicPr>
        <p:blipFill>
          <a:blip r:embed="rId4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97" y="129688"/>
            <a:ext cx="361758" cy="1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1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1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879928" y="3467754"/>
            <a:ext cx="8071857" cy="0"/>
          </a:xfrm>
          <a:prstGeom prst="line">
            <a:avLst/>
          </a:prstGeom>
          <a:ln w="76200" cmpd="sng">
            <a:solidFill>
              <a:srgbClr val="CBD4D8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300149" y="3015104"/>
            <a:ext cx="8307840" cy="905300"/>
            <a:chOff x="300149" y="3015104"/>
            <a:chExt cx="8307840" cy="905300"/>
          </a:xfrm>
        </p:grpSpPr>
        <p:sp>
          <p:nvSpPr>
            <p:cNvPr id="40" name="Oval 39"/>
            <p:cNvSpPr/>
            <p:nvPr/>
          </p:nvSpPr>
          <p:spPr>
            <a:xfrm>
              <a:off x="1358234" y="3015104"/>
              <a:ext cx="901245" cy="905300"/>
            </a:xfrm>
            <a:prstGeom prst="ellipse">
              <a:avLst/>
            </a:prstGeom>
            <a:solidFill>
              <a:srgbClr val="E7EBEC"/>
            </a:solidFill>
            <a:ln w="571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05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416319" y="3015104"/>
              <a:ext cx="901245" cy="905300"/>
            </a:xfrm>
            <a:prstGeom prst="ellipse">
              <a:avLst/>
            </a:prstGeom>
            <a:solidFill>
              <a:srgbClr val="E7EBEC"/>
            </a:solidFill>
            <a:ln w="571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05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474404" y="3015104"/>
              <a:ext cx="901245" cy="905300"/>
            </a:xfrm>
            <a:prstGeom prst="ellipse">
              <a:avLst/>
            </a:prstGeom>
            <a:solidFill>
              <a:srgbClr val="E7EBEC"/>
            </a:solidFill>
            <a:ln w="571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05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4532489" y="3015104"/>
              <a:ext cx="901245" cy="905300"/>
            </a:xfrm>
            <a:prstGeom prst="ellipse">
              <a:avLst/>
            </a:prstGeom>
            <a:solidFill>
              <a:srgbClr val="E7EBEC"/>
            </a:solidFill>
            <a:ln w="571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05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5590574" y="3015104"/>
              <a:ext cx="901245" cy="905300"/>
            </a:xfrm>
            <a:prstGeom prst="ellipse">
              <a:avLst/>
            </a:prstGeom>
            <a:solidFill>
              <a:srgbClr val="E7EBEC"/>
            </a:solidFill>
            <a:ln w="571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05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648659" y="3015104"/>
              <a:ext cx="901245" cy="905300"/>
            </a:xfrm>
            <a:prstGeom prst="ellipse">
              <a:avLst/>
            </a:prstGeom>
            <a:solidFill>
              <a:srgbClr val="E7EBEC"/>
            </a:solidFill>
            <a:ln w="571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05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7706744" y="3015104"/>
              <a:ext cx="901245" cy="905300"/>
            </a:xfrm>
            <a:prstGeom prst="ellipse">
              <a:avLst/>
            </a:prstGeom>
            <a:solidFill>
              <a:srgbClr val="E7EBEC"/>
            </a:solidFill>
            <a:ln w="571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05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00149" y="3015104"/>
              <a:ext cx="901245" cy="905300"/>
            </a:xfrm>
            <a:prstGeom prst="ellipse">
              <a:avLst/>
            </a:prstGeom>
            <a:solidFill>
              <a:srgbClr val="E7EBEC"/>
            </a:solidFill>
            <a:ln w="571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050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1358234" y="3015104"/>
            <a:ext cx="901245" cy="905300"/>
          </a:xfrm>
          <a:prstGeom prst="ellipse">
            <a:avLst/>
          </a:prstGeom>
          <a:solidFill>
            <a:srgbClr val="00687F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/>
              <a:t>Decision to Call</a:t>
            </a:r>
            <a:endParaRPr lang="en-US" sz="1050" dirty="0"/>
          </a:p>
        </p:txBody>
      </p:sp>
      <p:sp>
        <p:nvSpPr>
          <p:cNvPr id="6" name="Oval 5"/>
          <p:cNvSpPr/>
          <p:nvPr/>
        </p:nvSpPr>
        <p:spPr>
          <a:xfrm>
            <a:off x="2416319" y="3015104"/>
            <a:ext cx="901245" cy="905300"/>
          </a:xfrm>
          <a:prstGeom prst="ellipse">
            <a:avLst/>
          </a:prstGeom>
          <a:solidFill>
            <a:srgbClr val="00687F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/>
              <a:t>Call to Schedule</a:t>
            </a:r>
            <a:endParaRPr lang="en-US" sz="1050" dirty="0"/>
          </a:p>
        </p:txBody>
      </p:sp>
      <p:sp>
        <p:nvSpPr>
          <p:cNvPr id="7" name="Oval 6"/>
          <p:cNvSpPr/>
          <p:nvPr/>
        </p:nvSpPr>
        <p:spPr>
          <a:xfrm>
            <a:off x="3474404" y="3015104"/>
            <a:ext cx="901245" cy="905300"/>
          </a:xfrm>
          <a:prstGeom prst="ellipse">
            <a:avLst/>
          </a:prstGeom>
          <a:solidFill>
            <a:srgbClr val="00687F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/>
              <a:t>Schedule to Exam</a:t>
            </a:r>
            <a:endParaRPr lang="en-US" sz="1050" dirty="0"/>
          </a:p>
        </p:txBody>
      </p:sp>
      <p:sp>
        <p:nvSpPr>
          <p:cNvPr id="8" name="Oval 7"/>
          <p:cNvSpPr/>
          <p:nvPr/>
        </p:nvSpPr>
        <p:spPr>
          <a:xfrm>
            <a:off x="4532489" y="3015104"/>
            <a:ext cx="901245" cy="905300"/>
          </a:xfrm>
          <a:prstGeom prst="ellipse">
            <a:avLst/>
          </a:prstGeom>
          <a:solidFill>
            <a:srgbClr val="E7EBEC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 to Dictate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90574" y="3015104"/>
            <a:ext cx="901245" cy="905300"/>
          </a:xfrm>
          <a:prstGeom prst="ellipse">
            <a:avLst/>
          </a:prstGeom>
          <a:solidFill>
            <a:srgbClr val="E7EBEC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Dictate to Transcribe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648659" y="3015104"/>
            <a:ext cx="901245" cy="905300"/>
          </a:xfrm>
          <a:prstGeom prst="ellipse">
            <a:avLst/>
          </a:prstGeom>
          <a:solidFill>
            <a:srgbClr val="E7EBEC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Transcribe to Signed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06744" y="3015104"/>
            <a:ext cx="901245" cy="905300"/>
          </a:xfrm>
          <a:prstGeom prst="ellipse">
            <a:avLst/>
          </a:prstGeom>
          <a:solidFill>
            <a:srgbClr val="00687F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/>
              <a:t>Results Available</a:t>
            </a:r>
            <a:endParaRPr lang="en-US" sz="1050" dirty="0"/>
          </a:p>
        </p:txBody>
      </p:sp>
      <p:sp>
        <p:nvSpPr>
          <p:cNvPr id="37" name="Oval 36"/>
          <p:cNvSpPr/>
          <p:nvPr/>
        </p:nvSpPr>
        <p:spPr>
          <a:xfrm>
            <a:off x="300149" y="3015104"/>
            <a:ext cx="901245" cy="905300"/>
          </a:xfrm>
          <a:prstGeom prst="ellipse">
            <a:avLst/>
          </a:prstGeom>
          <a:solidFill>
            <a:schemeClr val="tx2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/>
              <a:t>Referring Physician Consult</a:t>
            </a:r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Patient’s </a:t>
            </a:r>
            <a:r>
              <a:rPr lang="en-US" dirty="0" smtClean="0"/>
              <a:t>Perception – Imaging 2.0 vs. Imaging 3.0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3962-5C0B-F642-8585-7A5CBE979EEA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5813778" y="1298222"/>
            <a:ext cx="3330223" cy="987759"/>
            <a:chOff x="5813778" y="1392292"/>
            <a:chExt cx="3330223" cy="987759"/>
          </a:xfrm>
        </p:grpSpPr>
        <p:sp>
          <p:nvSpPr>
            <p:cNvPr id="59" name="Round Same Side Corner Rectangle 58"/>
            <p:cNvSpPr/>
            <p:nvPr/>
          </p:nvSpPr>
          <p:spPr>
            <a:xfrm rot="16200000">
              <a:off x="6985010" y="221060"/>
              <a:ext cx="987759" cy="3330223"/>
            </a:xfrm>
            <a:prstGeom prst="round2SameRect">
              <a:avLst>
                <a:gd name="adj1" fmla="val 9238"/>
                <a:gd name="adj2" fmla="val 0"/>
              </a:avLst>
            </a:prstGeom>
            <a:solidFill>
              <a:srgbClr val="E7EB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00687F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989623" y="1488141"/>
              <a:ext cx="2731457" cy="760208"/>
              <a:chOff x="6671100" y="778737"/>
              <a:chExt cx="2731457" cy="760208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7364583" y="778737"/>
                <a:ext cx="2037974" cy="760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Radiologists are 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disconnected 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from the patient experience and only focus on getting their piece of the work done.</a:t>
                </a:r>
              </a:p>
            </p:txBody>
          </p:sp>
          <p:sp>
            <p:nvSpPr>
              <p:cNvPr id="51" name="Oval Callout 50"/>
              <p:cNvSpPr/>
              <p:nvPr/>
            </p:nvSpPr>
            <p:spPr>
              <a:xfrm>
                <a:off x="6671100" y="833665"/>
                <a:ext cx="656031" cy="655623"/>
              </a:xfrm>
              <a:prstGeom prst="wedgeEllipseCallout">
                <a:avLst>
                  <a:gd name="adj1" fmla="val -51864"/>
                  <a:gd name="adj2" fmla="val 54327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!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9" name="Round Diagonal Corner Rectangle 48"/>
          <p:cNvSpPr/>
          <p:nvPr/>
        </p:nvSpPr>
        <p:spPr>
          <a:xfrm>
            <a:off x="300149" y="4516418"/>
            <a:ext cx="901245" cy="3251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PATIENT</a:t>
            </a:r>
            <a:endParaRPr lang="en-US" sz="900" dirty="0">
              <a:solidFill>
                <a:srgbClr val="FFFFFF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00149" y="3920404"/>
            <a:ext cx="901245" cy="519517"/>
            <a:chOff x="300149" y="3920404"/>
            <a:chExt cx="901245" cy="519517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300149" y="4114801"/>
              <a:ext cx="901245" cy="3251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REFERRING PHYSICIAN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6"/>
            <p:cNvCxnSpPr>
              <a:stCxn id="12" idx="3"/>
              <a:endCxn id="37" idx="4"/>
            </p:cNvCxnSpPr>
            <p:nvPr/>
          </p:nvCxnSpPr>
          <p:spPr>
            <a:xfrm flipV="1">
              <a:off x="750772" y="3920404"/>
              <a:ext cx="0" cy="194397"/>
            </a:xfrm>
            <a:prstGeom prst="line">
              <a:avLst/>
            </a:prstGeom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>
            <a:stCxn id="49" idx="3"/>
            <a:endCxn id="12" idx="1"/>
          </p:cNvCxnSpPr>
          <p:nvPr/>
        </p:nvCxnSpPr>
        <p:spPr>
          <a:xfrm flipV="1">
            <a:off x="750772" y="4439921"/>
            <a:ext cx="0" cy="76497"/>
          </a:xfrm>
          <a:prstGeom prst="line">
            <a:avLst/>
          </a:prstGeom>
          <a:ln w="12700" cmpd="sng">
            <a:solidFill>
              <a:srgbClr val="CBD4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1358234" y="3920404"/>
            <a:ext cx="901245" cy="519517"/>
            <a:chOff x="1358234" y="3920404"/>
            <a:chExt cx="901245" cy="519517"/>
          </a:xfrm>
        </p:grpSpPr>
        <p:sp>
          <p:nvSpPr>
            <p:cNvPr id="61" name="Round Diagonal Corner Rectangle 60"/>
            <p:cNvSpPr/>
            <p:nvPr/>
          </p:nvSpPr>
          <p:spPr>
            <a:xfrm>
              <a:off x="1358234" y="4114801"/>
              <a:ext cx="901245" cy="3251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PATIENT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62" name="Straight Connector 61"/>
            <p:cNvCxnSpPr>
              <a:stCxn id="61" idx="3"/>
              <a:endCxn id="40" idx="4"/>
            </p:cNvCxnSpPr>
            <p:nvPr/>
          </p:nvCxnSpPr>
          <p:spPr>
            <a:xfrm flipV="1">
              <a:off x="1808857" y="3920404"/>
              <a:ext cx="0" cy="194397"/>
            </a:xfrm>
            <a:prstGeom prst="line">
              <a:avLst/>
            </a:prstGeom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2416319" y="3920404"/>
            <a:ext cx="901245" cy="519517"/>
            <a:chOff x="2416319" y="3920404"/>
            <a:chExt cx="901245" cy="519517"/>
          </a:xfrm>
        </p:grpSpPr>
        <p:sp>
          <p:nvSpPr>
            <p:cNvPr id="63" name="Round Diagonal Corner Rectangle 62"/>
            <p:cNvSpPr/>
            <p:nvPr/>
          </p:nvSpPr>
          <p:spPr>
            <a:xfrm>
              <a:off x="2416319" y="4114801"/>
              <a:ext cx="901245" cy="3251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PATIENT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64" name="Straight Connector 63"/>
            <p:cNvCxnSpPr>
              <a:stCxn id="63" idx="3"/>
            </p:cNvCxnSpPr>
            <p:nvPr/>
          </p:nvCxnSpPr>
          <p:spPr>
            <a:xfrm flipV="1">
              <a:off x="2866942" y="3920404"/>
              <a:ext cx="0" cy="194397"/>
            </a:xfrm>
            <a:prstGeom prst="line">
              <a:avLst/>
            </a:prstGeom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3474404" y="3920404"/>
            <a:ext cx="901245" cy="519517"/>
            <a:chOff x="3474404" y="3920404"/>
            <a:chExt cx="901245" cy="519517"/>
          </a:xfrm>
        </p:grpSpPr>
        <p:sp>
          <p:nvSpPr>
            <p:cNvPr id="65" name="Round Diagonal Corner Rectangle 64"/>
            <p:cNvSpPr/>
            <p:nvPr/>
          </p:nvSpPr>
          <p:spPr>
            <a:xfrm>
              <a:off x="3474404" y="4114801"/>
              <a:ext cx="901245" cy="3251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PATIENT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Connector 65"/>
            <p:cNvCxnSpPr>
              <a:stCxn id="65" idx="3"/>
            </p:cNvCxnSpPr>
            <p:nvPr/>
          </p:nvCxnSpPr>
          <p:spPr>
            <a:xfrm flipV="1">
              <a:off x="3925027" y="3920404"/>
              <a:ext cx="0" cy="194397"/>
            </a:xfrm>
            <a:prstGeom prst="line">
              <a:avLst/>
            </a:prstGeom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4503686" y="3920404"/>
            <a:ext cx="958852" cy="519517"/>
            <a:chOff x="4503686" y="3920404"/>
            <a:chExt cx="958852" cy="519517"/>
          </a:xfrm>
          <a:solidFill>
            <a:schemeClr val="accent6"/>
          </a:solidFill>
        </p:grpSpPr>
        <p:sp>
          <p:nvSpPr>
            <p:cNvPr id="78" name="Round Diagonal Corner Rectangle 77"/>
            <p:cNvSpPr/>
            <p:nvPr/>
          </p:nvSpPr>
          <p:spPr>
            <a:xfrm>
              <a:off x="4503686" y="4114801"/>
              <a:ext cx="958852" cy="325120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RADIOLOGIST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80" name="Straight Connector 79"/>
            <p:cNvCxnSpPr>
              <a:stCxn id="78" idx="3"/>
              <a:endCxn id="8" idx="4"/>
            </p:cNvCxnSpPr>
            <p:nvPr/>
          </p:nvCxnSpPr>
          <p:spPr>
            <a:xfrm flipV="1">
              <a:off x="4983112" y="3920404"/>
              <a:ext cx="0" cy="194397"/>
            </a:xfrm>
            <a:prstGeom prst="line">
              <a:avLst/>
            </a:prstGeom>
            <a:grpFill/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5561771" y="3920404"/>
            <a:ext cx="958852" cy="519517"/>
            <a:chOff x="5561771" y="3920404"/>
            <a:chExt cx="958852" cy="519517"/>
          </a:xfrm>
          <a:solidFill>
            <a:schemeClr val="accent6"/>
          </a:solidFill>
        </p:grpSpPr>
        <p:sp>
          <p:nvSpPr>
            <p:cNvPr id="84" name="Round Diagonal Corner Rectangle 83"/>
            <p:cNvSpPr/>
            <p:nvPr/>
          </p:nvSpPr>
          <p:spPr>
            <a:xfrm>
              <a:off x="5561771" y="4114801"/>
              <a:ext cx="958852" cy="325120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RADIOLOGIST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85" name="Straight Connector 84"/>
            <p:cNvCxnSpPr>
              <a:stCxn id="84" idx="3"/>
              <a:endCxn id="9" idx="4"/>
            </p:cNvCxnSpPr>
            <p:nvPr/>
          </p:nvCxnSpPr>
          <p:spPr>
            <a:xfrm flipV="1">
              <a:off x="6041197" y="3920404"/>
              <a:ext cx="0" cy="194397"/>
            </a:xfrm>
            <a:prstGeom prst="line">
              <a:avLst/>
            </a:prstGeom>
            <a:grpFill/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619856" y="3920404"/>
            <a:ext cx="958852" cy="519517"/>
            <a:chOff x="6619856" y="3920404"/>
            <a:chExt cx="958852" cy="519517"/>
          </a:xfrm>
          <a:solidFill>
            <a:schemeClr val="accent6"/>
          </a:solidFill>
        </p:grpSpPr>
        <p:sp>
          <p:nvSpPr>
            <p:cNvPr id="90" name="Round Diagonal Corner Rectangle 89"/>
            <p:cNvSpPr/>
            <p:nvPr/>
          </p:nvSpPr>
          <p:spPr>
            <a:xfrm>
              <a:off x="6619856" y="4114801"/>
              <a:ext cx="958852" cy="325120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RADIOLOGIST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91" name="Straight Connector 90"/>
            <p:cNvCxnSpPr>
              <a:stCxn id="90" idx="3"/>
              <a:endCxn id="10" idx="4"/>
            </p:cNvCxnSpPr>
            <p:nvPr/>
          </p:nvCxnSpPr>
          <p:spPr>
            <a:xfrm flipV="1">
              <a:off x="7099282" y="3920404"/>
              <a:ext cx="0" cy="194397"/>
            </a:xfrm>
            <a:prstGeom prst="line">
              <a:avLst/>
            </a:prstGeom>
            <a:grpFill/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677941" y="3920404"/>
            <a:ext cx="958852" cy="519517"/>
            <a:chOff x="7677941" y="3920404"/>
            <a:chExt cx="958852" cy="519517"/>
          </a:xfrm>
        </p:grpSpPr>
        <p:sp>
          <p:nvSpPr>
            <p:cNvPr id="99" name="Round Diagonal Corner Rectangle 98"/>
            <p:cNvSpPr/>
            <p:nvPr/>
          </p:nvSpPr>
          <p:spPr>
            <a:xfrm>
              <a:off x="7677941" y="4114801"/>
              <a:ext cx="958852" cy="3251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PATIENT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100" name="Straight Connector 99"/>
            <p:cNvCxnSpPr>
              <a:stCxn id="99" idx="3"/>
              <a:endCxn id="11" idx="4"/>
            </p:cNvCxnSpPr>
            <p:nvPr/>
          </p:nvCxnSpPr>
          <p:spPr>
            <a:xfrm flipV="1">
              <a:off x="8157367" y="3920404"/>
              <a:ext cx="0" cy="194397"/>
            </a:xfrm>
            <a:prstGeom prst="line">
              <a:avLst/>
            </a:prstGeom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70692" y="1158340"/>
            <a:ext cx="4750044" cy="1216152"/>
            <a:chOff x="870692" y="1158340"/>
            <a:chExt cx="4750044" cy="12161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532" t="-30842" r="9709" b="9709"/>
            <a:stretch/>
          </p:blipFill>
          <p:spPr>
            <a:xfrm>
              <a:off x="870692" y="1158340"/>
              <a:ext cx="1216117" cy="1216152"/>
            </a:xfrm>
            <a:prstGeom prst="ellipse">
              <a:avLst/>
            </a:prstGeom>
            <a:ln w="57150" cmpd="sng">
              <a:solidFill>
                <a:schemeClr val="accent1"/>
              </a:solidFill>
            </a:ln>
          </p:spPr>
        </p:pic>
        <p:grpSp>
          <p:nvGrpSpPr>
            <p:cNvPr id="89" name="Group 88"/>
            <p:cNvGrpSpPr/>
            <p:nvPr/>
          </p:nvGrpSpPr>
          <p:grpSpPr>
            <a:xfrm>
              <a:off x="1341812" y="1208780"/>
              <a:ext cx="4278924" cy="1133644"/>
              <a:chOff x="1341812" y="1208780"/>
              <a:chExt cx="4278924" cy="113364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226113" y="1208780"/>
                <a:ext cx="3394623" cy="1133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200"/>
                  </a:spcAft>
                </a:pPr>
                <a:r>
                  <a:rPr lang="en-US" dirty="0">
                    <a:solidFill>
                      <a:schemeClr val="accent1"/>
                    </a:solidFill>
                  </a:rPr>
                  <a:t>Patient’s Perception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[Imaging 2.0]</a:t>
                </a:r>
              </a:p>
              <a:p>
                <a:r>
                  <a:rPr lang="en-US" sz="1200" dirty="0"/>
                  <a:t>Patients have limited interaction with Imaging 2.0 radiologists and don’t know (or care) about the workflow details that prevent them from getting their results in a timely fashion.</a:t>
                </a:r>
              </a:p>
            </p:txBody>
          </p:sp>
          <p:sp>
            <p:nvSpPr>
              <p:cNvPr id="87" name="Oval Callout 86"/>
              <p:cNvSpPr/>
              <p:nvPr/>
            </p:nvSpPr>
            <p:spPr>
              <a:xfrm>
                <a:off x="1341812" y="1220116"/>
                <a:ext cx="292163" cy="291981"/>
              </a:xfrm>
              <a:prstGeom prst="wedgeEllipseCallout">
                <a:avLst>
                  <a:gd name="adj1" fmla="val -51864"/>
                  <a:gd name="adj2" fmla="val 5432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20" name="Elbow Connector 19"/>
          <p:cNvCxnSpPr/>
          <p:nvPr/>
        </p:nvCxnSpPr>
        <p:spPr>
          <a:xfrm rot="16200000" flipH="1">
            <a:off x="4749517" y="-641062"/>
            <a:ext cx="122463" cy="6693236"/>
          </a:xfrm>
          <a:prstGeom prst="bentConnector4">
            <a:avLst>
              <a:gd name="adj1" fmla="val -70518"/>
              <a:gd name="adj2" fmla="val 100121"/>
            </a:avLst>
          </a:prstGeom>
          <a:ln w="12700" cmpd="sng">
            <a:solidFill>
              <a:srgbClr val="0068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Left Brace 80"/>
          <p:cNvSpPr/>
          <p:nvPr/>
        </p:nvSpPr>
        <p:spPr>
          <a:xfrm rot="5400000">
            <a:off x="2341247" y="1183007"/>
            <a:ext cx="122462" cy="3045098"/>
          </a:xfrm>
          <a:prstGeom prst="leftBrace">
            <a:avLst>
              <a:gd name="adj1" fmla="val 111012"/>
              <a:gd name="adj2" fmla="val 80815"/>
            </a:avLst>
          </a:prstGeom>
          <a:ln w="12700" cmpd="sng">
            <a:solidFill>
              <a:srgbClr val="0068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8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7" grpId="0" animBg="1"/>
      <p:bldP spid="49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Patient’s Perception – Imaging 2.0 vs. Imaging 3.0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3962-5C0B-F642-8585-7A5CBE979EE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Left Brace 28"/>
          <p:cNvSpPr/>
          <p:nvPr/>
        </p:nvSpPr>
        <p:spPr>
          <a:xfrm rot="5400000">
            <a:off x="4392841" y="-868589"/>
            <a:ext cx="122463" cy="7148288"/>
          </a:xfrm>
          <a:prstGeom prst="leftBrace">
            <a:avLst>
              <a:gd name="adj1" fmla="val 111012"/>
              <a:gd name="adj2" fmla="val 91688"/>
            </a:avLst>
          </a:prstGeom>
          <a:ln w="12700" cmpd="sng">
            <a:solidFill>
              <a:srgbClr val="0068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8" idx="6"/>
          </p:cNvCxnSpPr>
          <p:nvPr/>
        </p:nvCxnSpPr>
        <p:spPr>
          <a:xfrm>
            <a:off x="2086809" y="1764962"/>
            <a:ext cx="356177" cy="0"/>
          </a:xfrm>
          <a:prstGeom prst="straightConnector1">
            <a:avLst/>
          </a:prstGeom>
          <a:ln w="57150" cmpd="sng">
            <a:solidFill>
              <a:srgbClr val="00687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Rad_Oncology_Dr_Patien_fmt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t="3108" r="16464" b="1803"/>
          <a:stretch/>
        </p:blipFill>
        <p:spPr>
          <a:xfrm>
            <a:off x="2593736" y="1159264"/>
            <a:ext cx="1213870" cy="1213774"/>
          </a:xfrm>
          <a:prstGeom prst="ellipse">
            <a:avLst/>
          </a:prstGeom>
          <a:ln w="57150" cmpd="sng">
            <a:solidFill>
              <a:schemeClr val="accent3"/>
            </a:solidFill>
          </a:ln>
        </p:spPr>
      </p:pic>
      <p:sp>
        <p:nvSpPr>
          <p:cNvPr id="37" name="Rectangle 36"/>
          <p:cNvSpPr/>
          <p:nvPr/>
        </p:nvSpPr>
        <p:spPr>
          <a:xfrm>
            <a:off x="4064000" y="1290473"/>
            <a:ext cx="4482758" cy="94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00"/>
              </a:spcAft>
            </a:pPr>
            <a:r>
              <a:rPr lang="en-US" dirty="0">
                <a:solidFill>
                  <a:schemeClr val="accent1"/>
                </a:solidFill>
              </a:rPr>
              <a:t>Ideal Measure [Imaging 3.0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</a:p>
          <a:p>
            <a:pPr>
              <a:spcAft>
                <a:spcPts val="200"/>
              </a:spcAft>
            </a:pPr>
            <a:r>
              <a:rPr lang="en-US" sz="1200" dirty="0"/>
              <a:t>Imaging 3.0 radiologists are “present” from the time a test is considered until the results are delivered in a meaningful and actionable report and next steps are being taken appropriately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38" name="Picture 37" descr="8651662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4" t="15500" r="22605" b="525"/>
          <a:stretch/>
        </p:blipFill>
        <p:spPr>
          <a:xfrm>
            <a:off x="870909" y="1156886"/>
            <a:ext cx="1215900" cy="1216152"/>
          </a:xfrm>
          <a:prstGeom prst="ellipse">
            <a:avLst/>
          </a:prstGeom>
          <a:ln w="57150" cmpd="sng">
            <a:solidFill>
              <a:schemeClr val="accent1"/>
            </a:solidFill>
          </a:ln>
        </p:spPr>
      </p:pic>
      <p:cxnSp>
        <p:nvCxnSpPr>
          <p:cNvPr id="39" name="Straight Connector 38"/>
          <p:cNvCxnSpPr/>
          <p:nvPr/>
        </p:nvCxnSpPr>
        <p:spPr>
          <a:xfrm>
            <a:off x="879928" y="3467754"/>
            <a:ext cx="8071857" cy="0"/>
          </a:xfrm>
          <a:prstGeom prst="line">
            <a:avLst/>
          </a:prstGeom>
          <a:ln w="76200" cmpd="sng">
            <a:solidFill>
              <a:srgbClr val="CBD4D8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58234" y="3015104"/>
            <a:ext cx="901245" cy="905300"/>
          </a:xfrm>
          <a:prstGeom prst="ellipse">
            <a:avLst/>
          </a:prstGeom>
          <a:solidFill>
            <a:srgbClr val="E7EBEC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050" dirty="0"/>
          </a:p>
        </p:txBody>
      </p:sp>
      <p:sp>
        <p:nvSpPr>
          <p:cNvPr id="41" name="Oval 40"/>
          <p:cNvSpPr/>
          <p:nvPr/>
        </p:nvSpPr>
        <p:spPr>
          <a:xfrm>
            <a:off x="2416319" y="3015104"/>
            <a:ext cx="901245" cy="905300"/>
          </a:xfrm>
          <a:prstGeom prst="ellipse">
            <a:avLst/>
          </a:prstGeom>
          <a:solidFill>
            <a:srgbClr val="E7EBEC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050" dirty="0"/>
          </a:p>
        </p:txBody>
      </p:sp>
      <p:sp>
        <p:nvSpPr>
          <p:cNvPr id="42" name="Oval 41"/>
          <p:cNvSpPr/>
          <p:nvPr/>
        </p:nvSpPr>
        <p:spPr>
          <a:xfrm>
            <a:off x="3474404" y="3015104"/>
            <a:ext cx="901245" cy="905300"/>
          </a:xfrm>
          <a:prstGeom prst="ellipse">
            <a:avLst/>
          </a:prstGeom>
          <a:solidFill>
            <a:srgbClr val="E7EBEC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050" dirty="0"/>
          </a:p>
        </p:txBody>
      </p:sp>
      <p:sp>
        <p:nvSpPr>
          <p:cNvPr id="43" name="Oval 42"/>
          <p:cNvSpPr/>
          <p:nvPr/>
        </p:nvSpPr>
        <p:spPr>
          <a:xfrm>
            <a:off x="4532489" y="3015104"/>
            <a:ext cx="901245" cy="905300"/>
          </a:xfrm>
          <a:prstGeom prst="ellipse">
            <a:avLst/>
          </a:prstGeom>
          <a:solidFill>
            <a:srgbClr val="E7EBEC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050" dirty="0"/>
          </a:p>
        </p:txBody>
      </p:sp>
      <p:sp>
        <p:nvSpPr>
          <p:cNvPr id="44" name="Oval 43"/>
          <p:cNvSpPr/>
          <p:nvPr/>
        </p:nvSpPr>
        <p:spPr>
          <a:xfrm>
            <a:off x="5590574" y="3015104"/>
            <a:ext cx="901245" cy="905300"/>
          </a:xfrm>
          <a:prstGeom prst="ellipse">
            <a:avLst/>
          </a:prstGeom>
          <a:solidFill>
            <a:srgbClr val="E7EBEC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050" dirty="0"/>
          </a:p>
        </p:txBody>
      </p:sp>
      <p:sp>
        <p:nvSpPr>
          <p:cNvPr id="45" name="Oval 44"/>
          <p:cNvSpPr/>
          <p:nvPr/>
        </p:nvSpPr>
        <p:spPr>
          <a:xfrm>
            <a:off x="6648659" y="3015104"/>
            <a:ext cx="901245" cy="905300"/>
          </a:xfrm>
          <a:prstGeom prst="ellipse">
            <a:avLst/>
          </a:prstGeom>
          <a:solidFill>
            <a:srgbClr val="E7EBEC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050" dirty="0"/>
          </a:p>
        </p:txBody>
      </p:sp>
      <p:sp>
        <p:nvSpPr>
          <p:cNvPr id="46" name="Oval 45"/>
          <p:cNvSpPr/>
          <p:nvPr/>
        </p:nvSpPr>
        <p:spPr>
          <a:xfrm>
            <a:off x="7706744" y="3015104"/>
            <a:ext cx="901245" cy="905300"/>
          </a:xfrm>
          <a:prstGeom prst="ellipse">
            <a:avLst/>
          </a:prstGeom>
          <a:solidFill>
            <a:srgbClr val="E7EBEC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050" dirty="0"/>
          </a:p>
        </p:txBody>
      </p:sp>
      <p:sp>
        <p:nvSpPr>
          <p:cNvPr id="47" name="Oval 46"/>
          <p:cNvSpPr/>
          <p:nvPr/>
        </p:nvSpPr>
        <p:spPr>
          <a:xfrm>
            <a:off x="300149" y="3015104"/>
            <a:ext cx="901245" cy="905300"/>
          </a:xfrm>
          <a:prstGeom prst="ellipse">
            <a:avLst/>
          </a:prstGeom>
          <a:solidFill>
            <a:srgbClr val="E7EBEC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1050" dirty="0"/>
          </a:p>
        </p:txBody>
      </p:sp>
      <p:sp>
        <p:nvSpPr>
          <p:cNvPr id="48" name="Oval 47"/>
          <p:cNvSpPr/>
          <p:nvPr/>
        </p:nvSpPr>
        <p:spPr>
          <a:xfrm>
            <a:off x="1358234" y="3015104"/>
            <a:ext cx="901245" cy="905300"/>
          </a:xfrm>
          <a:prstGeom prst="ellipse">
            <a:avLst/>
          </a:prstGeom>
          <a:solidFill>
            <a:srgbClr val="00687F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/>
              <a:t>Decision to Call</a:t>
            </a:r>
            <a:endParaRPr lang="en-US" sz="1050" dirty="0"/>
          </a:p>
        </p:txBody>
      </p:sp>
      <p:sp>
        <p:nvSpPr>
          <p:cNvPr id="49" name="Oval 48"/>
          <p:cNvSpPr/>
          <p:nvPr/>
        </p:nvSpPr>
        <p:spPr>
          <a:xfrm>
            <a:off x="2416319" y="3015104"/>
            <a:ext cx="901245" cy="905300"/>
          </a:xfrm>
          <a:prstGeom prst="ellipse">
            <a:avLst/>
          </a:prstGeom>
          <a:solidFill>
            <a:srgbClr val="00687F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/>
              <a:t>Call to Schedule</a:t>
            </a:r>
            <a:endParaRPr lang="en-US" sz="1050" dirty="0"/>
          </a:p>
        </p:txBody>
      </p:sp>
      <p:sp>
        <p:nvSpPr>
          <p:cNvPr id="50" name="Oval 49"/>
          <p:cNvSpPr/>
          <p:nvPr/>
        </p:nvSpPr>
        <p:spPr>
          <a:xfrm>
            <a:off x="3474404" y="3015104"/>
            <a:ext cx="901245" cy="905300"/>
          </a:xfrm>
          <a:prstGeom prst="ellipse">
            <a:avLst/>
          </a:prstGeom>
          <a:solidFill>
            <a:srgbClr val="00687F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/>
              <a:t>Schedule to Exam</a:t>
            </a:r>
            <a:endParaRPr lang="en-US" sz="1050" dirty="0"/>
          </a:p>
        </p:txBody>
      </p:sp>
      <p:sp>
        <p:nvSpPr>
          <p:cNvPr id="51" name="Oval 50"/>
          <p:cNvSpPr/>
          <p:nvPr/>
        </p:nvSpPr>
        <p:spPr>
          <a:xfrm>
            <a:off x="4532489" y="3015104"/>
            <a:ext cx="901245" cy="905300"/>
          </a:xfrm>
          <a:prstGeom prst="ellipse">
            <a:avLst/>
          </a:prstGeom>
          <a:solidFill>
            <a:schemeClr val="accent3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/>
              <a:t>Exam to Dictate</a:t>
            </a:r>
            <a:endParaRPr lang="en-US" sz="1050" dirty="0"/>
          </a:p>
        </p:txBody>
      </p:sp>
      <p:sp>
        <p:nvSpPr>
          <p:cNvPr id="52" name="Oval 51"/>
          <p:cNvSpPr/>
          <p:nvPr/>
        </p:nvSpPr>
        <p:spPr>
          <a:xfrm>
            <a:off x="5590574" y="3015104"/>
            <a:ext cx="901245" cy="905300"/>
          </a:xfrm>
          <a:prstGeom prst="ellipse">
            <a:avLst/>
          </a:prstGeom>
          <a:solidFill>
            <a:schemeClr val="accent3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/>
              <a:t>Dictate to Transcribe</a:t>
            </a:r>
            <a:endParaRPr lang="en-US" sz="1050" dirty="0"/>
          </a:p>
        </p:txBody>
      </p:sp>
      <p:sp>
        <p:nvSpPr>
          <p:cNvPr id="53" name="Oval 52"/>
          <p:cNvSpPr/>
          <p:nvPr/>
        </p:nvSpPr>
        <p:spPr>
          <a:xfrm>
            <a:off x="6648659" y="3015104"/>
            <a:ext cx="901245" cy="905300"/>
          </a:xfrm>
          <a:prstGeom prst="ellipse">
            <a:avLst/>
          </a:prstGeom>
          <a:solidFill>
            <a:schemeClr val="accent3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/>
              <a:t>Transcribe to Signed</a:t>
            </a:r>
            <a:endParaRPr lang="en-US" sz="1050" dirty="0"/>
          </a:p>
        </p:txBody>
      </p:sp>
      <p:sp>
        <p:nvSpPr>
          <p:cNvPr id="54" name="Oval 53"/>
          <p:cNvSpPr/>
          <p:nvPr/>
        </p:nvSpPr>
        <p:spPr>
          <a:xfrm>
            <a:off x="7706744" y="3015104"/>
            <a:ext cx="901245" cy="905300"/>
          </a:xfrm>
          <a:prstGeom prst="ellipse">
            <a:avLst/>
          </a:prstGeom>
          <a:solidFill>
            <a:srgbClr val="00687F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/>
              <a:t>Results Available</a:t>
            </a:r>
            <a:endParaRPr lang="en-US" sz="1050" dirty="0"/>
          </a:p>
        </p:txBody>
      </p:sp>
      <p:sp>
        <p:nvSpPr>
          <p:cNvPr id="55" name="Oval 54"/>
          <p:cNvSpPr/>
          <p:nvPr/>
        </p:nvSpPr>
        <p:spPr>
          <a:xfrm>
            <a:off x="300149" y="3015104"/>
            <a:ext cx="901245" cy="905300"/>
          </a:xfrm>
          <a:prstGeom prst="ellipse">
            <a:avLst/>
          </a:prstGeom>
          <a:solidFill>
            <a:schemeClr val="tx2"/>
          </a:solidFill>
          <a:ln w="571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50" dirty="0" smtClean="0"/>
              <a:t>Referring Physician Consult</a:t>
            </a:r>
            <a:endParaRPr lang="en-US" sz="1050" dirty="0"/>
          </a:p>
        </p:txBody>
      </p:sp>
      <p:sp>
        <p:nvSpPr>
          <p:cNvPr id="56" name="Round Diagonal Corner Rectangle 55"/>
          <p:cNvSpPr/>
          <p:nvPr/>
        </p:nvSpPr>
        <p:spPr>
          <a:xfrm>
            <a:off x="300149" y="4114801"/>
            <a:ext cx="901245" cy="3251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 w="190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</a:rPr>
              <a:t>REFERRING PHYSICIAN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7" name="Round Diagonal Corner Rectangle 56"/>
          <p:cNvSpPr/>
          <p:nvPr/>
        </p:nvSpPr>
        <p:spPr>
          <a:xfrm>
            <a:off x="300149" y="4516418"/>
            <a:ext cx="901245" cy="3251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PATIENT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58" name="Straight Connector 57"/>
          <p:cNvCxnSpPr>
            <a:stCxn id="56" idx="3"/>
            <a:endCxn id="55" idx="4"/>
          </p:cNvCxnSpPr>
          <p:nvPr/>
        </p:nvCxnSpPr>
        <p:spPr>
          <a:xfrm flipV="1">
            <a:off x="750772" y="3920404"/>
            <a:ext cx="0" cy="194397"/>
          </a:xfrm>
          <a:prstGeom prst="line">
            <a:avLst/>
          </a:prstGeom>
          <a:ln w="12700" cmpd="sng">
            <a:solidFill>
              <a:srgbClr val="CBD4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7" idx="3"/>
            <a:endCxn id="56" idx="1"/>
          </p:cNvCxnSpPr>
          <p:nvPr/>
        </p:nvCxnSpPr>
        <p:spPr>
          <a:xfrm flipV="1">
            <a:off x="750772" y="4439921"/>
            <a:ext cx="0" cy="76497"/>
          </a:xfrm>
          <a:prstGeom prst="line">
            <a:avLst/>
          </a:prstGeom>
          <a:ln w="12700" cmpd="sng">
            <a:solidFill>
              <a:srgbClr val="CBD4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 Diagonal Corner Rectangle 59"/>
          <p:cNvSpPr/>
          <p:nvPr/>
        </p:nvSpPr>
        <p:spPr>
          <a:xfrm>
            <a:off x="1358234" y="4114801"/>
            <a:ext cx="901245" cy="3251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PATIENT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/>
          <p:cNvCxnSpPr>
            <a:stCxn id="60" idx="3"/>
            <a:endCxn id="40" idx="4"/>
          </p:cNvCxnSpPr>
          <p:nvPr/>
        </p:nvCxnSpPr>
        <p:spPr>
          <a:xfrm flipV="1">
            <a:off x="1808857" y="3920404"/>
            <a:ext cx="0" cy="194397"/>
          </a:xfrm>
          <a:prstGeom prst="line">
            <a:avLst/>
          </a:prstGeom>
          <a:ln w="12700" cmpd="sng">
            <a:solidFill>
              <a:srgbClr val="CBD4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 Diagonal Corner Rectangle 61"/>
          <p:cNvSpPr/>
          <p:nvPr/>
        </p:nvSpPr>
        <p:spPr>
          <a:xfrm>
            <a:off x="2416319" y="4114801"/>
            <a:ext cx="901245" cy="3251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PATIENT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>
            <a:stCxn id="62" idx="3"/>
          </p:cNvCxnSpPr>
          <p:nvPr/>
        </p:nvCxnSpPr>
        <p:spPr>
          <a:xfrm flipV="1">
            <a:off x="2866942" y="3920404"/>
            <a:ext cx="0" cy="194397"/>
          </a:xfrm>
          <a:prstGeom prst="line">
            <a:avLst/>
          </a:prstGeom>
          <a:ln w="12700" cmpd="sng">
            <a:solidFill>
              <a:srgbClr val="CBD4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 Diagonal Corner Rectangle 63"/>
          <p:cNvSpPr/>
          <p:nvPr/>
        </p:nvSpPr>
        <p:spPr>
          <a:xfrm>
            <a:off x="3474404" y="4114801"/>
            <a:ext cx="901245" cy="3251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PATIENT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/>
          <p:cNvCxnSpPr>
            <a:stCxn id="64" idx="3"/>
          </p:cNvCxnSpPr>
          <p:nvPr/>
        </p:nvCxnSpPr>
        <p:spPr>
          <a:xfrm flipV="1">
            <a:off x="3925027" y="3920404"/>
            <a:ext cx="0" cy="194397"/>
          </a:xfrm>
          <a:prstGeom prst="line">
            <a:avLst/>
          </a:prstGeom>
          <a:ln w="12700" cmpd="sng">
            <a:solidFill>
              <a:srgbClr val="CBD4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 Diagonal Corner Rectangle 65"/>
          <p:cNvSpPr/>
          <p:nvPr/>
        </p:nvSpPr>
        <p:spPr>
          <a:xfrm>
            <a:off x="4503686" y="4114801"/>
            <a:ext cx="958852" cy="3251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190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RADIOLOGIST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67" name="Straight Connector 66"/>
          <p:cNvCxnSpPr>
            <a:stCxn id="66" idx="3"/>
            <a:endCxn id="51" idx="4"/>
          </p:cNvCxnSpPr>
          <p:nvPr/>
        </p:nvCxnSpPr>
        <p:spPr>
          <a:xfrm flipV="1">
            <a:off x="4983112" y="3920404"/>
            <a:ext cx="0" cy="194397"/>
          </a:xfrm>
          <a:prstGeom prst="line">
            <a:avLst/>
          </a:prstGeom>
          <a:ln w="12700" cmpd="sng">
            <a:solidFill>
              <a:srgbClr val="CBD4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 Diagonal Corner Rectangle 67"/>
          <p:cNvSpPr/>
          <p:nvPr/>
        </p:nvSpPr>
        <p:spPr>
          <a:xfrm>
            <a:off x="5561771" y="4114801"/>
            <a:ext cx="958852" cy="3251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190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RADIOLOGIST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68"/>
          <p:cNvCxnSpPr>
            <a:stCxn id="68" idx="3"/>
            <a:endCxn id="52" idx="4"/>
          </p:cNvCxnSpPr>
          <p:nvPr/>
        </p:nvCxnSpPr>
        <p:spPr>
          <a:xfrm flipV="1">
            <a:off x="6041197" y="3920404"/>
            <a:ext cx="0" cy="194397"/>
          </a:xfrm>
          <a:prstGeom prst="line">
            <a:avLst/>
          </a:prstGeom>
          <a:ln w="12700" cmpd="sng">
            <a:solidFill>
              <a:srgbClr val="CBD4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 Diagonal Corner Rectangle 69"/>
          <p:cNvSpPr/>
          <p:nvPr/>
        </p:nvSpPr>
        <p:spPr>
          <a:xfrm>
            <a:off x="6619856" y="4114801"/>
            <a:ext cx="958852" cy="3251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190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RADIOLOGIST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71" name="Straight Connector 70"/>
          <p:cNvCxnSpPr>
            <a:stCxn id="70" idx="3"/>
            <a:endCxn id="53" idx="4"/>
          </p:cNvCxnSpPr>
          <p:nvPr/>
        </p:nvCxnSpPr>
        <p:spPr>
          <a:xfrm flipV="1">
            <a:off x="7099282" y="3920404"/>
            <a:ext cx="0" cy="194397"/>
          </a:xfrm>
          <a:prstGeom prst="line">
            <a:avLst/>
          </a:prstGeom>
          <a:ln w="12700" cmpd="sng">
            <a:solidFill>
              <a:srgbClr val="CBD4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4" idx="3"/>
            <a:endCxn id="54" idx="4"/>
          </p:cNvCxnSpPr>
          <p:nvPr/>
        </p:nvCxnSpPr>
        <p:spPr>
          <a:xfrm flipV="1">
            <a:off x="8157366" y="3920404"/>
            <a:ext cx="1" cy="964015"/>
          </a:xfrm>
          <a:prstGeom prst="line">
            <a:avLst/>
          </a:prstGeom>
          <a:ln w="12700" cmpd="sng">
            <a:solidFill>
              <a:srgbClr val="CBD4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 Diagonal Corner Rectangle 71"/>
          <p:cNvSpPr/>
          <p:nvPr/>
        </p:nvSpPr>
        <p:spPr>
          <a:xfrm>
            <a:off x="7677941" y="4114801"/>
            <a:ext cx="958852" cy="3251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PATIENT</a:t>
            </a:r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1329431" y="4439921"/>
            <a:ext cx="958852" cy="401617"/>
            <a:chOff x="1329431" y="4439921"/>
            <a:chExt cx="958852" cy="401617"/>
          </a:xfrm>
        </p:grpSpPr>
        <p:sp>
          <p:nvSpPr>
            <p:cNvPr id="92" name="Round Diagonal Corner Rectangle 91"/>
            <p:cNvSpPr/>
            <p:nvPr/>
          </p:nvSpPr>
          <p:spPr>
            <a:xfrm>
              <a:off x="1329431" y="4516418"/>
              <a:ext cx="958852" cy="3251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RADIOLOGIST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95" name="Straight Connector 94"/>
            <p:cNvCxnSpPr>
              <a:stCxn id="92" idx="3"/>
              <a:endCxn id="60" idx="1"/>
            </p:cNvCxnSpPr>
            <p:nvPr/>
          </p:nvCxnSpPr>
          <p:spPr>
            <a:xfrm flipV="1">
              <a:off x="1808857" y="4439921"/>
              <a:ext cx="0" cy="76497"/>
            </a:xfrm>
            <a:prstGeom prst="line">
              <a:avLst/>
            </a:prstGeom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2387516" y="4439921"/>
            <a:ext cx="958852" cy="401617"/>
            <a:chOff x="2387516" y="4439921"/>
            <a:chExt cx="958852" cy="401617"/>
          </a:xfrm>
        </p:grpSpPr>
        <p:sp>
          <p:nvSpPr>
            <p:cNvPr id="93" name="Round Diagonal Corner Rectangle 92"/>
            <p:cNvSpPr/>
            <p:nvPr/>
          </p:nvSpPr>
          <p:spPr>
            <a:xfrm>
              <a:off x="2387516" y="4516418"/>
              <a:ext cx="958852" cy="3251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RADIOLOGIST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98" name="Straight Connector 97"/>
            <p:cNvCxnSpPr>
              <a:stCxn id="93" idx="3"/>
              <a:endCxn id="62" idx="1"/>
            </p:cNvCxnSpPr>
            <p:nvPr/>
          </p:nvCxnSpPr>
          <p:spPr>
            <a:xfrm flipV="1">
              <a:off x="2866942" y="4439921"/>
              <a:ext cx="0" cy="76497"/>
            </a:xfrm>
            <a:prstGeom prst="line">
              <a:avLst/>
            </a:prstGeom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3445601" y="4439921"/>
            <a:ext cx="958852" cy="401617"/>
            <a:chOff x="3445601" y="4439921"/>
            <a:chExt cx="958852" cy="401617"/>
          </a:xfrm>
        </p:grpSpPr>
        <p:sp>
          <p:nvSpPr>
            <p:cNvPr id="94" name="Round Diagonal Corner Rectangle 93"/>
            <p:cNvSpPr/>
            <p:nvPr/>
          </p:nvSpPr>
          <p:spPr>
            <a:xfrm>
              <a:off x="3445601" y="4516418"/>
              <a:ext cx="958852" cy="3251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RADIOLOGIST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101" name="Straight Connector 100"/>
            <p:cNvCxnSpPr>
              <a:stCxn id="94" idx="3"/>
              <a:endCxn id="64" idx="1"/>
            </p:cNvCxnSpPr>
            <p:nvPr/>
          </p:nvCxnSpPr>
          <p:spPr>
            <a:xfrm flipV="1">
              <a:off x="3925027" y="4439921"/>
              <a:ext cx="0" cy="76497"/>
            </a:xfrm>
            <a:prstGeom prst="line">
              <a:avLst/>
            </a:prstGeom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532489" y="4439921"/>
            <a:ext cx="901245" cy="401617"/>
            <a:chOff x="4532489" y="4439921"/>
            <a:chExt cx="901245" cy="401617"/>
          </a:xfrm>
        </p:grpSpPr>
        <p:sp>
          <p:nvSpPr>
            <p:cNvPr id="104" name="Round Diagonal Corner Rectangle 103"/>
            <p:cNvSpPr/>
            <p:nvPr/>
          </p:nvSpPr>
          <p:spPr>
            <a:xfrm>
              <a:off x="4532489" y="4516418"/>
              <a:ext cx="901245" cy="3251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rgbClr val="FFFFFF"/>
                  </a:solidFill>
                </a:rPr>
                <a:t>PATIENT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  <p:cxnSp>
          <p:nvCxnSpPr>
            <p:cNvPr id="105" name="Straight Connector 104"/>
            <p:cNvCxnSpPr>
              <a:stCxn id="104" idx="3"/>
              <a:endCxn id="66" idx="1"/>
            </p:cNvCxnSpPr>
            <p:nvPr/>
          </p:nvCxnSpPr>
          <p:spPr>
            <a:xfrm flipV="1">
              <a:off x="4983112" y="4439921"/>
              <a:ext cx="0" cy="76497"/>
            </a:xfrm>
            <a:prstGeom prst="line">
              <a:avLst/>
            </a:prstGeom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5590574" y="4439921"/>
            <a:ext cx="901245" cy="401617"/>
            <a:chOff x="5590574" y="4439921"/>
            <a:chExt cx="901245" cy="401617"/>
          </a:xfrm>
        </p:grpSpPr>
        <p:sp>
          <p:nvSpPr>
            <p:cNvPr id="106" name="Round Diagonal Corner Rectangle 105"/>
            <p:cNvSpPr/>
            <p:nvPr/>
          </p:nvSpPr>
          <p:spPr>
            <a:xfrm>
              <a:off x="5590574" y="4516418"/>
              <a:ext cx="901245" cy="3251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rgbClr val="FFFFFF"/>
                  </a:solidFill>
                </a:rPr>
                <a:t>PATIENT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>
              <a:stCxn id="106" idx="3"/>
              <a:endCxn id="68" idx="1"/>
            </p:cNvCxnSpPr>
            <p:nvPr/>
          </p:nvCxnSpPr>
          <p:spPr>
            <a:xfrm flipV="1">
              <a:off x="6041197" y="4439921"/>
              <a:ext cx="0" cy="76497"/>
            </a:xfrm>
            <a:prstGeom prst="line">
              <a:avLst/>
            </a:prstGeom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6648659" y="4439921"/>
            <a:ext cx="901245" cy="401617"/>
            <a:chOff x="6648659" y="4439921"/>
            <a:chExt cx="901245" cy="401617"/>
          </a:xfrm>
        </p:grpSpPr>
        <p:sp>
          <p:nvSpPr>
            <p:cNvPr id="108" name="Round Diagonal Corner Rectangle 107"/>
            <p:cNvSpPr/>
            <p:nvPr/>
          </p:nvSpPr>
          <p:spPr>
            <a:xfrm>
              <a:off x="6648659" y="4516418"/>
              <a:ext cx="901245" cy="3251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rgbClr val="FFFFFF"/>
                  </a:solidFill>
                </a:rPr>
                <a:t>PATIENT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  <p:cxnSp>
          <p:nvCxnSpPr>
            <p:cNvPr id="109" name="Straight Connector 108"/>
            <p:cNvCxnSpPr>
              <a:stCxn id="108" idx="3"/>
            </p:cNvCxnSpPr>
            <p:nvPr/>
          </p:nvCxnSpPr>
          <p:spPr>
            <a:xfrm flipV="1">
              <a:off x="7099282" y="4439921"/>
              <a:ext cx="0" cy="76497"/>
            </a:xfrm>
            <a:prstGeom prst="line">
              <a:avLst/>
            </a:prstGeom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7677941" y="4439921"/>
            <a:ext cx="958852" cy="401617"/>
            <a:chOff x="7677941" y="4439921"/>
            <a:chExt cx="958852" cy="401617"/>
          </a:xfrm>
        </p:grpSpPr>
        <p:sp>
          <p:nvSpPr>
            <p:cNvPr id="112" name="Round Diagonal Corner Rectangle 111"/>
            <p:cNvSpPr/>
            <p:nvPr/>
          </p:nvSpPr>
          <p:spPr>
            <a:xfrm>
              <a:off x="7677941" y="4516418"/>
              <a:ext cx="958852" cy="3251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RADIOLOGIST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113" name="Straight Connector 112"/>
            <p:cNvCxnSpPr>
              <a:stCxn id="112" idx="3"/>
            </p:cNvCxnSpPr>
            <p:nvPr/>
          </p:nvCxnSpPr>
          <p:spPr>
            <a:xfrm flipV="1">
              <a:off x="8157367" y="4439921"/>
              <a:ext cx="0" cy="76497"/>
            </a:xfrm>
            <a:prstGeom prst="line">
              <a:avLst/>
            </a:prstGeom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271346" y="4841538"/>
            <a:ext cx="958852" cy="410883"/>
            <a:chOff x="271346" y="4841538"/>
            <a:chExt cx="958852" cy="410883"/>
          </a:xfrm>
        </p:grpSpPr>
        <p:sp>
          <p:nvSpPr>
            <p:cNvPr id="114" name="Round Diagonal Corner Rectangle 113"/>
            <p:cNvSpPr/>
            <p:nvPr/>
          </p:nvSpPr>
          <p:spPr>
            <a:xfrm>
              <a:off x="271346" y="4927301"/>
              <a:ext cx="958852" cy="3251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19050" cmpd="sng">
              <a:solidFill>
                <a:srgbClr val="CBD4D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RADIOLOGIST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115" name="Straight Connector 114"/>
            <p:cNvCxnSpPr>
              <a:stCxn id="114" idx="3"/>
              <a:endCxn id="57" idx="1"/>
            </p:cNvCxnSpPr>
            <p:nvPr/>
          </p:nvCxnSpPr>
          <p:spPr>
            <a:xfrm flipV="1">
              <a:off x="750772" y="4841538"/>
              <a:ext cx="0" cy="85763"/>
            </a:xfrm>
            <a:prstGeom prst="line">
              <a:avLst/>
            </a:prstGeom>
            <a:ln w="12700" cmpd="sng">
              <a:solidFill>
                <a:srgbClr val="CBD4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ound Diagonal Corner Rectangle 73"/>
          <p:cNvSpPr/>
          <p:nvPr/>
        </p:nvSpPr>
        <p:spPr>
          <a:xfrm>
            <a:off x="7706743" y="4884419"/>
            <a:ext cx="901245" cy="3251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 w="19050" cmpd="sng">
            <a:solidFill>
              <a:srgbClr val="CB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</a:rPr>
              <a:t>REFERRING PHYSICIAN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5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94 WESTBOUND">
      <a:dk1>
        <a:sysClr val="windowText" lastClr="000000"/>
      </a:dk1>
      <a:lt1>
        <a:sysClr val="window" lastClr="FFFFFF"/>
      </a:lt1>
      <a:dk2>
        <a:srgbClr val="064469"/>
      </a:dk2>
      <a:lt2>
        <a:srgbClr val="EEF7FF"/>
      </a:lt2>
      <a:accent1>
        <a:srgbClr val="00687F"/>
      </a:accent1>
      <a:accent2>
        <a:srgbClr val="4D8790"/>
      </a:accent2>
      <a:accent3>
        <a:srgbClr val="4D8C40"/>
      </a:accent3>
      <a:accent4>
        <a:srgbClr val="FFA710"/>
      </a:accent4>
      <a:accent5>
        <a:srgbClr val="B73D96"/>
      </a:accent5>
      <a:accent6>
        <a:srgbClr val="F71E4A"/>
      </a:accent6>
      <a:hlink>
        <a:srgbClr val="0080FF"/>
      </a:hlink>
      <a:folHlink>
        <a:srgbClr val="008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rgbClr val="00687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22198</TotalTime>
  <Words>197</Words>
  <Application>Microsoft Office PowerPoint</Application>
  <PresentationFormat>On-screen Show (4:3)</PresentationFormat>
  <Paragraphs>54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Understanding the Patient’s Perception – Imaging 2.0 vs. Imaging 3.0</vt:lpstr>
      <vt:lpstr>Understanding the Patient’s Perception – Imaging 2.0 vs. Imaging 3.0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Dougan Khim</dc:creator>
  <cp:lastModifiedBy>Hobson, Christopher</cp:lastModifiedBy>
  <cp:revision>558</cp:revision>
  <dcterms:created xsi:type="dcterms:W3CDTF">2014-03-08T10:41:33Z</dcterms:created>
  <dcterms:modified xsi:type="dcterms:W3CDTF">2015-01-12T14:57:16Z</dcterms:modified>
</cp:coreProperties>
</file>