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458" r:id="rId2"/>
    <p:sldId id="475" r:id="rId3"/>
    <p:sldId id="476" r:id="rId4"/>
    <p:sldId id="474" r:id="rId5"/>
    <p:sldId id="446" r:id="rId6"/>
    <p:sldId id="447" r:id="rId7"/>
    <p:sldId id="455" r:id="rId8"/>
    <p:sldId id="468" r:id="rId9"/>
    <p:sldId id="448" r:id="rId10"/>
    <p:sldId id="469" r:id="rId11"/>
    <p:sldId id="451" r:id="rId12"/>
    <p:sldId id="457" r:id="rId13"/>
    <p:sldId id="470" r:id="rId14"/>
    <p:sldId id="471" r:id="rId15"/>
    <p:sldId id="473" r:id="rId16"/>
    <p:sldId id="467" r:id="rId17"/>
    <p:sldId id="449" r:id="rId18"/>
  </p:sldIdLst>
  <p:sldSz cx="9144000" cy="6858000" type="screen4x3"/>
  <p:notesSz cx="6881813" cy="92964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nes, Becky" initials="HB" lastIdx="6" clrIdx="0"/>
  <p:cmAuthor id="1" name="Happy Sadd" initials="" lastIdx="0" clrIdx="1"/>
  <p:cmAuthor id="2" name="HDF Product" initials="HP" lastIdx="12" clrIdx="2">
    <p:extLst/>
  </p:cmAuthor>
  <p:cmAuthor id="3" name="Shi, Lin" initials="SL" lastIdx="0" clrIdx="3"/>
  <p:cmAuthor id="4" name="Randy Horton" initials="RH"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B"/>
    <a:srgbClr val="4D8C40"/>
    <a:srgbClr val="000000"/>
    <a:srgbClr val="085482"/>
    <a:srgbClr val="E7EBEC"/>
    <a:srgbClr val="0B72B1"/>
    <a:srgbClr val="B7BFC0"/>
    <a:srgbClr val="C1CACC"/>
    <a:srgbClr val="FFFFFF"/>
    <a:srgbClr val="CBD4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1" autoAdjust="0"/>
    <p:restoredTop sz="69708" autoAdjust="0"/>
  </p:normalViewPr>
  <p:slideViewPr>
    <p:cSldViewPr snapToGrid="0" snapToObjects="1">
      <p:cViewPr varScale="1">
        <p:scale>
          <a:sx n="51" d="100"/>
          <a:sy n="51" d="100"/>
        </p:scale>
        <p:origin x="1158" y="66"/>
      </p:cViewPr>
      <p:guideLst>
        <p:guide orient="horz" pos="2160"/>
        <p:guide pos="2880"/>
      </p:guideLst>
    </p:cSldViewPr>
  </p:slideViewPr>
  <p:outlineViewPr>
    <p:cViewPr>
      <p:scale>
        <a:sx n="33" d="100"/>
        <a:sy n="33" d="100"/>
      </p:scale>
      <p:origin x="29" y="0"/>
    </p:cViewPr>
  </p:outlin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321D595-1F6A-9F41-A756-4A0B79D61E19}" type="datetimeFigureOut">
              <a:rPr lang="en-US" smtClean="0"/>
              <a:t>8/27/2019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7E64286-2BCC-4449-AEE0-9A565368D777}" type="slidenum">
              <a:rPr lang="en-US" smtClean="0"/>
              <a:t>‹#›</a:t>
            </a:fld>
            <a:endParaRPr lang="en-US"/>
          </a:p>
        </p:txBody>
      </p:sp>
    </p:spTree>
    <p:extLst>
      <p:ext uri="{BB962C8B-B14F-4D97-AF65-F5344CB8AC3E}">
        <p14:creationId xmlns:p14="http://schemas.microsoft.com/office/powerpoint/2010/main" val="2722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8F92ED8-C132-2A4D-B1F3-0C7F3D91646B}" type="datetimeFigureOut">
              <a:rPr lang="en-US" smtClean="0"/>
              <a:t>8/27/2019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1D92DAC-3421-EE4E-8BCB-9297A17C32FC}" type="slidenum">
              <a:rPr lang="en-US" smtClean="0"/>
              <a:t>‹#›</a:t>
            </a:fld>
            <a:endParaRPr lang="en-US"/>
          </a:p>
        </p:txBody>
      </p:sp>
    </p:spTree>
    <p:extLst>
      <p:ext uri="{BB962C8B-B14F-4D97-AF65-F5344CB8AC3E}">
        <p14:creationId xmlns:p14="http://schemas.microsoft.com/office/powerpoint/2010/main" val="106787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a:t>
            </a:fld>
            <a:endParaRPr lang="en-US"/>
          </a:p>
        </p:txBody>
      </p:sp>
    </p:spTree>
    <p:extLst>
      <p:ext uri="{BB962C8B-B14F-4D97-AF65-F5344CB8AC3E}">
        <p14:creationId xmlns:p14="http://schemas.microsoft.com/office/powerpoint/2010/main" val="151826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tool examines the challenges that medical</a:t>
            </a:r>
            <a:r>
              <a:rPr lang="en-US" sz="1200" baseline="0" dirty="0" smtClean="0"/>
              <a:t> staff</a:t>
            </a:r>
            <a:r>
              <a:rPr lang="en-US" sz="1200" dirty="0" smtClean="0"/>
              <a:t> face when interacting with services, systems, and products</a:t>
            </a:r>
            <a:r>
              <a:rPr lang="en-US" sz="1200" dirty="0" smtClean="0"/>
              <a:t>.</a:t>
            </a:r>
          </a:p>
          <a:p>
            <a:endParaRPr lang="en-US" sz="1200" dirty="0" smtClean="0"/>
          </a:p>
          <a:p>
            <a:r>
              <a:rPr lang="en-US" sz="1200" baseline="0" dirty="0" smtClean="0"/>
              <a:t>Helps medical professionals, including radiologists, improve their workflow and increase patient satisfaction</a:t>
            </a:r>
            <a:r>
              <a:rPr lang="en-US" sz="1200" baseline="0" dirty="0" smtClean="0"/>
              <a:t>.</a:t>
            </a:r>
          </a:p>
          <a:p>
            <a:endParaRPr lang="en-US" sz="1200" baseline="0" dirty="0" smtClean="0"/>
          </a:p>
          <a:p>
            <a:r>
              <a:rPr lang="en-US" sz="1200" baseline="0" dirty="0" smtClean="0"/>
              <a:t>The map includes three groups — patients, physicians, and staff — and the hassles are arranged around the groups with lines connecting each group to the hassles it encounters. </a:t>
            </a:r>
          </a:p>
          <a:p>
            <a:endParaRPr lang="en-US" sz="1200" baseline="0" dirty="0" smtClean="0"/>
          </a:p>
          <a:p>
            <a:r>
              <a:rPr lang="en-US" sz="1200" baseline="0" dirty="0" smtClean="0"/>
              <a:t>Radiology leaders began working with their radiology colleagues, technologists, staff, and referring providers to identify the group’s hassles — including everything from scheduling delays to lack of standardization.</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91D92DAC-3421-EE4E-8BCB-9297A17C32FC}" type="slidenum">
              <a:rPr lang="en-US" smtClean="0"/>
              <a:t>4</a:t>
            </a:fld>
            <a:endParaRPr lang="en-US"/>
          </a:p>
        </p:txBody>
      </p:sp>
    </p:spTree>
    <p:extLst>
      <p:ext uri="{BB962C8B-B14F-4D97-AF65-F5344CB8AC3E}">
        <p14:creationId xmlns:p14="http://schemas.microsoft.com/office/powerpoint/2010/main" val="425591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Kristen M. </a:t>
            </a:r>
            <a:r>
              <a:rPr lang="en-US" dirty="0" err="1" smtClean="0"/>
              <a:t>DeDent</a:t>
            </a:r>
            <a:r>
              <a:rPr lang="en-US" dirty="0" smtClean="0"/>
              <a:t>, executive director of process improvement at </a:t>
            </a:r>
            <a:r>
              <a:rPr lang="en-US" dirty="0" err="1" smtClean="0"/>
              <a:t>Aultman</a:t>
            </a:r>
            <a:r>
              <a:rPr lang="en-US" dirty="0" smtClean="0"/>
              <a:t>, initiated the hassle map project across the hospital, rolling it out to radiology, surgery, and pharmacy first.</a:t>
            </a:r>
          </a:p>
          <a:p>
            <a:endParaRPr lang="en-US" dirty="0" smtClean="0"/>
          </a:p>
          <a:p>
            <a:r>
              <a:rPr lang="en-US" dirty="0" smtClean="0"/>
              <a:t>To start, </a:t>
            </a:r>
            <a:r>
              <a:rPr lang="en-US" dirty="0" err="1" smtClean="0"/>
              <a:t>DeDent</a:t>
            </a:r>
            <a:r>
              <a:rPr lang="en-US" dirty="0" smtClean="0"/>
              <a:t> met one-on-one with the leaders of each care collaborative (also known as service lines) to teach them about hassle maps and instruct them how to leverage the tools with their teams. </a:t>
            </a:r>
          </a:p>
          <a:p>
            <a:endParaRPr lang="en-US" dirty="0" smtClean="0"/>
          </a:p>
          <a:p>
            <a:r>
              <a:rPr lang="en-US" dirty="0" err="1" smtClean="0"/>
              <a:t>DeDent</a:t>
            </a:r>
            <a:r>
              <a:rPr lang="en-US" dirty="0" smtClean="0"/>
              <a:t> left it up to the leaders of each care collaborative to determine how to engage their teams and others to identify the hassles in their respective service areas.</a:t>
            </a:r>
          </a:p>
          <a:p>
            <a:endParaRPr lang="en-US" dirty="0" smtClean="0"/>
          </a:p>
          <a:p>
            <a:r>
              <a:rPr lang="en-US" dirty="0" smtClean="0"/>
              <a:t>Developing</a:t>
            </a:r>
            <a:r>
              <a:rPr lang="en-US" baseline="0" dirty="0" smtClean="0"/>
              <a:t> a hassle map is basically</a:t>
            </a:r>
            <a:r>
              <a:rPr lang="en-US" dirty="0" smtClean="0"/>
              <a:t> brainstorming</a:t>
            </a:r>
            <a:r>
              <a:rPr lang="en-US" baseline="0" dirty="0" smtClean="0"/>
              <a:t> to </a:t>
            </a:r>
            <a:r>
              <a:rPr lang="en-US" dirty="0" smtClean="0"/>
              <a:t>think of all of the places that patients and others might get hung up as they move through your system. This is something anyone can do.</a:t>
            </a:r>
          </a:p>
          <a:p>
            <a:endParaRPr lang="en-US" dirty="0" smtClean="0"/>
          </a:p>
          <a:p>
            <a:r>
              <a:rPr lang="en-US" dirty="0" smtClean="0"/>
              <a:t>Radiology leaders held meetings with the physicians, technologists, and staff on each shift within the department and also sent emails seeking input.</a:t>
            </a:r>
          </a:p>
          <a:p>
            <a:endParaRPr lang="en-US" dirty="0" smtClean="0"/>
          </a:p>
          <a:p>
            <a:r>
              <a:rPr lang="en-US" dirty="0" smtClean="0"/>
              <a:t>The team also reached outside of the department through emails, phone calls, and in-person meetings to include feedback from referring providers.</a:t>
            </a:r>
          </a:p>
          <a:p>
            <a:endParaRPr lang="en-US" dirty="0" smtClean="0"/>
          </a:p>
          <a:p>
            <a:r>
              <a:rPr lang="en-US" dirty="0" smtClean="0"/>
              <a:t>Through this process, they identified more than two dozen hassles, from challenges associated with parking and obtaining lab results to an inadequate number of nurses within the department and insufficient patient education prior to exams.</a:t>
            </a:r>
          </a:p>
          <a:p>
            <a:endParaRPr lang="en-US" dirty="0" smtClean="0"/>
          </a:p>
          <a:p>
            <a:r>
              <a:rPr lang="en-US" dirty="0" smtClean="0"/>
              <a:t>Once </a:t>
            </a:r>
            <a:r>
              <a:rPr lang="en-US" dirty="0" err="1" smtClean="0"/>
              <a:t>DeDent</a:t>
            </a:r>
            <a:r>
              <a:rPr lang="en-US" dirty="0" smtClean="0"/>
              <a:t> completed the map, the co-management team comprising radiology and hospital leaders met to prioritize short- and long-term solutions to the hassles, with those directly affecting patients receiving top priority.</a:t>
            </a:r>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5</a:t>
            </a:fld>
            <a:endParaRPr lang="en-US"/>
          </a:p>
        </p:txBody>
      </p:sp>
    </p:spTree>
    <p:extLst>
      <p:ext uri="{BB962C8B-B14F-4D97-AF65-F5344CB8AC3E}">
        <p14:creationId xmlns:p14="http://schemas.microsoft.com/office/powerpoint/2010/main" val="148387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92DAC-3421-EE4E-8BCB-9297A17C32FC}" type="slidenum">
              <a:rPr lang="en-US" smtClean="0"/>
              <a:t>6</a:t>
            </a:fld>
            <a:endParaRPr lang="en-US"/>
          </a:p>
        </p:txBody>
      </p:sp>
    </p:spTree>
    <p:extLst>
      <p:ext uri="{BB962C8B-B14F-4D97-AF65-F5344CB8AC3E}">
        <p14:creationId xmlns:p14="http://schemas.microsoft.com/office/powerpoint/2010/main" val="419657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14</a:t>
            </a:fld>
            <a:endParaRPr lang="en-US"/>
          </a:p>
        </p:txBody>
      </p:sp>
    </p:spTree>
    <p:extLst>
      <p:ext uri="{BB962C8B-B14F-4D97-AF65-F5344CB8AC3E}">
        <p14:creationId xmlns:p14="http://schemas.microsoft.com/office/powerpoint/2010/main" val="286411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17</a:t>
            </a:fld>
            <a:endParaRPr lang="en-US"/>
          </a:p>
        </p:txBody>
      </p:sp>
    </p:spTree>
    <p:extLst>
      <p:ext uri="{BB962C8B-B14F-4D97-AF65-F5344CB8AC3E}">
        <p14:creationId xmlns:p14="http://schemas.microsoft.com/office/powerpoint/2010/main" val="254354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maging30forWeb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900" y="1862555"/>
            <a:ext cx="4140200" cy="2705100"/>
          </a:xfrm>
          <a:prstGeom prst="rect">
            <a:avLst/>
          </a:prstGeom>
        </p:spPr>
      </p:pic>
    </p:spTree>
    <p:extLst>
      <p:ext uri="{BB962C8B-B14F-4D97-AF65-F5344CB8AC3E}">
        <p14:creationId xmlns:p14="http://schemas.microsoft.com/office/powerpoint/2010/main" val="1180197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4663962-5C0B-F642-8585-7A5CBE979EEA}" type="slidenum">
              <a:rPr lang="en-US" smtClean="0"/>
              <a:pPr/>
              <a:t>‹#›</a:t>
            </a:fld>
            <a:endParaRPr lang="en-US" dirty="0"/>
          </a:p>
        </p:txBody>
      </p:sp>
    </p:spTree>
    <p:extLst>
      <p:ext uri="{BB962C8B-B14F-4D97-AF65-F5344CB8AC3E}">
        <p14:creationId xmlns:p14="http://schemas.microsoft.com/office/powerpoint/2010/main" val="3491210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13B8-8BF8-4563-8B69-16D34E873B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0EF0CE-6F33-49F9-BDBB-EF0B94E8F0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BD971B-0F8F-4A50-ACD0-38E8F4F091F7}"/>
              </a:ext>
            </a:extLst>
          </p:cNvPr>
          <p:cNvSpPr>
            <a:spLocks noGrp="1"/>
          </p:cNvSpPr>
          <p:nvPr>
            <p:ph type="dt" sz="half" idx="10"/>
          </p:nvPr>
        </p:nvSpPr>
        <p:spPr/>
        <p:txBody>
          <a:bodyPr/>
          <a:lstStyle/>
          <a:p>
            <a:fld id="{C71F9E17-E8FA-432C-B348-0A5F953D78B3}" type="datetimeFigureOut">
              <a:rPr lang="en-US" smtClean="0"/>
              <a:t>8/27/2019</a:t>
            </a:fld>
            <a:endParaRPr lang="en-US"/>
          </a:p>
        </p:txBody>
      </p:sp>
      <p:sp>
        <p:nvSpPr>
          <p:cNvPr id="5" name="Footer Placeholder 4">
            <a:extLst>
              <a:ext uri="{FF2B5EF4-FFF2-40B4-BE49-F238E27FC236}">
                <a16:creationId xmlns:a16="http://schemas.microsoft.com/office/drawing/2014/main" id="{1F897278-9ED3-4F3F-8435-EAA53AF9B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F6493-8B45-4FF6-A0B7-D0CC1F32CA4D}"/>
              </a:ext>
            </a:extLst>
          </p:cNvPr>
          <p:cNvSpPr>
            <a:spLocks noGrp="1"/>
          </p:cNvSpPr>
          <p:nvPr>
            <p:ph type="sldNum" sz="quarter" idx="12"/>
          </p:nvPr>
        </p:nvSpPr>
        <p:spPr/>
        <p:txBody>
          <a:bodyPr/>
          <a:lstStyle/>
          <a:p>
            <a:fld id="{54E61013-CDA2-4BD1-BF9E-598F68C6E139}" type="slidenum">
              <a:rPr lang="en-US" smtClean="0"/>
              <a:t>‹#›</a:t>
            </a:fld>
            <a:endParaRPr lang="en-US"/>
          </a:p>
        </p:txBody>
      </p:sp>
    </p:spTree>
    <p:extLst>
      <p:ext uri="{BB962C8B-B14F-4D97-AF65-F5344CB8AC3E}">
        <p14:creationId xmlns:p14="http://schemas.microsoft.com/office/powerpoint/2010/main" val="155605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79EE-8B58-467B-9BF2-4D6EA78ED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65BAA-6191-49C5-89E7-DD8AA32B38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61658-D500-4114-99BE-7A0EC3A96328}"/>
              </a:ext>
            </a:extLst>
          </p:cNvPr>
          <p:cNvSpPr>
            <a:spLocks noGrp="1"/>
          </p:cNvSpPr>
          <p:nvPr>
            <p:ph type="dt" sz="half" idx="10"/>
          </p:nvPr>
        </p:nvSpPr>
        <p:spPr/>
        <p:txBody>
          <a:bodyPr/>
          <a:lstStyle/>
          <a:p>
            <a:fld id="{C71F9E17-E8FA-432C-B348-0A5F953D78B3}" type="datetimeFigureOut">
              <a:rPr lang="en-US" smtClean="0"/>
              <a:t>8/27/2019</a:t>
            </a:fld>
            <a:endParaRPr lang="en-US"/>
          </a:p>
        </p:txBody>
      </p:sp>
      <p:sp>
        <p:nvSpPr>
          <p:cNvPr id="5" name="Footer Placeholder 4">
            <a:extLst>
              <a:ext uri="{FF2B5EF4-FFF2-40B4-BE49-F238E27FC236}">
                <a16:creationId xmlns:a16="http://schemas.microsoft.com/office/drawing/2014/main" id="{29DCB333-7881-4653-B6BB-AF781C260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A00BE-FCEC-453A-B54D-ECD0D981483A}"/>
              </a:ext>
            </a:extLst>
          </p:cNvPr>
          <p:cNvSpPr>
            <a:spLocks noGrp="1"/>
          </p:cNvSpPr>
          <p:nvPr>
            <p:ph type="sldNum" sz="quarter" idx="12"/>
          </p:nvPr>
        </p:nvSpPr>
        <p:spPr/>
        <p:txBody>
          <a:bodyPr/>
          <a:lstStyle/>
          <a:p>
            <a:fld id="{54E61013-CDA2-4BD1-BF9E-598F68C6E139}" type="slidenum">
              <a:rPr lang="en-US" smtClean="0"/>
              <a:t>‹#›</a:t>
            </a:fld>
            <a:endParaRPr lang="en-US"/>
          </a:p>
        </p:txBody>
      </p:sp>
    </p:spTree>
    <p:extLst>
      <p:ext uri="{BB962C8B-B14F-4D97-AF65-F5344CB8AC3E}">
        <p14:creationId xmlns:p14="http://schemas.microsoft.com/office/powerpoint/2010/main" val="2300416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Rectangle 39"/>
          <p:cNvSpPr/>
          <p:nvPr userDrawn="1"/>
        </p:nvSpPr>
        <p:spPr>
          <a:xfrm>
            <a:off x="0" y="6410960"/>
            <a:ext cx="9144000" cy="447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5946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userDrawn="1"/>
        </p:nvSpPr>
        <p:spPr>
          <a:xfrm>
            <a:off x="8358732" y="1"/>
            <a:ext cx="785268" cy="594630"/>
          </a:xfrm>
          <a:prstGeom prst="rect">
            <a:avLst/>
          </a:prstGeom>
          <a:solidFill>
            <a:schemeClr val="tx2">
              <a:lumMod val="7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Placeholder 1"/>
          <p:cNvSpPr>
            <a:spLocks noGrp="1"/>
          </p:cNvSpPr>
          <p:nvPr>
            <p:ph type="title"/>
          </p:nvPr>
        </p:nvSpPr>
        <p:spPr>
          <a:xfrm>
            <a:off x="193931" y="64196"/>
            <a:ext cx="7970870" cy="447040"/>
          </a:xfrm>
          <a:prstGeom prst="rect">
            <a:avLst/>
          </a:prstGeom>
        </p:spPr>
        <p:txBody>
          <a:bodyPr vert="horz" lIns="0" tIns="45720" rIns="91440" bIns="45720" rtlCol="0" anchor="ctr">
            <a:normAutofit/>
          </a:bodyPr>
          <a:lstStyle/>
          <a:p>
            <a:r>
              <a:rPr lang="en-US" dirty="0"/>
              <a:t>Click to edit Master title style</a:t>
            </a:r>
          </a:p>
        </p:txBody>
      </p:sp>
      <p:sp>
        <p:nvSpPr>
          <p:cNvPr id="34" name="Slide Number Placeholder 18"/>
          <p:cNvSpPr>
            <a:spLocks noGrp="1"/>
          </p:cNvSpPr>
          <p:nvPr>
            <p:ph type="sldNum" sz="quarter" idx="4"/>
          </p:nvPr>
        </p:nvSpPr>
        <p:spPr>
          <a:xfrm>
            <a:off x="8546758" y="6465875"/>
            <a:ext cx="405027" cy="365125"/>
          </a:xfrm>
          <a:prstGeom prst="rect">
            <a:avLst/>
          </a:prstGeom>
          <a:noFill/>
          <a:ln>
            <a:noFill/>
          </a:ln>
          <a:effectLst/>
        </p:spPr>
        <p:txBody>
          <a:bodyPr vert="horz" lIns="91440" tIns="45720" rIns="91440" bIns="45720" rtlCol="0" anchor="ctr"/>
          <a:lstStyle>
            <a:lvl1pPr algn="r">
              <a:lnSpc>
                <a:spcPct val="70000"/>
              </a:lnSpc>
              <a:defRPr sz="1000">
                <a:solidFill>
                  <a:schemeClr val="tx2">
                    <a:lumMod val="75000"/>
                  </a:schemeClr>
                </a:solidFill>
              </a:defRPr>
            </a:lvl1pPr>
          </a:lstStyle>
          <a:p>
            <a:fld id="{04663962-5C0B-F642-8585-7A5CBE979EEA}" type="slidenum">
              <a:rPr lang="en-US" smtClean="0"/>
              <a:pPr/>
              <a:t>‹#›</a:t>
            </a:fld>
            <a:endParaRPr lang="en-US" dirty="0"/>
          </a:p>
        </p:txBody>
      </p:sp>
      <p:sp>
        <p:nvSpPr>
          <p:cNvPr id="35" name="Rectangle 34"/>
          <p:cNvSpPr/>
          <p:nvPr userDrawn="1"/>
        </p:nvSpPr>
        <p:spPr>
          <a:xfrm>
            <a:off x="193930" y="6501383"/>
            <a:ext cx="5471146" cy="246221"/>
          </a:xfrm>
          <a:prstGeom prst="rect">
            <a:avLst/>
          </a:prstGeom>
        </p:spPr>
        <p:txBody>
          <a:bodyPr wrap="square" lIns="0">
            <a:spAutoFit/>
          </a:bodyPr>
          <a:lstStyle/>
          <a:p>
            <a:pPr algn="l"/>
            <a:r>
              <a:rPr lang="en-US" sz="1000" dirty="0">
                <a:solidFill>
                  <a:schemeClr val="tx2">
                    <a:lumMod val="75000"/>
                  </a:schemeClr>
                </a:solidFill>
                <a:latin typeface="Calibri"/>
                <a:cs typeface="Calibri"/>
              </a:rPr>
              <a:t>© 2014-8</a:t>
            </a:r>
            <a:r>
              <a:rPr lang="en-US" sz="1000" baseline="0" dirty="0">
                <a:solidFill>
                  <a:schemeClr val="tx2">
                    <a:lumMod val="75000"/>
                  </a:schemeClr>
                </a:solidFill>
                <a:latin typeface="Calibri"/>
                <a:cs typeface="Calibri"/>
              </a:rPr>
              <a:t> | AMERICAN COLLEGE OF RADIOLOGY |</a:t>
            </a:r>
            <a:r>
              <a:rPr lang="en-US" sz="1000" dirty="0">
                <a:solidFill>
                  <a:schemeClr val="tx2">
                    <a:lumMod val="75000"/>
                  </a:schemeClr>
                </a:solidFill>
                <a:latin typeface="Calibri"/>
                <a:cs typeface="Calibri"/>
              </a:rPr>
              <a:t> IMAGING</a:t>
            </a:r>
            <a:r>
              <a:rPr lang="en-US" sz="1000" baseline="0" dirty="0">
                <a:solidFill>
                  <a:schemeClr val="tx2">
                    <a:lumMod val="75000"/>
                  </a:schemeClr>
                </a:solidFill>
                <a:latin typeface="Calibri"/>
                <a:cs typeface="Calibri"/>
              </a:rPr>
              <a:t> 3.0</a:t>
            </a:r>
            <a:r>
              <a:rPr lang="en-US" sz="1000" baseline="30000" dirty="0">
                <a:solidFill>
                  <a:schemeClr val="tx2">
                    <a:lumMod val="75000"/>
                  </a:schemeClr>
                </a:solidFill>
                <a:latin typeface="Calibri"/>
                <a:cs typeface="Calibri"/>
              </a:rPr>
              <a:t>TM</a:t>
            </a:r>
            <a:r>
              <a:rPr lang="en-US" sz="1000" baseline="0" dirty="0">
                <a:solidFill>
                  <a:schemeClr val="tx2">
                    <a:lumMod val="75000"/>
                  </a:schemeClr>
                </a:solidFill>
                <a:latin typeface="Calibri"/>
                <a:cs typeface="Calibri"/>
              </a:rPr>
              <a:t> |</a:t>
            </a:r>
            <a:r>
              <a:rPr lang="en-US" sz="1000" dirty="0">
                <a:solidFill>
                  <a:schemeClr val="tx2">
                    <a:lumMod val="75000"/>
                  </a:schemeClr>
                </a:solidFill>
                <a:latin typeface="Calibri"/>
                <a:cs typeface="Calibri"/>
              </a:rPr>
              <a:t> ALL RIGHTS RESERVED.</a:t>
            </a:r>
          </a:p>
        </p:txBody>
      </p:sp>
      <p:sp>
        <p:nvSpPr>
          <p:cNvPr id="36" name="Text Placeholder 37"/>
          <p:cNvSpPr>
            <a:spLocks noGrp="1"/>
          </p:cNvSpPr>
          <p:nvPr>
            <p:ph type="body" idx="1"/>
          </p:nvPr>
        </p:nvSpPr>
        <p:spPr>
          <a:xfrm>
            <a:off x="193074" y="685054"/>
            <a:ext cx="8757852" cy="55513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6" descr="imaging_icon.png"/>
          <p:cNvPicPr>
            <a:picLocks noChangeAspect="1"/>
          </p:cNvPicPr>
          <p:nvPr userDrawn="1"/>
        </p:nvPicPr>
        <p:blipFill>
          <a:blip r:embed="rId6">
            <a:alphaModFix amt="37000"/>
            <a:extLst>
              <a:ext uri="{28A0092B-C50C-407E-A947-70E740481C1C}">
                <a14:useLocalDpi xmlns:a14="http://schemas.microsoft.com/office/drawing/2010/main" val="0"/>
              </a:ext>
            </a:extLst>
          </a:blip>
          <a:stretch>
            <a:fillRect/>
          </a:stretch>
        </p:blipFill>
        <p:spPr>
          <a:xfrm>
            <a:off x="8492590" y="180728"/>
            <a:ext cx="513361" cy="266312"/>
          </a:xfrm>
          <a:prstGeom prst="rect">
            <a:avLst/>
          </a:prstGeom>
        </p:spPr>
      </p:pic>
    </p:spTree>
    <p:extLst>
      <p:ext uri="{BB962C8B-B14F-4D97-AF65-F5344CB8AC3E}">
        <p14:creationId xmlns:p14="http://schemas.microsoft.com/office/powerpoint/2010/main" val="302651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p:transition>
  <p:hf hdr="0" ftr="0" dt="0"/>
  <p:txStyles>
    <p:titleStyle>
      <a:lvl1pPr algn="l" defTabSz="457200" rtl="0" eaLnBrk="1" latinLnBrk="0" hangingPunct="1">
        <a:spcBef>
          <a:spcPct val="0"/>
        </a:spcBef>
        <a:buNone/>
        <a:defRPr sz="1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acr.org/Practice-Management-Quality-Informatics/Imaging-3/Case-Studies/Information-Technology" TargetMode="External"/><Relationship Id="rId13" Type="http://schemas.openxmlformats.org/officeDocument/2006/relationships/image" Target="../media/image15.png"/><Relationship Id="rId3" Type="http://schemas.openxmlformats.org/officeDocument/2006/relationships/hyperlink" Target="https://www.acr.org/Practice-Management-Quality-Informatics/Imaging-3" TargetMode="External"/><Relationship Id="rId7" Type="http://schemas.openxmlformats.org/officeDocument/2006/relationships/image" Target="../media/image12.png"/><Relationship Id="rId12" Type="http://schemas.openxmlformats.org/officeDocument/2006/relationships/hyperlink" Target="https://www.acr.org/Practice-Management-Quality-Informatics/Imaging-3/Case-Studies/Strategic-Planning" TargetMode="Externa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s://www.acr.org/Practice-Management-Quality-Informatics/Imaging-3/Case-Studies/Payment-Models" TargetMode="Externa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hyperlink" Target="https://www.acr.org/Practice-Management-Quality-Informatics/Imaging-3/Case-Studies/Patient-Engagement" TargetMode="External"/><Relationship Id="rId4" Type="http://schemas.openxmlformats.org/officeDocument/2006/relationships/hyperlink" Target="https://www.acr.org/Practice-Management-Quality-Informatics/Imaging-3/Case-Studies/Quality-and-Safety" TargetMode="External"/><Relationship Id="rId9" Type="http://schemas.openxmlformats.org/officeDocument/2006/relationships/image" Target="../media/image13.png"/><Relationship Id="rId14" Type="http://schemas.openxmlformats.org/officeDocument/2006/relationships/hyperlink" Target="https://www.acr.org/Practice-Management-Quality-Informatics/Imaging-3/Case-Studies/Interventional-Radiolog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acr.org/Practice-Management-Quality-Informatics/Imaging-3/Case-Studies/Patient-Engagement/Allaying-Fears" TargetMode="External"/><Relationship Id="rId3" Type="http://schemas.openxmlformats.org/officeDocument/2006/relationships/hyperlink" Target="https://www.acr.org/Practice-Management-Quality-Informatics/Imaging-3/Case-Studies/Patient-Engagement" TargetMode="External"/><Relationship Id="rId7" Type="http://schemas.openxmlformats.org/officeDocument/2006/relationships/hyperlink" Target="https://www.acr.org/Practice-Management-Quality-Informatics/Imaging-3/Case-Studies/Patient-Engagement/Behind-the-Curtain" TargetMode="External"/><Relationship Id="rId12" Type="http://schemas.openxmlformats.org/officeDocument/2006/relationships/image" Target="../media/image20.png"/><Relationship Id="rId2" Type="http://schemas.openxmlformats.org/officeDocument/2006/relationships/slideLayout" Target="../slideLayouts/slideLayout4.xml"/><Relationship Id="rId16" Type="http://schemas.openxmlformats.org/officeDocument/2006/relationships/image" Target="../media/image22.png"/><Relationship Id="rId1" Type="http://schemas.openxmlformats.org/officeDocument/2006/relationships/tags" Target="../tags/tag8.xml"/><Relationship Id="rId6" Type="http://schemas.openxmlformats.org/officeDocument/2006/relationships/image" Target="../media/image17.png"/><Relationship Id="rId11" Type="http://schemas.openxmlformats.org/officeDocument/2006/relationships/hyperlink" Target="https://www.acr.org/Practice-Management-Quality-Informatics/Imaging-3/Case-Studies/Patient-Engagement/Watch-and-Learn" TargetMode="External"/><Relationship Id="rId5" Type="http://schemas.openxmlformats.org/officeDocument/2006/relationships/hyperlink" Target="https://www.acr.org/Practice-Management-Quality-Informatics/Imaging-3/Case-Studies/Patient-Engagement/An-Ethical-Approach" TargetMode="External"/><Relationship Id="rId15" Type="http://schemas.openxmlformats.org/officeDocument/2006/relationships/hyperlink" Target="https://www.acr.org/Practice-Management-Quality-Informatics/Imaging-3/Case-Studies/Patient-Engagement/Blog-About-It" TargetMode="External"/><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hyperlink" Target="https://www.acr.org/Practice-Management-Quality-Informatics/Imaging-3/Case-Studies/Patient-Engagement/A-Clearer-Picture-of-Prostate-Health" TargetMode="External"/><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8" Type="http://schemas.openxmlformats.org/officeDocument/2006/relationships/hyperlink" Target="https://www.acr.org/Practice-Management-Quality-Informatics/Imaging-3/Imaging-Value-Chain/Communication" TargetMode="External"/><Relationship Id="rId3" Type="http://schemas.openxmlformats.org/officeDocument/2006/relationships/hyperlink" Target="https://www.acr.org/Practice-Management-Quality-Informatics/Imaging-3/Imaging-Value-Chain" TargetMode="External"/><Relationship Id="rId7" Type="http://schemas.openxmlformats.org/officeDocument/2006/relationships/hyperlink" Target="https://www.acr.org/Practice-Management-Quality-Informatics/Imaging-3/Imaging-Value-Chain/Modality-Operations" TargetMode="Externa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s://www.acr.org/Practice-Management-Quality-Informatics/Imaging-3/Imaging-Value-Chain/Protocol-Optimization" TargetMode="External"/><Relationship Id="rId5" Type="http://schemas.openxmlformats.org/officeDocument/2006/relationships/hyperlink" Target="https://www.acr.org/Practice-Management-Quality-Informatics/Imaging-3/Imaging-Value-Chain/Interpretation" TargetMode="External"/><Relationship Id="rId10" Type="http://schemas.openxmlformats.org/officeDocument/2006/relationships/hyperlink" Target="https://www.acr.org/Practice-Management-Quality-Informatics/Imaging-3/Imaging-Value-Chain/Data-Mining" TargetMode="External"/><Relationship Id="rId4" Type="http://schemas.openxmlformats.org/officeDocument/2006/relationships/hyperlink" Target="https://www.acr.org/Practice-Management-Quality-Informatics/Imaging-3/Imaging-Value-Chain/Appropriateness" TargetMode="External"/><Relationship Id="rId9" Type="http://schemas.openxmlformats.org/officeDocument/2006/relationships/hyperlink" Target="https://www.acr.org/Practice-Management-Quality-Informatics/Imaging-3/Imaging-Value-Chain/Referring-Physici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www.acr.org/Legal" TargetMode="External"/><Relationship Id="rId5" Type="http://schemas.openxmlformats.org/officeDocument/2006/relationships/hyperlink" Target="http://www.acr.org/" TargetMode="External"/><Relationship Id="rId4" Type="http://schemas.openxmlformats.org/officeDocument/2006/relationships/hyperlink" Target="https://creativecommons.org/licenses/by-nc-nd/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tkP2ozhPTf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hyperlink" Target="https://www.acr.org/Practice-Management-Quality-Informatics/Imaging-3"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cr.org/Practice-Management-Quality-Informatics/Imaging-3/Case-Studies/Strategic-Planning/Mapping-Possibilities"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www.acr.org/Practice-Management-Quality-Informatics/Patient-Family-Centered-Care" TargetMode="External"/><Relationship Id="rId5" Type="http://schemas.openxmlformats.org/officeDocument/2006/relationships/hyperlink" Target="https://www.acr.org/-/media/ACR/NOINDEX/Case-Study-Materials/Aultman-Radiology-Hassle-Map.pdf?la=en" TargetMode="External"/><Relationship Id="rId4" Type="http://schemas.openxmlformats.org/officeDocument/2006/relationships/hyperlink" Target="https://changethis.com/manifesto/86.01.Demand/pdf/86.01.Deman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A7AA2E-78FA-4D53-ABED-3FB5E23ADEFC}"/>
              </a:ext>
            </a:extLst>
          </p:cNvPr>
          <p:cNvPicPr>
            <a:picLocks noChangeAspect="1"/>
          </p:cNvPicPr>
          <p:nvPr/>
        </p:nvPicPr>
        <p:blipFill>
          <a:blip r:embed="rId4"/>
          <a:stretch>
            <a:fillRect/>
          </a:stretch>
        </p:blipFill>
        <p:spPr>
          <a:xfrm>
            <a:off x="3933988" y="933123"/>
            <a:ext cx="1136447" cy="749923"/>
          </a:xfrm>
          <a:prstGeom prst="rect">
            <a:avLst/>
          </a:prstGeom>
        </p:spPr>
      </p:pic>
      <p:sp>
        <p:nvSpPr>
          <p:cNvPr id="5" name="Rectangle 4"/>
          <p:cNvSpPr/>
          <p:nvPr/>
        </p:nvSpPr>
        <p:spPr>
          <a:xfrm>
            <a:off x="572124" y="3733569"/>
            <a:ext cx="8045619" cy="646331"/>
          </a:xfrm>
          <a:prstGeom prst="rect">
            <a:avLst/>
          </a:prstGeom>
        </p:spPr>
        <p:txBody>
          <a:bodyPr wrap="square">
            <a:spAutoFit/>
          </a:bodyPr>
          <a:lstStyle/>
          <a:p>
            <a:pPr algn="ctr"/>
            <a:r>
              <a:rPr lang="en-US" dirty="0">
                <a:solidFill>
                  <a:schemeClr val="accent3"/>
                </a:solidFill>
                <a:latin typeface="+mj-lt"/>
              </a:rPr>
              <a:t>An Imaging 3.0 Case Study</a:t>
            </a:r>
            <a:endParaRPr lang="en-US" sz="2400" dirty="0">
              <a:solidFill>
                <a:schemeClr val="accent3"/>
              </a:solidFill>
              <a:latin typeface="+mj-lt"/>
            </a:endParaRPr>
          </a:p>
          <a:p>
            <a:pPr algn="ctr"/>
            <a:r>
              <a:rPr lang="en-US" dirty="0">
                <a:solidFill>
                  <a:schemeClr val="accent3"/>
                </a:solidFill>
                <a:latin typeface="+mj-lt"/>
              </a:rPr>
              <a:t>January 30, 2019</a:t>
            </a:r>
            <a:endParaRPr lang="en-US" sz="1400" dirty="0">
              <a:solidFill>
                <a:schemeClr val="accent3"/>
              </a:solidFill>
              <a:latin typeface="+mj-lt"/>
            </a:endParaRPr>
          </a:p>
        </p:txBody>
      </p:sp>
      <p:sp>
        <p:nvSpPr>
          <p:cNvPr id="9" name="Rectangle 8"/>
          <p:cNvSpPr/>
          <p:nvPr/>
        </p:nvSpPr>
        <p:spPr>
          <a:xfrm>
            <a:off x="572124" y="1795178"/>
            <a:ext cx="8045619" cy="1107996"/>
          </a:xfrm>
          <a:prstGeom prst="rect">
            <a:avLst/>
          </a:prstGeom>
        </p:spPr>
        <p:txBody>
          <a:bodyPr wrap="square">
            <a:spAutoFit/>
          </a:bodyPr>
          <a:lstStyle/>
          <a:p>
            <a:pPr algn="ctr"/>
            <a:r>
              <a:rPr lang="en-US" sz="6600" b="1" dirty="0">
                <a:solidFill>
                  <a:schemeClr val="tx2"/>
                </a:solidFill>
                <a:latin typeface="+mj-lt"/>
              </a:rPr>
              <a:t>Mapping Possibilities</a:t>
            </a:r>
          </a:p>
        </p:txBody>
      </p:sp>
      <p:sp>
        <p:nvSpPr>
          <p:cNvPr id="2" name="Rectangle 1">
            <a:extLst>
              <a:ext uri="{FF2B5EF4-FFF2-40B4-BE49-F238E27FC236}">
                <a16:creationId xmlns:a16="http://schemas.microsoft.com/office/drawing/2014/main" id="{11032FCB-EA0B-483D-86BD-2954E151F17B}"/>
              </a:ext>
            </a:extLst>
          </p:cNvPr>
          <p:cNvSpPr/>
          <p:nvPr/>
        </p:nvSpPr>
        <p:spPr>
          <a:xfrm>
            <a:off x="294640" y="4741595"/>
            <a:ext cx="8229600" cy="369332"/>
          </a:xfrm>
          <a:prstGeom prst="rect">
            <a:avLst/>
          </a:prstGeom>
        </p:spPr>
        <p:txBody>
          <a:bodyPr wrap="square">
            <a:spAutoFit/>
          </a:bodyPr>
          <a:lstStyle/>
          <a:p>
            <a:pPr algn="ctr"/>
            <a:r>
              <a:rPr lang="en-US" dirty="0"/>
              <a:t>These slides are disseminated to our respective members as a partnership of:</a:t>
            </a:r>
          </a:p>
        </p:txBody>
      </p:sp>
      <p:pic>
        <p:nvPicPr>
          <p:cNvPr id="6" name="Picture 2" descr="https://www.acr.org/-/media/ACR/Files/Practice-Toolkit/ACR-logo-tagline_rgb.png">
            <a:extLst>
              <a:ext uri="{FF2B5EF4-FFF2-40B4-BE49-F238E27FC236}">
                <a16:creationId xmlns:a16="http://schemas.microsoft.com/office/drawing/2014/main" id="{372CC835-E373-4A92-B8AD-FD62F7B76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128" y="5268685"/>
            <a:ext cx="1385149" cy="720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rad.bus.associationcareernetwork.com/headers/cc/responsive/partner_lib/22419/img/logo-22419.jpg">
            <a:extLst>
              <a:ext uri="{FF2B5EF4-FFF2-40B4-BE49-F238E27FC236}">
                <a16:creationId xmlns:a16="http://schemas.microsoft.com/office/drawing/2014/main" id="{EE4C10D4-B3CE-412D-B7E9-15833FE83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78" y="5172534"/>
            <a:ext cx="1908138" cy="876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ahra.org/am/images/Logos2/ahra-long-tagline-ds.png">
            <a:extLst>
              <a:ext uri="{FF2B5EF4-FFF2-40B4-BE49-F238E27FC236}">
                <a16:creationId xmlns:a16="http://schemas.microsoft.com/office/drawing/2014/main" id="{1E76BA21-1AD5-4FF3-9119-83E88EBB4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417" y="5169638"/>
            <a:ext cx="2534341" cy="8012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802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88" y="3078827"/>
            <a:ext cx="7970870" cy="447040"/>
          </a:xfrm>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Appendix of Additional Resources</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10</a:t>
            </a:fld>
            <a:endParaRPr lang="en-US" dirty="0"/>
          </a:p>
        </p:txBody>
      </p:sp>
    </p:spTree>
    <p:extLst>
      <p:ext uri="{BB962C8B-B14F-4D97-AF65-F5344CB8AC3E}">
        <p14:creationId xmlns:p14="http://schemas.microsoft.com/office/powerpoint/2010/main" val="32867510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9B56-4EF4-4D64-AEC0-4B8857025A43}"/>
              </a:ext>
            </a:extLst>
          </p:cNvPr>
          <p:cNvSpPr>
            <a:spLocks noGrp="1"/>
          </p:cNvSpPr>
          <p:nvPr>
            <p:ph type="title"/>
          </p:nvPr>
        </p:nvSpPr>
        <p:spPr>
          <a:xfrm>
            <a:off x="193931" y="92202"/>
            <a:ext cx="6500784" cy="447040"/>
          </a:xfrm>
        </p:spPr>
        <p:txBody>
          <a:bodyPr>
            <a:noAutofit/>
          </a:bodyPr>
          <a:lstStyle/>
          <a:p>
            <a:r>
              <a:rPr lang="en-US" sz="2000" dirty="0"/>
              <a:t>Read 100+ other ACR Imaging 3.0 Case Studies</a:t>
            </a:r>
          </a:p>
        </p:txBody>
      </p:sp>
      <p:sp>
        <p:nvSpPr>
          <p:cNvPr id="3" name="Content Placeholder 2">
            <a:extLst>
              <a:ext uri="{FF2B5EF4-FFF2-40B4-BE49-F238E27FC236}">
                <a16:creationId xmlns:a16="http://schemas.microsoft.com/office/drawing/2014/main" id="{FA20591D-9CCB-47FD-9786-3C201BF8971A}"/>
              </a:ext>
            </a:extLst>
          </p:cNvPr>
          <p:cNvSpPr>
            <a:spLocks noGrp="1"/>
          </p:cNvSpPr>
          <p:nvPr>
            <p:ph idx="1"/>
          </p:nvPr>
        </p:nvSpPr>
        <p:spPr/>
        <p:txBody>
          <a:bodyPr>
            <a:normAutofit/>
          </a:bodyPr>
          <a:lstStyle/>
          <a:p>
            <a:pPr marL="0" indent="0">
              <a:buNone/>
            </a:pPr>
            <a:r>
              <a:rPr lang="en-US" sz="2800" dirty="0"/>
              <a:t>ACR has </a:t>
            </a:r>
            <a:r>
              <a:rPr lang="en-US" sz="2800" dirty="0">
                <a:hlinkClick r:id="rId3"/>
              </a:rPr>
              <a:t>100+</a:t>
            </a:r>
            <a:r>
              <a:rPr lang="en-US" sz="2800" dirty="0"/>
              <a:t> Imaging 3.0 Case Studies that fall under the six categories below. Click each category to learn more:</a:t>
            </a:r>
          </a:p>
        </p:txBody>
      </p:sp>
      <p:sp>
        <p:nvSpPr>
          <p:cNvPr id="4" name="Slide Number Placeholder 3">
            <a:extLst>
              <a:ext uri="{FF2B5EF4-FFF2-40B4-BE49-F238E27FC236}">
                <a16:creationId xmlns:a16="http://schemas.microsoft.com/office/drawing/2014/main" id="{7F2B4A18-F728-49C2-8344-28BC0DFCFF2A}"/>
              </a:ext>
            </a:extLst>
          </p:cNvPr>
          <p:cNvSpPr>
            <a:spLocks noGrp="1"/>
          </p:cNvSpPr>
          <p:nvPr>
            <p:ph type="sldNum" sz="quarter" idx="12"/>
          </p:nvPr>
        </p:nvSpPr>
        <p:spPr/>
        <p:txBody>
          <a:bodyPr/>
          <a:lstStyle/>
          <a:p>
            <a:fld id="{54E61013-CDA2-4BD1-BF9E-598F68C6E139}" type="slidenum">
              <a:rPr lang="en-US" smtClean="0"/>
              <a:t>11</a:t>
            </a:fld>
            <a:endParaRPr lang="en-US"/>
          </a:p>
        </p:txBody>
      </p:sp>
      <p:sp>
        <p:nvSpPr>
          <p:cNvPr id="5" name="AutoShape 2" descr="filesystem:chrome-extension://fdpohaocaechififmbbbbbknoalclacl/temporary/screencapture-acr-org-Practice-Management-Quality-Informatics-Imaging-3-Case-Studies-1517199953448.png">
            <a:extLst>
              <a:ext uri="{FF2B5EF4-FFF2-40B4-BE49-F238E27FC236}">
                <a16:creationId xmlns:a16="http://schemas.microsoft.com/office/drawing/2014/main" id="{ECC3A05F-3004-4444-A120-9114416C388C}"/>
              </a:ext>
            </a:extLst>
          </p:cNvPr>
          <p:cNvSpPr>
            <a:spLocks noChangeAspect="1" noChangeArrowheads="1"/>
          </p:cNvSpPr>
          <p:nvPr/>
        </p:nvSpPr>
        <p:spPr bwMode="auto">
          <a:xfrm>
            <a:off x="4439192" y="3296192"/>
            <a:ext cx="285208" cy="2852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a:hlinkClick r:id="rId4" tooltip="Ensuring patients receive the highest quality care — from monitoring dose levels to encouraging radiologist participation in patient quality initiatives — is a top priority of Imaging 3.0."/>
            <a:hlinkHover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091" y="1894060"/>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tooltip="As ACOs and other alternative payment models come online, Imaging 3.0® encourages radiologists to make themselves indispensable to quality patient care."/>
            <a:hlinkHover r:id="" action="ppaction://noaction" highlightClick="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645" y="1894060"/>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8" tooltip="Radiology has always been at the forefront of medical technology. Imaging 3.0 encourages radiologists to continue pushing the technological envelope in ways that improve patient care."/>
            <a:hlinkHover r:id="" action="ppaction://noaction" highlightClick="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7199" y="1890743"/>
            <a:ext cx="2069668" cy="20696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10" tooltip="Putting a face to radiology is an important aspect of Imaging 3.0. Whether it means conferring with patients about findings or enlisting satisfaction surveys, radiologists must engage more directly with patients to make their presence known. "/>
            <a:hlinkHover r:id="" action="ppaction://noaction" highlightClick="1"/>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0091" y="4195958"/>
            <a:ext cx="2076302" cy="20497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12" tooltip="Facing the changing tides of health care requires more than just superficial changes to your practice or department. Creating a strategic plan can help you through the transition process, and these case studies can help guide the way. "/>
            <a:hlinkHover r:id="" action="ppaction://noaction" highlightClick="1"/>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0483" y="4182691"/>
            <a:ext cx="2063034"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a:hlinkClick r:id="rId14" tooltip="Interventional radiologists are pioneers in many areas, including the diagnosis and treatment of patients using non-invasive techniques. In this new era of Imaging 3.0, IR specialists are finding innovative ways to minimize risks to and improve outcomes."/>
            <a:hlinkHover r:id="" action="ppaction://noaction" highlightClick="1"/>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07199" y="4173333"/>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2238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C7A5-1066-4A84-A4AA-B9091920F02F}"/>
              </a:ext>
            </a:extLst>
          </p:cNvPr>
          <p:cNvSpPr>
            <a:spLocks noGrp="1"/>
          </p:cNvSpPr>
          <p:nvPr>
            <p:ph type="title"/>
          </p:nvPr>
        </p:nvSpPr>
        <p:spPr/>
        <p:txBody>
          <a:bodyPr>
            <a:normAutofit/>
          </a:bodyPr>
          <a:lstStyle/>
          <a:p>
            <a:r>
              <a:rPr lang="en-US" sz="2000" dirty="0"/>
              <a:t>Imaging 3.0 Case Studies about Patient Engagement</a:t>
            </a:r>
          </a:p>
        </p:txBody>
      </p:sp>
      <p:sp>
        <p:nvSpPr>
          <p:cNvPr id="4" name="Slide Number Placeholder 3">
            <a:extLst>
              <a:ext uri="{FF2B5EF4-FFF2-40B4-BE49-F238E27FC236}">
                <a16:creationId xmlns:a16="http://schemas.microsoft.com/office/drawing/2014/main" id="{E7168EE0-C1DB-47CE-AEE3-216419CCB600}"/>
              </a:ext>
            </a:extLst>
          </p:cNvPr>
          <p:cNvSpPr>
            <a:spLocks noGrp="1"/>
          </p:cNvSpPr>
          <p:nvPr>
            <p:ph type="sldNum" sz="quarter" idx="12"/>
          </p:nvPr>
        </p:nvSpPr>
        <p:spPr/>
        <p:txBody>
          <a:bodyPr/>
          <a:lstStyle/>
          <a:p>
            <a:fld id="{54E61013-CDA2-4BD1-BF9E-598F68C6E139}" type="slidenum">
              <a:rPr lang="en-US" smtClean="0"/>
              <a:t>12</a:t>
            </a:fld>
            <a:endParaRPr lang="en-US"/>
          </a:p>
        </p:txBody>
      </p:sp>
      <p:pic>
        <p:nvPicPr>
          <p:cNvPr id="8" name="Picture 6">
            <a:hlinkClick r:id="rId3" tooltip="Putting a face to radiology is an important aspect of Imaging 3.0. Whether it means conferring with patients about findings or enlisting satisfaction surveys, radiologists must engage more directly with patients to make their presence known.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463" y="1402966"/>
            <a:ext cx="1416483" cy="139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5"/>
            <a:hlinkHover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431" y="3256995"/>
            <a:ext cx="2228961" cy="1432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hlinkClick r:id="rId7"/>
            <a:hlinkHover r:id="" action="ppaction://noaction" highlightClick="1"/>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584" y="3261851"/>
            <a:ext cx="2212243" cy="1432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a:hlinkClick r:id="rId9"/>
            <a:hlinkHover r:id="" action="ppaction://noaction" highlightClick="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1414" y="3262567"/>
            <a:ext cx="2223387" cy="14209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a:hlinkClick r:id="rId11"/>
            <a:hlinkHover r:id="" action="ppaction://noaction" highlightClick="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05" y="4873286"/>
            <a:ext cx="2223387" cy="140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a:hlinkClick r:id="rId13"/>
            <a:hlinkHover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0584" y="4873286"/>
            <a:ext cx="2212243" cy="140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a:hlinkClick r:id="rId15"/>
            <a:hlinkHover r:id="" action="ppaction://noaction" highlightClick="1"/>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63500" y="4873286"/>
            <a:ext cx="2223387" cy="140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Brace 6"/>
          <p:cNvSpPr/>
          <p:nvPr/>
        </p:nvSpPr>
        <p:spPr>
          <a:xfrm rot="5400000">
            <a:off x="4381160" y="-572924"/>
            <a:ext cx="491093" cy="7242772"/>
          </a:xfrm>
          <a:prstGeom prst="leftBrac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93931" y="695420"/>
            <a:ext cx="8823320" cy="646331"/>
          </a:xfrm>
          <a:prstGeom prst="rect">
            <a:avLst/>
          </a:prstGeom>
          <a:noFill/>
        </p:spPr>
        <p:txBody>
          <a:bodyPr wrap="square" rtlCol="0">
            <a:spAutoFit/>
          </a:bodyPr>
          <a:lstStyle/>
          <a:p>
            <a:r>
              <a:rPr lang="en-US" dirty="0"/>
              <a:t>For example, the </a:t>
            </a:r>
            <a:r>
              <a:rPr lang="en-US" dirty="0">
                <a:hlinkClick r:id="rId3"/>
              </a:rPr>
              <a:t>Patient Engagement</a:t>
            </a:r>
            <a:r>
              <a:rPr lang="en-US" dirty="0"/>
              <a:t> category features 20+ Imaging 3.0 Case Studies for further learning, including the 6 featured below:</a:t>
            </a:r>
          </a:p>
        </p:txBody>
      </p:sp>
    </p:spTree>
    <p:custDataLst>
      <p:tags r:id="rId1"/>
    </p:custDataLst>
    <p:extLst>
      <p:ext uri="{BB962C8B-B14F-4D97-AF65-F5344CB8AC3E}">
        <p14:creationId xmlns:p14="http://schemas.microsoft.com/office/powerpoint/2010/main" val="82776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35465"/>
            <a:ext cx="6858000" cy="2387600"/>
          </a:xfrm>
        </p:spPr>
        <p:txBody>
          <a:bodyPr>
            <a:normAutofit fontScale="90000"/>
          </a:bodyPr>
          <a:lstStyle/>
          <a:p>
            <a:r>
              <a:rPr lang="en-US" sz="4800" b="1" dirty="0">
                <a:solidFill>
                  <a:schemeClr val="accent3"/>
                </a:solidFill>
              </a:rPr>
              <a:t>Making the Connection Between Imaging 3.0 Case Studies and the Imaging Value Chain</a:t>
            </a:r>
            <a:endParaRPr lang="en-US" dirty="0"/>
          </a:p>
        </p:txBody>
      </p:sp>
      <p:sp>
        <p:nvSpPr>
          <p:cNvPr id="4" name="Subtitle 3"/>
          <p:cNvSpPr>
            <a:spLocks noGrp="1"/>
          </p:cNvSpPr>
          <p:nvPr>
            <p:ph type="subTitle" idx="1"/>
          </p:nvPr>
        </p:nvSpPr>
        <p:spPr>
          <a:xfrm>
            <a:off x="1161428" y="5425521"/>
            <a:ext cx="6858000" cy="704461"/>
          </a:xfrm>
        </p:spPr>
        <p:txBody>
          <a:bodyPr/>
          <a:lstStyle/>
          <a:p>
            <a:r>
              <a:rPr lang="en-US" dirty="0"/>
              <a:t>An American College of Radiology Initiative</a:t>
            </a:r>
          </a:p>
        </p:txBody>
      </p:sp>
      <p:sp>
        <p:nvSpPr>
          <p:cNvPr id="3" name="Slide Number Placeholder 2"/>
          <p:cNvSpPr>
            <a:spLocks noGrp="1"/>
          </p:cNvSpPr>
          <p:nvPr>
            <p:ph type="sldNum" sz="quarter" idx="12"/>
          </p:nvPr>
        </p:nvSpPr>
        <p:spPr/>
        <p:txBody>
          <a:bodyPr/>
          <a:lstStyle/>
          <a:p>
            <a:fld id="{04663962-5C0B-F642-8585-7A5CBE979EEA}" type="slidenum">
              <a:rPr lang="en-US" smtClean="0"/>
              <a:pPr/>
              <a:t>13</a:t>
            </a:fld>
            <a:endParaRPr lang="en-US" dirty="0"/>
          </a:p>
        </p:txBody>
      </p:sp>
      <p:grpSp>
        <p:nvGrpSpPr>
          <p:cNvPr id="7" name="Group 6"/>
          <p:cNvGrpSpPr/>
          <p:nvPr/>
        </p:nvGrpSpPr>
        <p:grpSpPr>
          <a:xfrm>
            <a:off x="2395389" y="824628"/>
            <a:ext cx="4455328" cy="1193229"/>
            <a:chOff x="2395389" y="824628"/>
            <a:chExt cx="4455328" cy="1193229"/>
          </a:xfrm>
        </p:grpSpPr>
        <p:pic>
          <p:nvPicPr>
            <p:cNvPr id="5" name="Picture 4">
              <a:extLst>
                <a:ext uri="{FF2B5EF4-FFF2-40B4-BE49-F238E27FC236}">
                  <a16:creationId xmlns:a16="http://schemas.microsoft.com/office/drawing/2014/main" id="{5CA7AA2E-78FA-4D53-ABED-3FB5E23ADEFC}"/>
                </a:ext>
              </a:extLst>
            </p:cNvPr>
            <p:cNvPicPr>
              <a:picLocks noChangeAspect="1"/>
            </p:cNvPicPr>
            <p:nvPr/>
          </p:nvPicPr>
          <p:blipFill>
            <a:blip r:embed="rId2"/>
            <a:stretch>
              <a:fillRect/>
            </a:stretch>
          </p:blipFill>
          <p:spPr>
            <a:xfrm>
              <a:off x="2395389" y="824628"/>
              <a:ext cx="1808242" cy="1193229"/>
            </a:xfrm>
            <a:prstGeom prst="rect">
              <a:avLst/>
            </a:prstGeom>
          </p:spPr>
        </p:pic>
        <p:pic>
          <p:nvPicPr>
            <p:cNvPr id="6" name="Picture 5"/>
            <p:cNvPicPr>
              <a:picLocks noChangeAspect="1"/>
            </p:cNvPicPr>
            <p:nvPr/>
          </p:nvPicPr>
          <p:blipFill>
            <a:blip r:embed="rId3"/>
            <a:stretch>
              <a:fillRect/>
            </a:stretch>
          </p:blipFill>
          <p:spPr>
            <a:xfrm>
              <a:off x="4312022" y="824628"/>
              <a:ext cx="2538695" cy="1193228"/>
            </a:xfrm>
            <a:prstGeom prst="rect">
              <a:avLst/>
            </a:prstGeom>
          </p:spPr>
        </p:pic>
      </p:grpSp>
    </p:spTree>
    <p:extLst>
      <p:ext uri="{BB962C8B-B14F-4D97-AF65-F5344CB8AC3E}">
        <p14:creationId xmlns:p14="http://schemas.microsoft.com/office/powerpoint/2010/main" val="24787317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elay 12"/>
          <p:cNvSpPr/>
          <p:nvPr/>
        </p:nvSpPr>
        <p:spPr>
          <a:xfrm flipH="1">
            <a:off x="2761861" y="1046330"/>
            <a:ext cx="6382138" cy="4906610"/>
          </a:xfrm>
          <a:prstGeom prst="flowChartDelay">
            <a:avLst/>
          </a:prstGeom>
          <a:solidFill>
            <a:schemeClr val="accent3">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12" name="Flowchart: Delay 11"/>
          <p:cNvSpPr/>
          <p:nvPr/>
        </p:nvSpPr>
        <p:spPr>
          <a:xfrm>
            <a:off x="0" y="1046331"/>
            <a:ext cx="6384931" cy="4906608"/>
          </a:xfrm>
          <a:prstGeom prst="flowChartDelay">
            <a:avLst/>
          </a:prstGeom>
          <a:solidFill>
            <a:schemeClr val="accent2">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 name="Title 1"/>
          <p:cNvSpPr>
            <a:spLocks noGrp="1"/>
          </p:cNvSpPr>
          <p:nvPr>
            <p:ph type="title"/>
          </p:nvPr>
        </p:nvSpPr>
        <p:spPr>
          <a:xfrm>
            <a:off x="132908" y="85278"/>
            <a:ext cx="8283221" cy="447040"/>
          </a:xfrm>
        </p:spPr>
        <p:txBody>
          <a:bodyPr>
            <a:normAutofit/>
          </a:bodyPr>
          <a:lstStyle/>
          <a:p>
            <a:r>
              <a:rPr lang="en-US" sz="2000" dirty="0"/>
              <a:t>Imaging 3.0 Cases Demonstrate the Value Chain in Your Organization</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14</a:t>
            </a:fld>
            <a:endParaRPr lang="en-US" dirty="0"/>
          </a:p>
        </p:txBody>
      </p:sp>
      <p:sp>
        <p:nvSpPr>
          <p:cNvPr id="7" name="TextBox 6"/>
          <p:cNvSpPr txBox="1"/>
          <p:nvPr/>
        </p:nvSpPr>
        <p:spPr>
          <a:xfrm>
            <a:off x="6610152" y="2330258"/>
            <a:ext cx="2374640" cy="2862322"/>
          </a:xfrm>
          <a:prstGeom prst="rect">
            <a:avLst/>
          </a:prstGeom>
          <a:noFill/>
        </p:spPr>
        <p:txBody>
          <a:bodyPr wrap="square" rtlCol="0">
            <a:spAutoFit/>
          </a:bodyPr>
          <a:lstStyle/>
          <a:p>
            <a:pPr algn="r"/>
            <a:r>
              <a:rPr lang="en-US" dirty="0"/>
              <a:t>The JACR’s Imaging Value Chain is a series of peer-reviewed articles based on the five Imaging 3.0 pillars to help transition the practice of radiology from volume-based to value-based imaging care. </a:t>
            </a:r>
          </a:p>
        </p:txBody>
      </p:sp>
      <p:sp>
        <p:nvSpPr>
          <p:cNvPr id="14" name="TextBox 13"/>
          <p:cNvSpPr txBox="1"/>
          <p:nvPr/>
        </p:nvSpPr>
        <p:spPr>
          <a:xfrm>
            <a:off x="189578" y="2326834"/>
            <a:ext cx="2374640" cy="2308324"/>
          </a:xfrm>
          <a:prstGeom prst="rect">
            <a:avLst/>
          </a:prstGeom>
          <a:noFill/>
        </p:spPr>
        <p:txBody>
          <a:bodyPr wrap="square" rtlCol="0">
            <a:spAutoFit/>
          </a:bodyPr>
          <a:lstStyle/>
          <a:p>
            <a:r>
              <a:rPr lang="en-US" dirty="0"/>
              <a:t>The ACR’s Imaging 3.0 initiative is designed to help radiologists shape their future using tools and processes to improve practice management and patient care.</a:t>
            </a:r>
          </a:p>
        </p:txBody>
      </p:sp>
      <p:sp>
        <p:nvSpPr>
          <p:cNvPr id="15" name="TextBox 14"/>
          <p:cNvSpPr txBox="1"/>
          <p:nvPr/>
        </p:nvSpPr>
        <p:spPr>
          <a:xfrm>
            <a:off x="-938838" y="1875044"/>
            <a:ext cx="2892489" cy="461665"/>
          </a:xfrm>
          <a:prstGeom prst="rect">
            <a:avLst/>
          </a:prstGeom>
          <a:noFill/>
        </p:spPr>
        <p:txBody>
          <a:bodyPr wrap="square" rtlCol="0">
            <a:spAutoFit/>
          </a:bodyPr>
          <a:lstStyle/>
          <a:p>
            <a:pPr algn="r"/>
            <a:r>
              <a:rPr lang="en-US" sz="2400" b="1" dirty="0">
                <a:solidFill>
                  <a:schemeClr val="accent2"/>
                </a:solidFill>
              </a:rPr>
              <a:t>Case Studies</a:t>
            </a:r>
          </a:p>
        </p:txBody>
      </p:sp>
      <p:sp>
        <p:nvSpPr>
          <p:cNvPr id="16" name="TextBox 15"/>
          <p:cNvSpPr txBox="1"/>
          <p:nvPr/>
        </p:nvSpPr>
        <p:spPr>
          <a:xfrm>
            <a:off x="6059296" y="1856039"/>
            <a:ext cx="2892489" cy="461665"/>
          </a:xfrm>
          <a:prstGeom prst="rect">
            <a:avLst/>
          </a:prstGeom>
          <a:noFill/>
        </p:spPr>
        <p:txBody>
          <a:bodyPr wrap="square" rtlCol="0">
            <a:spAutoFit/>
          </a:bodyPr>
          <a:lstStyle/>
          <a:p>
            <a:pPr algn="r"/>
            <a:r>
              <a:rPr lang="en-US" sz="2400" b="1" dirty="0">
                <a:solidFill>
                  <a:schemeClr val="accent3"/>
                </a:solidFill>
              </a:rPr>
              <a:t>Imaging Value Chain</a:t>
            </a:r>
          </a:p>
        </p:txBody>
      </p:sp>
      <p:sp>
        <p:nvSpPr>
          <p:cNvPr id="17" name="TextBox 16"/>
          <p:cNvSpPr txBox="1"/>
          <p:nvPr/>
        </p:nvSpPr>
        <p:spPr>
          <a:xfrm>
            <a:off x="3113624" y="2798029"/>
            <a:ext cx="2892489" cy="1477328"/>
          </a:xfrm>
          <a:prstGeom prst="rect">
            <a:avLst/>
          </a:prstGeom>
          <a:noFill/>
        </p:spPr>
        <p:txBody>
          <a:bodyPr wrap="square" rtlCol="0">
            <a:spAutoFit/>
          </a:bodyPr>
          <a:lstStyle/>
          <a:p>
            <a:pPr algn="ctr"/>
            <a:r>
              <a:rPr lang="en-US" dirty="0"/>
              <a:t>Practical, straight forward success stories you can use to implement improvements in your patient care and practice management today.</a:t>
            </a:r>
          </a:p>
        </p:txBody>
      </p:sp>
      <p:sp>
        <p:nvSpPr>
          <p:cNvPr id="18" name="TextBox 17"/>
          <p:cNvSpPr txBox="1"/>
          <p:nvPr/>
        </p:nvSpPr>
        <p:spPr>
          <a:xfrm>
            <a:off x="2974724" y="2336364"/>
            <a:ext cx="3193161" cy="461665"/>
          </a:xfrm>
          <a:prstGeom prst="rect">
            <a:avLst/>
          </a:prstGeom>
          <a:noFill/>
        </p:spPr>
        <p:txBody>
          <a:bodyPr wrap="square" rtlCol="0">
            <a:spAutoFit/>
          </a:bodyPr>
          <a:lstStyle/>
          <a:p>
            <a:pPr algn="ctr"/>
            <a:r>
              <a:rPr lang="en-US" sz="2400" b="1" dirty="0"/>
              <a:t>Connection Point</a:t>
            </a:r>
          </a:p>
        </p:txBody>
      </p:sp>
    </p:spTree>
    <p:custDataLst>
      <p:tags r:id="rId1"/>
    </p:custDataLst>
    <p:extLst>
      <p:ext uri="{BB962C8B-B14F-4D97-AF65-F5344CB8AC3E}">
        <p14:creationId xmlns:p14="http://schemas.microsoft.com/office/powerpoint/2010/main" val="14770346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685-70F6-4158-9830-CB2FFCBB94E8}"/>
              </a:ext>
            </a:extLst>
          </p:cNvPr>
          <p:cNvSpPr>
            <a:spLocks noGrp="1"/>
          </p:cNvSpPr>
          <p:nvPr>
            <p:ph type="title"/>
          </p:nvPr>
        </p:nvSpPr>
        <p:spPr/>
        <p:txBody>
          <a:bodyPr>
            <a:normAutofit/>
          </a:bodyPr>
          <a:lstStyle/>
          <a:p>
            <a:r>
              <a:rPr lang="en-US" sz="2000" dirty="0"/>
              <a:t>Learn More about Imaging 3.0 and The Imaging Value Chain </a:t>
            </a:r>
          </a:p>
        </p:txBody>
      </p:sp>
      <p:sp>
        <p:nvSpPr>
          <p:cNvPr id="3" name="Content Placeholder 2">
            <a:extLst>
              <a:ext uri="{FF2B5EF4-FFF2-40B4-BE49-F238E27FC236}">
                <a16:creationId xmlns:a16="http://schemas.microsoft.com/office/drawing/2014/main" id="{103F014E-4189-4D74-A793-86321CF9DA5A}"/>
              </a:ext>
            </a:extLst>
          </p:cNvPr>
          <p:cNvSpPr>
            <a:spLocks noGrp="1"/>
          </p:cNvSpPr>
          <p:nvPr>
            <p:ph idx="1"/>
          </p:nvPr>
        </p:nvSpPr>
        <p:spPr>
          <a:xfrm>
            <a:off x="150966" y="761421"/>
            <a:ext cx="8853959" cy="714294"/>
          </a:xfrm>
        </p:spPr>
        <p:txBody>
          <a:bodyPr>
            <a:noAutofit/>
          </a:bodyPr>
          <a:lstStyle/>
          <a:p>
            <a:pPr marL="0" indent="0">
              <a:buNone/>
            </a:pPr>
            <a:r>
              <a:rPr lang="en-US" sz="2000" dirty="0"/>
              <a:t>A series of </a:t>
            </a:r>
            <a:r>
              <a:rPr lang="en-US" sz="2000" dirty="0">
                <a:hlinkClick r:id="rId3"/>
              </a:rPr>
              <a:t>7 articles </a:t>
            </a:r>
            <a:r>
              <a:rPr lang="en-US" sz="2000" dirty="0"/>
              <a:t>from the Journal of the American College of Radiology (JACR) describe the Imaging Value Chain.</a:t>
            </a:r>
          </a:p>
        </p:txBody>
      </p:sp>
      <p:sp>
        <p:nvSpPr>
          <p:cNvPr id="4" name="Slide Number Placeholder 3">
            <a:extLst>
              <a:ext uri="{FF2B5EF4-FFF2-40B4-BE49-F238E27FC236}">
                <a16:creationId xmlns:a16="http://schemas.microsoft.com/office/drawing/2014/main" id="{44C6EFDA-B859-4761-AF72-7A6EB113A2DE}"/>
              </a:ext>
            </a:extLst>
          </p:cNvPr>
          <p:cNvSpPr>
            <a:spLocks noGrp="1"/>
          </p:cNvSpPr>
          <p:nvPr>
            <p:ph type="sldNum" sz="quarter" idx="12"/>
          </p:nvPr>
        </p:nvSpPr>
        <p:spPr/>
        <p:txBody>
          <a:bodyPr/>
          <a:lstStyle/>
          <a:p>
            <a:fld id="{54E61013-CDA2-4BD1-BF9E-598F68C6E139}" type="slidenum">
              <a:rPr lang="en-US" smtClean="0"/>
              <a:t>15</a:t>
            </a:fld>
            <a:endParaRPr lang="en-US"/>
          </a:p>
        </p:txBody>
      </p:sp>
      <p:graphicFrame>
        <p:nvGraphicFramePr>
          <p:cNvPr id="5" name="Table 4">
            <a:extLst>
              <a:ext uri="{FF2B5EF4-FFF2-40B4-BE49-F238E27FC236}">
                <a16:creationId xmlns:a16="http://schemas.microsoft.com/office/drawing/2014/main" id="{6925174F-28A5-461F-810C-8CA3AF2C387E}"/>
              </a:ext>
            </a:extLst>
          </p:cNvPr>
          <p:cNvGraphicFramePr>
            <a:graphicFrameLocks noGrp="1"/>
          </p:cNvGraphicFramePr>
          <p:nvPr>
            <p:extLst/>
          </p:nvPr>
        </p:nvGraphicFramePr>
        <p:xfrm>
          <a:off x="772886" y="2728111"/>
          <a:ext cx="7369628" cy="3396342"/>
        </p:xfrm>
        <a:graphic>
          <a:graphicData uri="http://schemas.openxmlformats.org/drawingml/2006/table">
            <a:tbl>
              <a:tblPr/>
              <a:tblGrid>
                <a:gridCol w="7369628">
                  <a:extLst>
                    <a:ext uri="{9D8B030D-6E8A-4147-A177-3AD203B41FA5}">
                      <a16:colId xmlns:a16="http://schemas.microsoft.com/office/drawing/2014/main" val="475052697"/>
                    </a:ext>
                  </a:extLst>
                </a:gridCol>
              </a:tblGrid>
              <a:tr h="486498">
                <a:tc>
                  <a:txBody>
                    <a:bodyPr/>
                    <a:lstStyle/>
                    <a:p>
                      <a:pPr algn="ctr">
                        <a:spcAft>
                          <a:spcPts val="0"/>
                        </a:spcAft>
                      </a:pPr>
                      <a:r>
                        <a:rPr lang="en-US" sz="1400" b="1" dirty="0">
                          <a:effectLst/>
                          <a:latin typeface="arial" panose="020B0604020202020204" pitchFamily="34" charset="0"/>
                          <a:hlinkClick r:id="rId3"/>
                        </a:rPr>
                        <a:t>Overview</a:t>
                      </a:r>
                      <a:r>
                        <a:rPr lang="en-US" sz="1400" b="1" dirty="0">
                          <a:effectLst/>
                          <a:latin typeface="arial" panose="020B0604020202020204" pitchFamily="34" charset="0"/>
                        </a:rPr>
                        <a:t> of the Imaging Value Chain</a:t>
                      </a:r>
                      <a:endParaRPr lang="en-US" sz="1400" dirty="0">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162191025"/>
                  </a:ext>
                </a:extLst>
              </a:tr>
              <a:tr h="415692">
                <a:tc>
                  <a:txBody>
                    <a:bodyPr/>
                    <a:lstStyle/>
                    <a:p>
                      <a:pPr>
                        <a:spcAft>
                          <a:spcPts val="0"/>
                        </a:spcAft>
                      </a:pPr>
                      <a:r>
                        <a:rPr lang="en-US" sz="1400" b="0" dirty="0">
                          <a:effectLst/>
                          <a:latin typeface="+mn-lt"/>
                        </a:rPr>
                        <a:t>#1 </a:t>
                      </a:r>
                      <a:r>
                        <a:rPr lang="en-US" sz="1400" b="0" dirty="0">
                          <a:effectLst/>
                          <a:latin typeface="+mn-lt"/>
                          <a:hlinkClick r:id="rId4"/>
                        </a:rPr>
                        <a:t>- Delivery of Appropriateness, Quality, Safety, Efficiency and Patient</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09523"/>
                  </a:ext>
                </a:extLst>
              </a:tr>
              <a:tr h="415692">
                <a:tc>
                  <a:txBody>
                    <a:bodyPr/>
                    <a:lstStyle/>
                    <a:p>
                      <a:pPr>
                        <a:spcAft>
                          <a:spcPts val="0"/>
                        </a:spcAft>
                      </a:pPr>
                      <a:r>
                        <a:rPr lang="en-US" sz="1400" b="0" dirty="0">
                          <a:effectLst/>
                          <a:latin typeface="+mn-lt"/>
                        </a:rPr>
                        <a:t>#2 - </a:t>
                      </a:r>
                      <a:r>
                        <a:rPr lang="en-US" sz="1400" b="0" dirty="0">
                          <a:effectLst/>
                          <a:latin typeface="+mn-lt"/>
                          <a:hlinkClick r:id="rId5"/>
                        </a:rPr>
                        <a:t>Appropriateness, Scheduling, and Patient Preparation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265340"/>
                  </a:ext>
                </a:extLst>
              </a:tr>
              <a:tr h="415692">
                <a:tc>
                  <a:txBody>
                    <a:bodyPr/>
                    <a:lstStyle/>
                    <a:p>
                      <a:pPr>
                        <a:spcAft>
                          <a:spcPts val="0"/>
                        </a:spcAft>
                      </a:pPr>
                      <a:r>
                        <a:rPr lang="en-US" sz="1400" b="0" dirty="0">
                          <a:effectLst/>
                          <a:latin typeface="+mn-lt"/>
                        </a:rPr>
                        <a:t>#3 - </a:t>
                      </a:r>
                      <a:r>
                        <a:rPr lang="en-US" sz="1400" b="0" dirty="0">
                          <a:effectLst/>
                          <a:latin typeface="+mn-lt"/>
                          <a:hlinkClick r:id="rId6"/>
                        </a:rPr>
                        <a:t>Protocol Design and Optimization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088930"/>
                  </a:ext>
                </a:extLst>
              </a:tr>
              <a:tr h="415692">
                <a:tc>
                  <a:txBody>
                    <a:bodyPr/>
                    <a:lstStyle/>
                    <a:p>
                      <a:pPr>
                        <a:spcAft>
                          <a:spcPts val="0"/>
                        </a:spcAft>
                      </a:pPr>
                      <a:r>
                        <a:rPr lang="en-US" sz="1400" b="0" dirty="0">
                          <a:effectLst/>
                          <a:latin typeface="+mn-lt"/>
                        </a:rPr>
                        <a:t>#4 - </a:t>
                      </a:r>
                      <a:r>
                        <a:rPr lang="en-US" sz="1400" b="0" dirty="0">
                          <a:effectLst/>
                          <a:latin typeface="+mn-lt"/>
                          <a:hlinkClick r:id="rId7"/>
                        </a:rPr>
                        <a:t>Optimizing Modality Operations</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428934"/>
                  </a:ext>
                </a:extLst>
              </a:tr>
              <a:tr h="415692">
                <a:tc>
                  <a:txBody>
                    <a:bodyPr/>
                    <a:lstStyle/>
                    <a:p>
                      <a:pPr>
                        <a:spcAft>
                          <a:spcPts val="0"/>
                        </a:spcAft>
                      </a:pPr>
                      <a:r>
                        <a:rPr lang="en-US" sz="1400" b="0" dirty="0">
                          <a:effectLst/>
                          <a:latin typeface="+mn-lt"/>
                        </a:rPr>
                        <a:t>#5 - </a:t>
                      </a:r>
                      <a:r>
                        <a:rPr lang="en-US" sz="1400" b="0" dirty="0">
                          <a:effectLst/>
                          <a:latin typeface="+mn-lt"/>
                          <a:hlinkClick r:id="rId8"/>
                        </a:rPr>
                        <a:t>Actionable Reporting</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83551"/>
                  </a:ext>
                </a:extLst>
              </a:tr>
              <a:tr h="415692">
                <a:tc>
                  <a:txBody>
                    <a:bodyPr/>
                    <a:lstStyle/>
                    <a:p>
                      <a:pPr>
                        <a:spcAft>
                          <a:spcPts val="0"/>
                        </a:spcAft>
                      </a:pPr>
                      <a:r>
                        <a:rPr lang="en-US" sz="1400" b="0" dirty="0">
                          <a:effectLst/>
                          <a:latin typeface="+mn-lt"/>
                        </a:rPr>
                        <a:t>#6 - </a:t>
                      </a:r>
                      <a:r>
                        <a:rPr lang="en-US" sz="1400" b="0" dirty="0">
                          <a:effectLst/>
                          <a:latin typeface="+mn-lt"/>
                          <a:hlinkClick r:id="rId9"/>
                        </a:rPr>
                        <a:t>Communication of Actionable Information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872875"/>
                  </a:ext>
                </a:extLst>
              </a:tr>
              <a:tr h="415692">
                <a:tc>
                  <a:txBody>
                    <a:bodyPr/>
                    <a:lstStyle/>
                    <a:p>
                      <a:pPr>
                        <a:spcAft>
                          <a:spcPts val="0"/>
                        </a:spcAft>
                      </a:pPr>
                      <a:r>
                        <a:rPr lang="en-US" sz="1400" b="0" dirty="0">
                          <a:effectLst/>
                          <a:latin typeface="+mn-lt"/>
                        </a:rPr>
                        <a:t>#7 - </a:t>
                      </a:r>
                      <a:r>
                        <a:rPr lang="en-US" sz="1400" b="0" dirty="0">
                          <a:effectLst/>
                          <a:latin typeface="+mn-lt"/>
                          <a:hlinkClick r:id="rId10"/>
                        </a:rPr>
                        <a:t>Business Intelligence, Data Mining, and Future Trends</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876672"/>
                  </a:ext>
                </a:extLst>
              </a:tr>
            </a:tbl>
          </a:graphicData>
        </a:graphic>
      </p:graphicFrame>
      <p:sp>
        <p:nvSpPr>
          <p:cNvPr id="7" name="TextBox 6"/>
          <p:cNvSpPr txBox="1"/>
          <p:nvPr/>
        </p:nvSpPr>
        <p:spPr>
          <a:xfrm>
            <a:off x="150966" y="1763632"/>
            <a:ext cx="8800819" cy="923330"/>
          </a:xfrm>
          <a:prstGeom prst="rect">
            <a:avLst/>
          </a:prstGeom>
          <a:noFill/>
        </p:spPr>
        <p:txBody>
          <a:bodyPr wrap="square" rtlCol="0">
            <a:spAutoFit/>
          </a:bodyPr>
          <a:lstStyle/>
          <a:p>
            <a:r>
              <a:rPr lang="en-US" b="1" dirty="0">
                <a:solidFill>
                  <a:srgbClr val="000000"/>
                </a:solidFill>
              </a:rPr>
              <a:t>TAKE ACTION: </a:t>
            </a:r>
            <a:r>
              <a:rPr lang="en-US" dirty="0"/>
              <a:t>You and/or your team can make a connection between the topics raised in this Imaging 3.0 Case Study and the Imaging Value Chain by focusing on articles #2 and #6. </a:t>
            </a:r>
          </a:p>
          <a:p>
            <a:endParaRPr lang="en-US" dirty="0"/>
          </a:p>
        </p:txBody>
      </p:sp>
    </p:spTree>
    <p:custDataLst>
      <p:tags r:id="rId1"/>
    </p:custDataLst>
    <p:extLst>
      <p:ext uri="{BB962C8B-B14F-4D97-AF65-F5344CB8AC3E}">
        <p14:creationId xmlns:p14="http://schemas.microsoft.com/office/powerpoint/2010/main" val="113214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93074" y="1087518"/>
            <a:ext cx="8757852" cy="3727077"/>
          </a:xfrm>
        </p:spPr>
        <p:txBody>
          <a:bodyPr>
            <a:normAutofit lnSpcReduction="10000"/>
          </a:bodyPr>
          <a:lstStyle/>
          <a:p>
            <a:pPr marL="0" indent="0">
              <a:buNone/>
            </a:pPr>
            <a:r>
              <a:rPr lang="en-US" sz="3000" dirty="0"/>
              <a:t>If you have questions, please contact Chris Hobson: </a:t>
            </a:r>
          </a:p>
          <a:p>
            <a:pPr marL="0" indent="0">
              <a:buNone/>
            </a:pPr>
            <a:endParaRPr lang="en-US" sz="3000" dirty="0"/>
          </a:p>
          <a:p>
            <a:pPr marL="0" indent="0" algn="ctr">
              <a:buNone/>
            </a:pPr>
            <a:r>
              <a:rPr lang="en-US" sz="3000" dirty="0"/>
              <a:t>chobson@acr.org</a:t>
            </a:r>
          </a:p>
          <a:p>
            <a:pPr marL="0" indent="0">
              <a:buNone/>
            </a:pPr>
            <a:endParaRPr lang="en-US" sz="3000" dirty="0"/>
          </a:p>
          <a:p>
            <a:pPr marL="0" indent="0">
              <a:buNone/>
            </a:pPr>
            <a:endParaRPr lang="en-US" sz="3000" dirty="0"/>
          </a:p>
          <a:p>
            <a:pPr marL="0" indent="0">
              <a:buNone/>
            </a:pPr>
            <a:r>
              <a:rPr lang="en-US" sz="3000" dirty="0"/>
              <a:t>These slides are disseminated to our respective members as a partnership of:</a:t>
            </a:r>
          </a:p>
          <a:p>
            <a:pPr marL="0" indent="0">
              <a:buNone/>
            </a:pPr>
            <a:endParaRPr lang="en-US" dirty="0"/>
          </a:p>
        </p:txBody>
      </p:sp>
      <p:sp>
        <p:nvSpPr>
          <p:cNvPr id="4" name="Slide Number Placeholder 3"/>
          <p:cNvSpPr>
            <a:spLocks noGrp="1"/>
          </p:cNvSpPr>
          <p:nvPr>
            <p:ph type="sldNum" sz="quarter" idx="12"/>
          </p:nvPr>
        </p:nvSpPr>
        <p:spPr/>
        <p:txBody>
          <a:bodyPr/>
          <a:lstStyle/>
          <a:p>
            <a:fld id="{54E61013-CDA2-4BD1-BF9E-598F68C6E139}" type="slidenum">
              <a:rPr lang="en-US" smtClean="0"/>
              <a:t>16</a:t>
            </a:fld>
            <a:endParaRPr lang="en-US"/>
          </a:p>
        </p:txBody>
      </p:sp>
      <p:pic>
        <p:nvPicPr>
          <p:cNvPr id="5" name="Picture 2" descr="https://www.acr.org/-/media/ACR/Files/Practice-Toolkit/ACR-logo-tagline_rgb.png">
            <a:extLst>
              <a:ext uri="{FF2B5EF4-FFF2-40B4-BE49-F238E27FC236}">
                <a16:creationId xmlns:a16="http://schemas.microsoft.com/office/drawing/2014/main" id="{9C11A5CE-D970-49C5-9148-91044B6AF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128" y="5187405"/>
            <a:ext cx="1385149" cy="720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rad.bus.associationcareernetwork.com/headers/cc/responsive/partner_lib/22419/img/logo-22419.jpg">
            <a:extLst>
              <a:ext uri="{FF2B5EF4-FFF2-40B4-BE49-F238E27FC236}">
                <a16:creationId xmlns:a16="http://schemas.microsoft.com/office/drawing/2014/main" id="{50E0FDAE-BC1C-465E-840F-9C2548F5E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278" y="5091254"/>
            <a:ext cx="1908138" cy="876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ahra.org/am/images/Logos2/ahra-long-tagline-ds.png">
            <a:extLst>
              <a:ext uri="{FF2B5EF4-FFF2-40B4-BE49-F238E27FC236}">
                <a16:creationId xmlns:a16="http://schemas.microsoft.com/office/drawing/2014/main" id="{EE7AD15A-A050-4B91-94E5-BB4507149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417" y="5088358"/>
            <a:ext cx="2534341" cy="80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4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AFF1-50A2-44B3-82DC-8BE3D0F5D2B7}"/>
              </a:ext>
            </a:extLst>
          </p:cNvPr>
          <p:cNvSpPr>
            <a:spLocks noGrp="1"/>
          </p:cNvSpPr>
          <p:nvPr>
            <p:ph type="title"/>
          </p:nvPr>
        </p:nvSpPr>
        <p:spPr/>
        <p:txBody>
          <a:bodyPr>
            <a:noAutofit/>
          </a:bodyPr>
          <a:lstStyle/>
          <a:p>
            <a:r>
              <a:rPr lang="en-US" sz="2000" dirty="0"/>
              <a:t>License</a:t>
            </a:r>
          </a:p>
        </p:txBody>
      </p:sp>
      <p:sp>
        <p:nvSpPr>
          <p:cNvPr id="3" name="Content Placeholder 2">
            <a:extLst>
              <a:ext uri="{FF2B5EF4-FFF2-40B4-BE49-F238E27FC236}">
                <a16:creationId xmlns:a16="http://schemas.microsoft.com/office/drawing/2014/main" id="{6C000AD0-198A-4822-838F-53EFC0934FB2}"/>
              </a:ext>
            </a:extLst>
          </p:cNvPr>
          <p:cNvSpPr>
            <a:spLocks noGrp="1"/>
          </p:cNvSpPr>
          <p:nvPr>
            <p:ph idx="1"/>
          </p:nvPr>
        </p:nvSpPr>
        <p:spPr>
          <a:xfrm>
            <a:off x="315686" y="817580"/>
            <a:ext cx="8469085" cy="5614736"/>
          </a:xfrm>
        </p:spPr>
        <p:txBody>
          <a:bodyPr>
            <a:normAutofit/>
          </a:bodyPr>
          <a:lstStyle/>
          <a:p>
            <a:pPr>
              <a:spcBef>
                <a:spcPts val="0"/>
              </a:spcBef>
              <a:spcAft>
                <a:spcPts val="2400"/>
              </a:spcAft>
            </a:pPr>
            <a:r>
              <a:rPr lang="en-US" sz="2400" dirty="0"/>
              <a:t>This case study by American College of Radiology is licensed under a </a:t>
            </a:r>
            <a:r>
              <a:rPr lang="en-US" sz="2400" dirty="0">
                <a:hlinkClick r:id="rId4"/>
              </a:rPr>
              <a:t>Creative Commons Attribution </a:t>
            </a:r>
            <a:r>
              <a:rPr lang="en-US" sz="2400" dirty="0" err="1">
                <a:hlinkClick r:id="rId4"/>
              </a:rPr>
              <a:t>NonCommercial-NoDerivatives</a:t>
            </a:r>
            <a:r>
              <a:rPr lang="en-US" sz="2400" dirty="0">
                <a:hlinkClick r:id="rId4"/>
              </a:rPr>
              <a:t> 4.0 International License</a:t>
            </a:r>
            <a:endParaRPr lang="en-US" sz="2400" dirty="0"/>
          </a:p>
          <a:p>
            <a:pPr>
              <a:spcBef>
                <a:spcPts val="0"/>
              </a:spcBef>
              <a:spcAft>
                <a:spcPts val="2400"/>
              </a:spcAft>
            </a:pPr>
            <a:r>
              <a:rPr lang="en-US" sz="2400" dirty="0"/>
              <a:t>Based on a work at </a:t>
            </a:r>
            <a:r>
              <a:rPr lang="en-US" sz="2400" dirty="0">
                <a:hlinkClick r:id="rId5"/>
              </a:rPr>
              <a:t>www.acr.org</a:t>
            </a:r>
            <a:r>
              <a:rPr lang="en-US" sz="2400" dirty="0"/>
              <a:t> </a:t>
            </a:r>
          </a:p>
          <a:p>
            <a:pPr>
              <a:spcBef>
                <a:spcPts val="0"/>
              </a:spcBef>
              <a:spcAft>
                <a:spcPts val="2400"/>
              </a:spcAft>
            </a:pPr>
            <a:r>
              <a:rPr lang="en-US" sz="2400" dirty="0"/>
              <a:t>Permissions beyond the scope of this license may be available at </a:t>
            </a:r>
            <a:r>
              <a:rPr lang="en-US" sz="2400" dirty="0">
                <a:hlinkClick r:id="rId6"/>
              </a:rPr>
              <a:t>www.acr.org/Legal</a:t>
            </a:r>
            <a:endParaRPr lang="en-US" sz="2400" dirty="0"/>
          </a:p>
        </p:txBody>
      </p:sp>
    </p:spTree>
    <p:custDataLst>
      <p:tags r:id="rId1"/>
    </p:custDataLst>
    <p:extLst>
      <p:ext uri="{BB962C8B-B14F-4D97-AF65-F5344CB8AC3E}">
        <p14:creationId xmlns:p14="http://schemas.microsoft.com/office/powerpoint/2010/main" val="26832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04663962-5C0B-F642-8585-7A5CBE979EEA}" type="slidenum">
              <a:rPr lang="en-US" smtClean="0"/>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66" y="1539843"/>
            <a:ext cx="2759147" cy="310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45377" y="2216466"/>
            <a:ext cx="3619902" cy="1754326"/>
          </a:xfrm>
          <a:prstGeom prst="rect">
            <a:avLst/>
          </a:prstGeom>
          <a:noFill/>
        </p:spPr>
        <p:txBody>
          <a:bodyPr wrap="none" rtlCol="0">
            <a:spAutoFit/>
          </a:bodyPr>
          <a:lstStyle/>
          <a:p>
            <a:r>
              <a:rPr lang="en-US" dirty="0" smtClean="0"/>
              <a:t>Syed F. Zaidi, MD</a:t>
            </a:r>
          </a:p>
          <a:p>
            <a:r>
              <a:rPr lang="en-US" dirty="0" smtClean="0"/>
              <a:t>Vice President of Clinical Operations</a:t>
            </a:r>
          </a:p>
          <a:p>
            <a:r>
              <a:rPr lang="en-US" dirty="0" smtClean="0"/>
              <a:t>Radiology Partners</a:t>
            </a:r>
          </a:p>
          <a:p>
            <a:r>
              <a:rPr lang="en-US" dirty="0" smtClean="0"/>
              <a:t>Medical Director of Co-Management</a:t>
            </a:r>
          </a:p>
          <a:p>
            <a:r>
              <a:rPr lang="en-US" dirty="0" smtClean="0"/>
              <a:t>Imaging Service Line</a:t>
            </a:r>
          </a:p>
          <a:p>
            <a:r>
              <a:rPr lang="en-US" dirty="0" err="1" smtClean="0"/>
              <a:t>Aultman</a:t>
            </a:r>
            <a:r>
              <a:rPr lang="en-US" dirty="0" smtClean="0"/>
              <a:t> Hospital</a:t>
            </a:r>
          </a:p>
        </p:txBody>
      </p:sp>
    </p:spTree>
    <p:extLst>
      <p:ext uri="{BB962C8B-B14F-4D97-AF65-F5344CB8AC3E}">
        <p14:creationId xmlns:p14="http://schemas.microsoft.com/office/powerpoint/2010/main" val="29498432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3.0 Case Study Video</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3</a:t>
            </a:fld>
            <a:endParaRPr lang="en-US" dirty="0"/>
          </a:p>
        </p:txBody>
      </p:sp>
      <p:pic>
        <p:nvPicPr>
          <p:cNvPr id="5" name="tkP2ozhPTfQ"/>
          <p:cNvPicPr>
            <a:picLocks noRot="1" noChangeAspect="1"/>
          </p:cNvPicPr>
          <p:nvPr>
            <a:videoFile r:link="rId1"/>
          </p:nvPr>
        </p:nvPicPr>
        <p:blipFill>
          <a:blip r:embed="rId3"/>
          <a:stretch>
            <a:fillRect/>
          </a:stretch>
        </p:blipFill>
        <p:spPr>
          <a:xfrm>
            <a:off x="883116" y="1321518"/>
            <a:ext cx="7404231" cy="4164880"/>
          </a:xfrm>
          <a:prstGeom prst="rect">
            <a:avLst/>
          </a:prstGeom>
        </p:spPr>
      </p:pic>
    </p:spTree>
    <p:extLst>
      <p:ext uri="{BB962C8B-B14F-4D97-AF65-F5344CB8AC3E}">
        <p14:creationId xmlns:p14="http://schemas.microsoft.com/office/powerpoint/2010/main" val="32645079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A7ADE98-F45E-4979-9EB8-DA56B8DD1CF2}"/>
              </a:ext>
            </a:extLst>
          </p:cNvPr>
          <p:cNvPicPr>
            <a:picLocks noChangeAspect="1"/>
          </p:cNvPicPr>
          <p:nvPr/>
        </p:nvPicPr>
        <p:blipFill rotWithShape="1">
          <a:blip r:embed="rId3"/>
          <a:srcRect l="13397" t="29986" r="12378" b="15165"/>
          <a:stretch/>
        </p:blipFill>
        <p:spPr>
          <a:xfrm>
            <a:off x="107948" y="1061357"/>
            <a:ext cx="8928103" cy="4669972"/>
          </a:xfrm>
          <a:prstGeom prst="rect">
            <a:avLst/>
          </a:prstGeom>
        </p:spPr>
      </p:pic>
      <p:sp>
        <p:nvSpPr>
          <p:cNvPr id="2" name="Title 1">
            <a:extLst>
              <a:ext uri="{FF2B5EF4-FFF2-40B4-BE49-F238E27FC236}">
                <a16:creationId xmlns:a16="http://schemas.microsoft.com/office/drawing/2014/main" id="{A8A337CD-64A9-4D0E-ADB8-57C1143923B6}"/>
              </a:ext>
            </a:extLst>
          </p:cNvPr>
          <p:cNvSpPr>
            <a:spLocks noGrp="1"/>
          </p:cNvSpPr>
          <p:nvPr>
            <p:ph type="title"/>
          </p:nvPr>
        </p:nvSpPr>
        <p:spPr/>
        <p:txBody>
          <a:bodyPr/>
          <a:lstStyle/>
          <a:p>
            <a:r>
              <a:rPr lang="en-US" dirty="0"/>
              <a:t>Altman Hospital's Hassle Map</a:t>
            </a:r>
          </a:p>
        </p:txBody>
      </p:sp>
      <p:sp>
        <p:nvSpPr>
          <p:cNvPr id="3" name="Slide Number Placeholder 2">
            <a:extLst>
              <a:ext uri="{FF2B5EF4-FFF2-40B4-BE49-F238E27FC236}">
                <a16:creationId xmlns:a16="http://schemas.microsoft.com/office/drawing/2014/main" id="{F20E3580-56D0-41B5-AB6C-C0FE2BDA2565}"/>
              </a:ext>
            </a:extLst>
          </p:cNvPr>
          <p:cNvSpPr>
            <a:spLocks noGrp="1"/>
          </p:cNvSpPr>
          <p:nvPr>
            <p:ph type="sldNum" sz="quarter" idx="10"/>
          </p:nvPr>
        </p:nvSpPr>
        <p:spPr/>
        <p:txBody>
          <a:bodyPr/>
          <a:lstStyle/>
          <a:p>
            <a:fld id="{04663962-5C0B-F642-8585-7A5CBE979EEA}" type="slidenum">
              <a:rPr lang="en-US" smtClean="0"/>
              <a:pPr/>
              <a:t>4</a:t>
            </a:fld>
            <a:endParaRPr lang="en-US" dirty="0"/>
          </a:p>
        </p:txBody>
      </p:sp>
    </p:spTree>
    <p:extLst>
      <p:ext uri="{BB962C8B-B14F-4D97-AF65-F5344CB8AC3E}">
        <p14:creationId xmlns:p14="http://schemas.microsoft.com/office/powerpoint/2010/main" val="37897283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4280" y="863658"/>
            <a:ext cx="2642810" cy="404390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 name="Title 1">
            <a:extLst>
              <a:ext uri="{FF2B5EF4-FFF2-40B4-BE49-F238E27FC236}">
                <a16:creationId xmlns:a16="http://schemas.microsoft.com/office/drawing/2014/main" id="{BD01CE00-CDBB-409D-8AAE-C20C8E74F3CC}"/>
              </a:ext>
            </a:extLst>
          </p:cNvPr>
          <p:cNvSpPr>
            <a:spLocks noGrp="1"/>
          </p:cNvSpPr>
          <p:nvPr>
            <p:ph type="title"/>
          </p:nvPr>
        </p:nvSpPr>
        <p:spPr>
          <a:xfrm>
            <a:off x="3724073" y="1329201"/>
            <a:ext cx="4939868" cy="964620"/>
          </a:xfrm>
        </p:spPr>
        <p:txBody>
          <a:bodyPr anchor="b">
            <a:normAutofit/>
          </a:bodyPr>
          <a:lstStyle/>
          <a:p>
            <a:r>
              <a:rPr lang="en-US" dirty="0"/>
              <a:t>What &amp; Impact</a:t>
            </a:r>
          </a:p>
        </p:txBody>
      </p:sp>
      <p:sp>
        <p:nvSpPr>
          <p:cNvPr id="5" name="TextBox 4">
            <a:extLst>
              <a:ext uri="{FF2B5EF4-FFF2-40B4-BE49-F238E27FC236}">
                <a16:creationId xmlns:a16="http://schemas.microsoft.com/office/drawing/2014/main" id="{D1BCBB69-D9E7-40F6-B700-2D597CB51AD7}"/>
              </a:ext>
            </a:extLst>
          </p:cNvPr>
          <p:cNvSpPr txBox="1"/>
          <p:nvPr/>
        </p:nvSpPr>
        <p:spPr>
          <a:xfrm>
            <a:off x="224008" y="3830655"/>
            <a:ext cx="2392371" cy="1015663"/>
          </a:xfrm>
          <a:prstGeom prst="rect">
            <a:avLst/>
          </a:prstGeom>
          <a:noFill/>
        </p:spPr>
        <p:txBody>
          <a:bodyPr wrap="square" rtlCol="0">
            <a:spAutoFit/>
          </a:bodyPr>
          <a:lstStyle/>
          <a:p>
            <a:r>
              <a:rPr lang="en-US" sz="1200" dirty="0"/>
              <a:t>Kristen M. DeDent, executive director of process improvement at Aultman Hospital, implemented the hassle map project across the hospital. </a:t>
            </a:r>
          </a:p>
        </p:txBody>
      </p:sp>
      <p:sp>
        <p:nvSpPr>
          <p:cNvPr id="6" name="Rectangle 5"/>
          <p:cNvSpPr/>
          <p:nvPr/>
        </p:nvSpPr>
        <p:spPr>
          <a:xfrm>
            <a:off x="3219061" y="863657"/>
            <a:ext cx="5700932" cy="5262979"/>
          </a:xfrm>
          <a:prstGeom prst="rect">
            <a:avLst/>
          </a:prstGeom>
        </p:spPr>
        <p:txBody>
          <a:bodyPr wrap="square">
            <a:spAutoFit/>
          </a:bodyPr>
          <a:lstStyle/>
          <a:p>
            <a:r>
              <a:rPr lang="en-US" sz="1600" b="1" dirty="0">
                <a:latin typeface="Calibri" panose="020F0502020204030204" pitchFamily="34" charset="0"/>
              </a:rPr>
              <a:t>Partnership</a:t>
            </a:r>
          </a:p>
          <a:p>
            <a:pPr marL="285750"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Success in identifying and addressing hassles involved radiologists, hospital administrative staff, referring physicians and patients.</a:t>
            </a:r>
          </a:p>
          <a:p>
            <a:pPr lvl="1"/>
            <a:endParaRPr lang="en-US" sz="1600" dirty="0">
              <a:latin typeface="Calibri" panose="020F0502020204030204" pitchFamily="34" charset="0"/>
            </a:endParaRPr>
          </a:p>
          <a:p>
            <a:r>
              <a:rPr lang="en-US" sz="1600" b="1" dirty="0">
                <a:latin typeface="Calibri" panose="020F0502020204030204" pitchFamily="34" charset="0"/>
              </a:rPr>
              <a:t>If you want to know what’s wrong…. Ask!</a:t>
            </a:r>
          </a:p>
          <a:p>
            <a:pPr marL="285750"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Building on trusted relationships, ask your customers/users about what they like about interacting with you, and what could be improved.</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If they tell you that something’s wrong…. Fix it!</a:t>
            </a:r>
          </a:p>
          <a:p>
            <a:pPr marL="285750"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Once you ask your customers what needs to be fixed, you have set the expectation that you will try to fix </a:t>
            </a:r>
            <a:r>
              <a:rPr lang="en-US" sz="1600" dirty="0" smtClean="0">
                <a:solidFill>
                  <a:schemeClr val="tx1">
                    <a:lumMod val="50000"/>
                    <a:lumOff val="50000"/>
                  </a:schemeClr>
                </a:solidFill>
                <a:latin typeface="Calibri" panose="020F0502020204030204" pitchFamily="34" charset="0"/>
              </a:rPr>
              <a:t>the issue(s).</a:t>
            </a:r>
            <a:endParaRPr lang="en-US" sz="1600" dirty="0">
              <a:solidFill>
                <a:schemeClr val="tx1">
                  <a:lumMod val="50000"/>
                  <a:lumOff val="50000"/>
                </a:schemeClr>
              </a:solidFill>
              <a:latin typeface="Calibri" panose="020F0502020204030204" pitchFamily="34" charset="0"/>
            </a:endParaRPr>
          </a:p>
          <a:p>
            <a:pPr marL="285750"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Communicate back what you learned and continue to communicate your priorities, schedule and progress towards addressing the </a:t>
            </a:r>
            <a:r>
              <a:rPr lang="en-US" sz="1600" dirty="0" smtClean="0">
                <a:solidFill>
                  <a:schemeClr val="tx1">
                    <a:lumMod val="50000"/>
                    <a:lumOff val="50000"/>
                  </a:schemeClr>
                </a:solidFill>
                <a:latin typeface="Calibri" panose="020F0502020204030204" pitchFamily="34" charset="0"/>
              </a:rPr>
              <a:t>issues.</a:t>
            </a:r>
            <a:endParaRPr lang="en-US" sz="1600" dirty="0">
              <a:solidFill>
                <a:schemeClr val="tx1">
                  <a:lumMod val="50000"/>
                  <a:lumOff val="50000"/>
                </a:schemeClr>
              </a:solidFill>
              <a:latin typeface="Calibri" panose="020F0502020204030204" pitchFamily="34" charset="0"/>
            </a:endParaRPr>
          </a:p>
          <a:p>
            <a:endParaRPr lang="en-US" sz="1600" dirty="0">
              <a:latin typeface="Calibri" panose="020F0502020204030204" pitchFamily="34" charset="0"/>
            </a:endParaRPr>
          </a:p>
          <a:p>
            <a:r>
              <a:rPr lang="en-US" sz="1600" b="1" dirty="0">
                <a:latin typeface="Calibri" panose="020F0502020204030204" pitchFamily="34" charset="0"/>
              </a:rPr>
              <a:t>Do-It-Yourself Process and Quality Improvement</a:t>
            </a:r>
          </a:p>
          <a:p>
            <a:pPr marL="285750"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This kind of activity can be driven by a passionate team without necessarily requiring a large budget or highly-trained </a:t>
            </a:r>
            <a:r>
              <a:rPr lang="en-US" sz="1600" dirty="0" smtClean="0">
                <a:solidFill>
                  <a:schemeClr val="tx1">
                    <a:lumMod val="50000"/>
                    <a:lumOff val="50000"/>
                  </a:schemeClr>
                </a:solidFill>
                <a:latin typeface="Calibri" panose="020F0502020204030204" pitchFamily="34" charset="0"/>
              </a:rPr>
              <a:t>consultants.</a:t>
            </a:r>
            <a:endParaRPr lang="en-US" sz="1600" dirty="0">
              <a:solidFill>
                <a:schemeClr val="tx1">
                  <a:lumMod val="50000"/>
                  <a:lumOff val="50000"/>
                </a:schemeClr>
              </a:solidFill>
              <a:latin typeface="Calibri" panose="020F0502020204030204" pitchFamily="34" charset="0"/>
            </a:endParaRPr>
          </a:p>
        </p:txBody>
      </p:sp>
      <p:sp>
        <p:nvSpPr>
          <p:cNvPr id="14" name="Title 3">
            <a:extLst>
              <a:ext uri="{FF2B5EF4-FFF2-40B4-BE49-F238E27FC236}">
                <a16:creationId xmlns:a16="http://schemas.microsoft.com/office/drawing/2014/main" id="{95BB2A5A-7EAE-4D29-B286-63F7EF5A011F}"/>
              </a:ext>
            </a:extLst>
          </p:cNvPr>
          <p:cNvSpPr txBox="1">
            <a:spLocks/>
          </p:cNvSpPr>
          <p:nvPr/>
        </p:nvSpPr>
        <p:spPr>
          <a:xfrm>
            <a:off x="184279" y="83553"/>
            <a:ext cx="7800975" cy="400110"/>
          </a:xfrm>
          <a:prstGeom prst="rect">
            <a:avLst/>
          </a:prstGeom>
        </p:spPr>
        <p:txBody>
          <a:bodyPr vert="horz" wrap="square" lIns="0" tIns="45720" rIns="91440" bIns="45720" rtlCol="0" anchor="ctr">
            <a:spAutoFit/>
          </a:bodyPr>
          <a:lstStyle>
            <a:lvl1pPr algn="l" defTabSz="457200" rtl="0" eaLnBrk="1" latinLnBrk="0" hangingPunct="1">
              <a:spcBef>
                <a:spcPct val="0"/>
              </a:spcBef>
              <a:buNone/>
              <a:defRPr sz="1600" kern="1200">
                <a:solidFill>
                  <a:schemeClr val="bg1"/>
                </a:solidFill>
                <a:latin typeface="+mj-lt"/>
                <a:ea typeface="+mj-ea"/>
                <a:cs typeface="+mj-cs"/>
              </a:defRPr>
            </a:lvl1pPr>
          </a:lstStyle>
          <a:p>
            <a:r>
              <a:rPr lang="en-US" sz="2000" dirty="0"/>
              <a:t>An American College of Radiology Imaging 3.0 Case Study</a:t>
            </a:r>
          </a:p>
        </p:txBody>
      </p:sp>
      <p:pic>
        <p:nvPicPr>
          <p:cNvPr id="1026" name="Picture 2" descr="https://www.acr.org/-/media/ACR/Images/Practice-Management-Quality-Informatics/Imaging-30/Case-Studies/Strategic-Planning/Kristen-M-DeDent.jpg?h=414&amp;w=305&amp;la=en">
            <a:extLst>
              <a:ext uri="{FF2B5EF4-FFF2-40B4-BE49-F238E27FC236}">
                <a16:creationId xmlns:a16="http://schemas.microsoft.com/office/drawing/2014/main" id="{F8AED796-0985-434C-970B-3FA8413FF7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231"/>
          <a:stretch/>
        </p:blipFill>
        <p:spPr bwMode="auto">
          <a:xfrm>
            <a:off x="249175" y="956518"/>
            <a:ext cx="2505442" cy="27438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691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5E99-5FA5-47C5-AF20-C0C72C524F1D}"/>
              </a:ext>
            </a:extLst>
          </p:cNvPr>
          <p:cNvSpPr>
            <a:spLocks noGrp="1"/>
          </p:cNvSpPr>
          <p:nvPr>
            <p:ph type="title"/>
          </p:nvPr>
        </p:nvSpPr>
        <p:spPr/>
        <p:txBody>
          <a:bodyPr>
            <a:normAutofit/>
          </a:bodyPr>
          <a:lstStyle/>
          <a:p>
            <a:r>
              <a:rPr lang="en-US" sz="2000" dirty="0"/>
              <a:t>Discussion Topics for Your Team</a:t>
            </a:r>
          </a:p>
        </p:txBody>
      </p:sp>
      <p:sp>
        <p:nvSpPr>
          <p:cNvPr id="3" name="Content Placeholder 2">
            <a:extLst>
              <a:ext uri="{FF2B5EF4-FFF2-40B4-BE49-F238E27FC236}">
                <a16:creationId xmlns:a16="http://schemas.microsoft.com/office/drawing/2014/main" id="{21297B02-526C-4BE5-85E5-E564BD1B7072}"/>
              </a:ext>
            </a:extLst>
          </p:cNvPr>
          <p:cNvSpPr>
            <a:spLocks noGrp="1"/>
          </p:cNvSpPr>
          <p:nvPr>
            <p:ph idx="1"/>
          </p:nvPr>
        </p:nvSpPr>
        <p:spPr>
          <a:xfrm>
            <a:off x="272142" y="968826"/>
            <a:ext cx="8654143" cy="5252360"/>
          </a:xfrm>
        </p:spPr>
        <p:txBody>
          <a:bodyPr>
            <a:normAutofit fontScale="92500" lnSpcReduction="10000"/>
          </a:bodyPr>
          <a:lstStyle/>
          <a:p>
            <a:pPr marL="457200" indent="-457200">
              <a:buFont typeface="+mj-lt"/>
              <a:buAutoNum type="arabicPeriod"/>
            </a:pPr>
            <a:r>
              <a:rPr lang="en-US" sz="2400" dirty="0"/>
              <a:t>Have you tried to understand the experience of using radiology in your organization from the “other side” (i.e., patients and referring physicians)?  Do you know what hassles are involved in these interactions with your team?</a:t>
            </a:r>
          </a:p>
          <a:p>
            <a:pPr marL="457200" indent="-457200">
              <a:buFont typeface="+mj-lt"/>
              <a:buAutoNum type="arabicPeriod"/>
            </a:pPr>
            <a:endParaRPr lang="en-US" sz="2400" dirty="0"/>
          </a:p>
          <a:p>
            <a:pPr marL="457200" indent="-457200">
              <a:buFont typeface="+mj-lt"/>
              <a:buAutoNum type="arabicPeriod"/>
            </a:pPr>
            <a:r>
              <a:rPr lang="en-US" sz="2400" dirty="0"/>
              <a:t>Have you built the trust with your health system and referring physicians to have an honest conversation about “hassles” that you can fix?</a:t>
            </a:r>
          </a:p>
          <a:p>
            <a:pPr marL="457200" indent="-457200">
              <a:buFont typeface="+mj-lt"/>
              <a:buAutoNum type="arabicPeriod"/>
            </a:pPr>
            <a:endParaRPr lang="en-US" sz="2400" dirty="0"/>
          </a:p>
          <a:p>
            <a:pPr marL="457200" indent="-457200">
              <a:buFont typeface="+mj-lt"/>
              <a:buAutoNum type="arabicPeriod"/>
            </a:pPr>
            <a:r>
              <a:rPr lang="en-US" sz="2400" dirty="0"/>
              <a:t>If you do identify hassles, are you prepared to take the action to resolve them, so that you both help and build trust with your customers who took the time to provide you with honest feedback?</a:t>
            </a:r>
          </a:p>
          <a:p>
            <a:pPr marL="457200" indent="-457200">
              <a:buFont typeface="+mj-lt"/>
              <a:buAutoNum type="arabicPeriod"/>
            </a:pPr>
            <a:endParaRPr lang="en-US" sz="2400" dirty="0"/>
          </a:p>
          <a:p>
            <a:pPr marL="457200" indent="-457200">
              <a:buFont typeface="+mj-lt"/>
              <a:buAutoNum type="arabicPeriod"/>
            </a:pPr>
            <a:r>
              <a:rPr lang="en-US" sz="2400" dirty="0"/>
              <a:t>Does your health system have quality/process improvement experts who can support/coach you with this type of effort?</a:t>
            </a:r>
          </a:p>
        </p:txBody>
      </p:sp>
    </p:spTree>
    <p:custDataLst>
      <p:tags r:id="rId1"/>
    </p:custDataLst>
    <p:extLst>
      <p:ext uri="{BB962C8B-B14F-4D97-AF65-F5344CB8AC3E}">
        <p14:creationId xmlns:p14="http://schemas.microsoft.com/office/powerpoint/2010/main" val="227661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5E99-5FA5-47C5-AF20-C0C72C524F1D}"/>
              </a:ext>
            </a:extLst>
          </p:cNvPr>
          <p:cNvSpPr>
            <a:spLocks noGrp="1"/>
          </p:cNvSpPr>
          <p:nvPr>
            <p:ph type="title"/>
          </p:nvPr>
        </p:nvSpPr>
        <p:spPr>
          <a:xfrm>
            <a:off x="193930" y="81482"/>
            <a:ext cx="8144527" cy="447040"/>
          </a:xfrm>
        </p:spPr>
        <p:txBody>
          <a:bodyPr>
            <a:normAutofit/>
          </a:bodyPr>
          <a:lstStyle/>
          <a:p>
            <a:r>
              <a:rPr lang="en-US" sz="2000" dirty="0"/>
              <a:t>Actionable Items for Your Team</a:t>
            </a:r>
          </a:p>
        </p:txBody>
      </p:sp>
      <p:sp>
        <p:nvSpPr>
          <p:cNvPr id="3" name="Content Placeholder 2">
            <a:extLst>
              <a:ext uri="{FF2B5EF4-FFF2-40B4-BE49-F238E27FC236}">
                <a16:creationId xmlns:a16="http://schemas.microsoft.com/office/drawing/2014/main" id="{21297B02-526C-4BE5-85E5-E564BD1B7072}"/>
              </a:ext>
            </a:extLst>
          </p:cNvPr>
          <p:cNvSpPr>
            <a:spLocks noGrp="1"/>
          </p:cNvSpPr>
          <p:nvPr>
            <p:ph idx="1"/>
          </p:nvPr>
        </p:nvSpPr>
        <p:spPr>
          <a:xfrm>
            <a:off x="283028" y="957943"/>
            <a:ext cx="8599715" cy="5289442"/>
          </a:xfrm>
        </p:spPr>
        <p:txBody>
          <a:bodyPr>
            <a:normAutofit/>
          </a:bodyPr>
          <a:lstStyle/>
          <a:p>
            <a:pPr marL="457200" indent="-457200">
              <a:buFont typeface="+mj-lt"/>
              <a:buAutoNum type="arabicPeriod"/>
            </a:pPr>
            <a:r>
              <a:rPr lang="en-US" sz="2400" dirty="0"/>
              <a:t>Study the Hassle Map materials and socialize them with your radiology team at an all-staff </a:t>
            </a:r>
            <a:r>
              <a:rPr lang="en-US" sz="2400" dirty="0" smtClean="0"/>
              <a:t>meeting.</a:t>
            </a:r>
            <a:endParaRPr lang="en-US" sz="2400" i="1" dirty="0">
              <a:solidFill>
                <a:schemeClr val="tx1">
                  <a:lumMod val="50000"/>
                  <a:lumOff val="50000"/>
                </a:schemeClr>
              </a:solidFill>
            </a:endParaRPr>
          </a:p>
          <a:p>
            <a:pPr marL="457200" indent="-457200">
              <a:buFont typeface="+mj-lt"/>
              <a:buAutoNum type="arabicPeriod"/>
            </a:pPr>
            <a:endParaRPr lang="en-US" sz="2400" dirty="0"/>
          </a:p>
          <a:p>
            <a:pPr marL="457200" indent="-457200">
              <a:buFont typeface="+mj-lt"/>
              <a:buAutoNum type="arabicPeriod"/>
            </a:pPr>
            <a:r>
              <a:rPr lang="en-US" sz="2400" dirty="0"/>
              <a:t>Share this case study and initiate a conversation with the QI/PI staff at your health </a:t>
            </a:r>
            <a:r>
              <a:rPr lang="en-US" sz="2400" dirty="0" smtClean="0"/>
              <a:t>system.</a:t>
            </a: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When you interact with patients and referring physicians, ask them about their experience.  Share the results with your team.</a:t>
            </a:r>
          </a:p>
        </p:txBody>
      </p:sp>
    </p:spTree>
    <p:custDataLst>
      <p:tags r:id="rId1"/>
    </p:custDataLst>
    <p:extLst>
      <p:ext uri="{BB962C8B-B14F-4D97-AF65-F5344CB8AC3E}">
        <p14:creationId xmlns:p14="http://schemas.microsoft.com/office/powerpoint/2010/main" val="370339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Your Own Program</a:t>
            </a:r>
          </a:p>
        </p:txBody>
      </p:sp>
      <p:sp>
        <p:nvSpPr>
          <p:cNvPr id="3" name="Content Placeholder 2"/>
          <p:cNvSpPr>
            <a:spLocks noGrp="1"/>
          </p:cNvSpPr>
          <p:nvPr>
            <p:ph idx="1"/>
          </p:nvPr>
        </p:nvSpPr>
        <p:spPr/>
        <p:txBody>
          <a:bodyPr>
            <a:normAutofit/>
          </a:bodyPr>
          <a:lstStyle/>
          <a:p>
            <a:pPr>
              <a:spcBef>
                <a:spcPts val="0"/>
              </a:spcBef>
              <a:spcAft>
                <a:spcPts val="2400"/>
              </a:spcAft>
            </a:pPr>
            <a:r>
              <a:rPr lang="en-US" sz="2800" dirty="0"/>
              <a:t>Based on your post-case group discussion and brainstorming, identify one way your team can implement Imaging 3.0 principles in your practice. </a:t>
            </a:r>
          </a:p>
          <a:p>
            <a:pPr>
              <a:spcBef>
                <a:spcPts val="0"/>
              </a:spcBef>
              <a:spcAft>
                <a:spcPts val="2400"/>
              </a:spcAft>
            </a:pPr>
            <a:r>
              <a:rPr lang="en-US" sz="2800" dirty="0"/>
              <a:t>After implementation, submit your program for consideration as an Imaging 3.0 Case Study: </a:t>
            </a:r>
            <a:r>
              <a:rPr lang="en-US" sz="2800" dirty="0">
                <a:hlinkClick r:id="rId2"/>
              </a:rPr>
              <a:t>https://www.acr.org/Practice-Management-Quality-Informatics/Imaging-3</a:t>
            </a:r>
            <a:r>
              <a:rPr lang="en-US" sz="2800" dirty="0"/>
              <a:t>  </a:t>
            </a:r>
          </a:p>
        </p:txBody>
      </p:sp>
      <p:sp>
        <p:nvSpPr>
          <p:cNvPr id="4" name="Slide Number Placeholder 3"/>
          <p:cNvSpPr>
            <a:spLocks noGrp="1"/>
          </p:cNvSpPr>
          <p:nvPr>
            <p:ph type="sldNum" sz="quarter" idx="12"/>
          </p:nvPr>
        </p:nvSpPr>
        <p:spPr/>
        <p:txBody>
          <a:bodyPr/>
          <a:lstStyle/>
          <a:p>
            <a:fld id="{54E61013-CDA2-4BD1-BF9E-598F68C6E139}" type="slidenum">
              <a:rPr lang="en-US" smtClean="0"/>
              <a:t>8</a:t>
            </a:fld>
            <a:endParaRPr lang="en-US"/>
          </a:p>
        </p:txBody>
      </p:sp>
    </p:spTree>
    <p:extLst>
      <p:ext uri="{BB962C8B-B14F-4D97-AF65-F5344CB8AC3E}">
        <p14:creationId xmlns:p14="http://schemas.microsoft.com/office/powerpoint/2010/main" val="296627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685A-3374-4CB9-AF4E-3AE91691724B}"/>
              </a:ext>
            </a:extLst>
          </p:cNvPr>
          <p:cNvSpPr>
            <a:spLocks noGrp="1"/>
          </p:cNvSpPr>
          <p:nvPr>
            <p:ph type="title"/>
          </p:nvPr>
        </p:nvSpPr>
        <p:spPr/>
        <p:txBody>
          <a:bodyPr>
            <a:normAutofit/>
          </a:bodyPr>
          <a:lstStyle/>
          <a:p>
            <a:r>
              <a:rPr lang="en-US" sz="2000" dirty="0"/>
              <a:t>Learn More About The </a:t>
            </a:r>
            <a:r>
              <a:rPr lang="en-US" sz="2000" i="1" dirty="0"/>
              <a:t>Mapping Possibilities </a:t>
            </a:r>
            <a:r>
              <a:rPr lang="en-US" sz="2000" dirty="0"/>
              <a:t>Case Study</a:t>
            </a:r>
          </a:p>
        </p:txBody>
      </p:sp>
      <p:sp>
        <p:nvSpPr>
          <p:cNvPr id="3" name="Content Placeholder 2">
            <a:extLst>
              <a:ext uri="{FF2B5EF4-FFF2-40B4-BE49-F238E27FC236}">
                <a16:creationId xmlns:a16="http://schemas.microsoft.com/office/drawing/2014/main" id="{3E926DF2-970E-4229-8280-71052D51560F}"/>
              </a:ext>
            </a:extLst>
          </p:cNvPr>
          <p:cNvSpPr>
            <a:spLocks noGrp="1"/>
          </p:cNvSpPr>
          <p:nvPr>
            <p:ph idx="1"/>
          </p:nvPr>
        </p:nvSpPr>
        <p:spPr>
          <a:xfrm>
            <a:off x="283028" y="827314"/>
            <a:ext cx="8588829" cy="5409054"/>
          </a:xfrm>
        </p:spPr>
        <p:txBody>
          <a:bodyPr>
            <a:normAutofit/>
          </a:bodyPr>
          <a:lstStyle/>
          <a:p>
            <a:pPr marL="457200" indent="-457200">
              <a:spcBef>
                <a:spcPts val="0"/>
              </a:spcBef>
              <a:spcAft>
                <a:spcPts val="1800"/>
              </a:spcAft>
              <a:buFont typeface="+mj-lt"/>
              <a:buAutoNum type="arabicPeriod"/>
            </a:pPr>
            <a:r>
              <a:rPr lang="en-US" sz="2000" dirty="0"/>
              <a:t>The Written Case Study:  </a:t>
            </a:r>
            <a:r>
              <a:rPr lang="en-US" sz="2000" dirty="0">
                <a:hlinkClick r:id="rId3"/>
              </a:rPr>
              <a:t>https://www.acr.org/Practice-Management-Quality-Informatics/Imaging-3/Case-Studies/Strategic-Planning/Mapping-Possibilities</a:t>
            </a:r>
            <a:endParaRPr lang="en-US" sz="2000" dirty="0"/>
          </a:p>
          <a:p>
            <a:pPr marL="457200" indent="-457200">
              <a:spcBef>
                <a:spcPts val="0"/>
              </a:spcBef>
              <a:spcAft>
                <a:spcPts val="1800"/>
              </a:spcAft>
              <a:buFont typeface="+mj-lt"/>
              <a:buAutoNum type="arabicPeriod"/>
            </a:pPr>
            <a:r>
              <a:rPr lang="en-US" sz="2000" dirty="0" smtClean="0"/>
              <a:t>The </a:t>
            </a:r>
            <a:r>
              <a:rPr lang="en-US" sz="2000" dirty="0"/>
              <a:t>Art of Hassle Map Thinking: </a:t>
            </a:r>
            <a:r>
              <a:rPr lang="en-US" sz="2000" dirty="0">
                <a:hlinkClick r:id="rId4"/>
              </a:rPr>
              <a:t>https://changethis.com/manifesto/86.01.Demand/pdf/86.01.Demand.pdf</a:t>
            </a:r>
            <a:endParaRPr lang="en-US" sz="2000" dirty="0"/>
          </a:p>
          <a:p>
            <a:pPr marL="457200" indent="-457200">
              <a:spcBef>
                <a:spcPts val="0"/>
              </a:spcBef>
              <a:spcAft>
                <a:spcPts val="1800"/>
              </a:spcAft>
              <a:buFont typeface="+mj-lt"/>
              <a:buAutoNum type="arabicPeriod"/>
            </a:pPr>
            <a:r>
              <a:rPr lang="en-US" sz="2000" dirty="0"/>
              <a:t>Aultman Hospital’s completed Hassle Map</a:t>
            </a:r>
            <a:r>
              <a:rPr lang="en-US" sz="1600" dirty="0"/>
              <a:t>:  </a:t>
            </a:r>
            <a:r>
              <a:rPr lang="en-US" sz="2000" dirty="0">
                <a:hlinkClick r:id="rId5"/>
              </a:rPr>
              <a:t>https://www.acr.org/-/media/ACR/NOINDEX/Case-Study-Materials/Aultman-Radiology-Hassle-Map.pdf?la=en</a:t>
            </a:r>
            <a:endParaRPr lang="en-US" sz="2000" dirty="0"/>
          </a:p>
          <a:p>
            <a:pPr marL="457200" indent="-457200">
              <a:spcBef>
                <a:spcPts val="0"/>
              </a:spcBef>
              <a:spcAft>
                <a:spcPts val="1800"/>
              </a:spcAft>
              <a:buFont typeface="+mj-lt"/>
              <a:buAutoNum type="arabicPeriod"/>
            </a:pPr>
            <a:r>
              <a:rPr lang="en-US" sz="2000" dirty="0"/>
              <a:t>The ACR Patient- and Family-Centered Care </a:t>
            </a:r>
            <a:r>
              <a:rPr lang="en-US" sz="2000" dirty="0" smtClean="0"/>
              <a:t>Commission: </a:t>
            </a:r>
            <a:r>
              <a:rPr lang="en-US" sz="2000" dirty="0">
                <a:hlinkClick r:id="rId6"/>
              </a:rPr>
              <a:t>https://www.acr.org/Practice-Management-Quality-Informatics/Patient-Family-Centered-Care</a:t>
            </a:r>
            <a:endParaRPr lang="en-US" sz="2000" dirty="0"/>
          </a:p>
        </p:txBody>
      </p:sp>
    </p:spTree>
    <p:custDataLst>
      <p:tags r:id="rId1"/>
    </p:custDataLst>
    <p:extLst>
      <p:ext uri="{BB962C8B-B14F-4D97-AF65-F5344CB8AC3E}">
        <p14:creationId xmlns:p14="http://schemas.microsoft.com/office/powerpoint/2010/main" val="238908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94 WESTBOUND">
      <a:dk1>
        <a:sysClr val="windowText" lastClr="000000"/>
      </a:dk1>
      <a:lt1>
        <a:sysClr val="window" lastClr="FFFFFF"/>
      </a:lt1>
      <a:dk2>
        <a:srgbClr val="064469"/>
      </a:dk2>
      <a:lt2>
        <a:srgbClr val="EEF7FF"/>
      </a:lt2>
      <a:accent1>
        <a:srgbClr val="00687F"/>
      </a:accent1>
      <a:accent2>
        <a:srgbClr val="4D8790"/>
      </a:accent2>
      <a:accent3>
        <a:srgbClr val="4D8C40"/>
      </a:accent3>
      <a:accent4>
        <a:srgbClr val="FFA710"/>
      </a:accent4>
      <a:accent5>
        <a:srgbClr val="B73D96"/>
      </a:accent5>
      <a:accent6>
        <a:srgbClr val="F71E4A"/>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rgbClr val="00687F"/>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24934</TotalTime>
  <Words>1262</Words>
  <Application>Microsoft Office PowerPoint</Application>
  <PresentationFormat>On-screen Show (4:3)</PresentationFormat>
  <Paragraphs>124</Paragraphs>
  <Slides>17</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vt:lpstr>
      <vt:lpstr>Calibri</vt:lpstr>
      <vt:lpstr>Office Theme</vt:lpstr>
      <vt:lpstr>PowerPoint Presentation</vt:lpstr>
      <vt:lpstr>PowerPoint Presentation</vt:lpstr>
      <vt:lpstr>Imaging 3.0 Case Study Video</vt:lpstr>
      <vt:lpstr>Altman Hospital's Hassle Map</vt:lpstr>
      <vt:lpstr>What &amp; Impact</vt:lpstr>
      <vt:lpstr>Discussion Topics for Your Team</vt:lpstr>
      <vt:lpstr>Actionable Items for Your Team</vt:lpstr>
      <vt:lpstr>Implement Your Own Program</vt:lpstr>
      <vt:lpstr>Learn More About The Mapping Possibilities Case Study</vt:lpstr>
      <vt:lpstr>Appendix of Additional Resources</vt:lpstr>
      <vt:lpstr>Read 100+ other ACR Imaging 3.0 Case Studies</vt:lpstr>
      <vt:lpstr>Imaging 3.0 Case Studies about Patient Engagement</vt:lpstr>
      <vt:lpstr>Making the Connection Between Imaging 3.0 Case Studies and the Imaging Value Chain</vt:lpstr>
      <vt:lpstr>Imaging 3.0 Cases Demonstrate the Value Chain in Your Organization</vt:lpstr>
      <vt:lpstr>Learn More about Imaging 3.0 and The Imaging Value Chain </vt:lpstr>
      <vt:lpstr>Thank You</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Dougan Khim</dc:creator>
  <cp:lastModifiedBy>Hobson, Christopher</cp:lastModifiedBy>
  <cp:revision>757</cp:revision>
  <cp:lastPrinted>2018-03-12T14:29:14Z</cp:lastPrinted>
  <dcterms:created xsi:type="dcterms:W3CDTF">2014-03-08T10:41:33Z</dcterms:created>
  <dcterms:modified xsi:type="dcterms:W3CDTF">2019-08-27T22:06:41Z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D1B81875-B97A-4425-A80A-8C8A696E6486</vt:lpwstr>
  </property>
  <property fmtid="{D5CDD505-2E9C-101B-9397-08002B2CF9AE}" pid="3" name="ArticulatePath">
    <vt:lpwstr>Imaging 3.0 Case Study Example for Practice Meetings - MAD Rounds - Updated 2018-02-06</vt:lpwstr>
  </property>
</Properties>
</file>