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58" r:id="rId2"/>
    <p:sldId id="462" r:id="rId3"/>
    <p:sldId id="446" r:id="rId4"/>
    <p:sldId id="447" r:id="rId5"/>
    <p:sldId id="468" r:id="rId6"/>
    <p:sldId id="448" r:id="rId7"/>
    <p:sldId id="469" r:id="rId8"/>
    <p:sldId id="451" r:id="rId9"/>
    <p:sldId id="473" r:id="rId10"/>
    <p:sldId id="470" r:id="rId11"/>
    <p:sldId id="471" r:id="rId12"/>
    <p:sldId id="472" r:id="rId13"/>
    <p:sldId id="467" r:id="rId14"/>
    <p:sldId id="449" r:id="rId15"/>
  </p:sldIdLst>
  <p:sldSz cx="9144000" cy="6858000" type="screen4x3"/>
  <p:notesSz cx="6881813" cy="92964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ines, Becky" initials="HB" lastIdx="6" clrIdx="0"/>
  <p:cmAuthor id="1" name="Happy Sadd" initials="" lastIdx="0" clrIdx="1"/>
  <p:cmAuthor id="2" name="HDF Product" initials="HP" lastIdx="12" clrIdx="2">
    <p:extLst/>
  </p:cmAuthor>
  <p:cmAuthor id="3" name="Shi, Lin" initials="SL"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B"/>
    <a:srgbClr val="4D8C40"/>
    <a:srgbClr val="000000"/>
    <a:srgbClr val="085482"/>
    <a:srgbClr val="E7EBEC"/>
    <a:srgbClr val="0B72B1"/>
    <a:srgbClr val="B7BFC0"/>
    <a:srgbClr val="C1CACC"/>
    <a:srgbClr val="FFFFFF"/>
    <a:srgbClr val="CBD4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B040A-155F-47E2-BEC2-17426947B5BC}" v="1" dt="2018-07-30T16:29:20.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1" autoAdjust="0"/>
    <p:restoredTop sz="86402" autoAdjust="0"/>
  </p:normalViewPr>
  <p:slideViewPr>
    <p:cSldViewPr snapToGrid="0" snapToObjects="1">
      <p:cViewPr varScale="1">
        <p:scale>
          <a:sx n="59" d="100"/>
          <a:sy n="59" d="100"/>
        </p:scale>
        <p:origin x="1722" y="78"/>
      </p:cViewPr>
      <p:guideLst>
        <p:guide orient="horz" pos="2160"/>
        <p:guide pos="2880"/>
      </p:guideLst>
    </p:cSldViewPr>
  </p:slideViewPr>
  <p:outlineViewPr>
    <p:cViewPr>
      <p:scale>
        <a:sx n="33" d="100"/>
        <a:sy n="33" d="100"/>
      </p:scale>
      <p:origin x="29" y="0"/>
    </p:cViewPr>
  </p:outlineViewPr>
  <p:notesTextViewPr>
    <p:cViewPr>
      <p:scale>
        <a:sx n="185" d="100"/>
        <a:sy n="1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Horton" userId="a6ae8123dfda6d7d" providerId="Windows Live" clId="Web-{95FB040A-155F-47E2-BEC2-17426947B5BC}"/>
    <pc:docChg chg="modSld">
      <pc:chgData name="Randy Horton" userId="a6ae8123dfda6d7d" providerId="Windows Live" clId="Web-{95FB040A-155F-47E2-BEC2-17426947B5BC}" dt="2018-07-30T16:32:33.622" v="61" actId="14100"/>
      <pc:docMkLst>
        <pc:docMk/>
      </pc:docMkLst>
      <pc:sldChg chg="addSp delSp modSp">
        <pc:chgData name="Randy Horton" userId="a6ae8123dfda6d7d" providerId="Windows Live" clId="Web-{95FB040A-155F-47E2-BEC2-17426947B5BC}" dt="2018-07-30T16:32:33.622" v="61" actId="14100"/>
        <pc:sldMkLst>
          <pc:docMk/>
          <pc:sldMk cId="2976911313" sldId="446"/>
        </pc:sldMkLst>
        <pc:picChg chg="add mod">
          <ac:chgData name="Randy Horton" userId="a6ae8123dfda6d7d" providerId="Windows Live" clId="Web-{95FB040A-155F-47E2-BEC2-17426947B5BC}" dt="2018-07-30T16:32:33.622" v="61" actId="14100"/>
          <ac:picMkLst>
            <pc:docMk/>
            <pc:sldMk cId="2976911313" sldId="446"/>
            <ac:picMk id="3" creationId="{A5C75B77-4F4A-42CB-A140-A80FBF3C073A}"/>
          </ac:picMkLst>
        </pc:picChg>
        <pc:picChg chg="del">
          <ac:chgData name="Randy Horton" userId="a6ae8123dfda6d7d" providerId="Windows Live" clId="Web-{95FB040A-155F-47E2-BEC2-17426947B5BC}" dt="2018-07-30T16:32:19.513" v="58"/>
          <ac:picMkLst>
            <pc:docMk/>
            <pc:sldMk cId="2976911313" sldId="446"/>
            <ac:picMk id="4" creationId="{2F21FA3B-8462-45E9-80A3-62477DDAD7C6}"/>
          </ac:picMkLst>
        </pc:picChg>
      </pc:sldChg>
      <pc:sldChg chg="modSp">
        <pc:chgData name="Randy Horton" userId="a6ae8123dfda6d7d" providerId="Windows Live" clId="Web-{95FB040A-155F-47E2-BEC2-17426947B5BC}" dt="2018-07-30T16:31:00.591" v="55" actId="20577"/>
        <pc:sldMkLst>
          <pc:docMk/>
          <pc:sldMk cId="3098025657" sldId="458"/>
        </pc:sldMkLst>
        <pc:spChg chg="mod">
          <ac:chgData name="Randy Horton" userId="a6ae8123dfda6d7d" providerId="Windows Live" clId="Web-{95FB040A-155F-47E2-BEC2-17426947B5BC}" dt="2018-07-30T16:26:57.121" v="13" actId="20577"/>
          <ac:spMkLst>
            <pc:docMk/>
            <pc:sldMk cId="3098025657" sldId="458"/>
            <ac:spMk id="5" creationId="{00000000-0000-0000-0000-000000000000}"/>
          </ac:spMkLst>
        </pc:spChg>
        <pc:spChg chg="mod">
          <ac:chgData name="Randy Horton" userId="a6ae8123dfda6d7d" providerId="Windows Live" clId="Web-{95FB040A-155F-47E2-BEC2-17426947B5BC}" dt="2018-07-30T16:31:00.591" v="55" actId="20577"/>
          <ac:spMkLst>
            <pc:docMk/>
            <pc:sldMk cId="3098025657" sldId="458"/>
            <ac:spMk id="9" creationId="{00000000-0000-0000-0000-000000000000}"/>
          </ac:spMkLst>
        </pc:spChg>
      </pc:sldChg>
      <pc:sldChg chg="addSp delSp modSp">
        <pc:chgData name="Randy Horton" userId="a6ae8123dfda6d7d" providerId="Windows Live" clId="Web-{95FB040A-155F-47E2-BEC2-17426947B5BC}" dt="2018-07-30T16:31:34.122" v="57" actId="1076"/>
        <pc:sldMkLst>
          <pc:docMk/>
          <pc:sldMk cId="3888364523" sldId="462"/>
        </pc:sldMkLst>
        <pc:spChg chg="mod">
          <ac:chgData name="Randy Horton" userId="a6ae8123dfda6d7d" providerId="Windows Live" clId="Web-{95FB040A-155F-47E2-BEC2-17426947B5BC}" dt="2018-07-30T16:30:33.466" v="34" actId="20577"/>
          <ac:spMkLst>
            <pc:docMk/>
            <pc:sldMk cId="3888364523" sldId="462"/>
            <ac:spMk id="4" creationId="{95BB2A5A-7EAE-4D29-B286-63F7EF5A011F}"/>
          </ac:spMkLst>
        </pc:spChg>
        <pc:picChg chg="add del mod">
          <ac:chgData name="Randy Horton" userId="a6ae8123dfda6d7d" providerId="Windows Live" clId="Web-{95FB040A-155F-47E2-BEC2-17426947B5BC}" dt="2018-07-30T16:31:34.122" v="57" actId="1076"/>
          <ac:picMkLst>
            <pc:docMk/>
            <pc:sldMk cId="3888364523" sldId="462"/>
            <ac:picMk id="7" creationId="{D3A77948-2213-416D-9BEF-1743E98291D7}"/>
          </ac:picMkLst>
        </pc:picChg>
        <pc:picChg chg="del">
          <ac:chgData name="Randy Horton" userId="a6ae8123dfda6d7d" providerId="Windows Live" clId="Web-{95FB040A-155F-47E2-BEC2-17426947B5BC}" dt="2018-07-30T16:27:43.809" v="15"/>
          <ac:picMkLst>
            <pc:docMk/>
            <pc:sldMk cId="3888364523" sldId="462"/>
            <ac:picMk id="10" creationId="{32CF51DE-D9A0-46D1-9E9B-0FE12455211C}"/>
          </ac:picMkLst>
        </pc:picChg>
      </pc:sldChg>
    </pc:docChg>
  </pc:docChgLst>
  <pc:docChgLst>
    <pc:chgData name="Randy Horton" userId="a6ae8123dfda6d7d" providerId="Windows Live" clId="Web-{5A7052EF-44C7-4308-A654-28866362571F}"/>
    <pc:docChg chg="modSld">
      <pc:chgData name="Randy Horton" userId="a6ae8123dfda6d7d" providerId="Windows Live" clId="Web-{5A7052EF-44C7-4308-A654-28866362571F}" dt="2018-07-30T18:55:10.407" v="7"/>
      <pc:docMkLst>
        <pc:docMk/>
      </pc:docMkLst>
      <pc:sldChg chg="addSp delSp modSp">
        <pc:chgData name="Randy Horton" userId="a6ae8123dfda6d7d" providerId="Windows Live" clId="Web-{5A7052EF-44C7-4308-A654-28866362571F}" dt="2018-07-30T18:55:10.407" v="7"/>
        <pc:sldMkLst>
          <pc:docMk/>
          <pc:sldMk cId="2976911313" sldId="446"/>
        </pc:sldMkLst>
        <pc:spChg chg="mod">
          <ac:chgData name="Randy Horton" userId="a6ae8123dfda6d7d" providerId="Windows Live" clId="Web-{5A7052EF-44C7-4308-A654-28866362571F}" dt="2018-07-30T18:53:14.136" v="1" actId="20577"/>
          <ac:spMkLst>
            <pc:docMk/>
            <pc:sldMk cId="2976911313" sldId="446"/>
            <ac:spMk id="5" creationId="{D1BCBB69-D9E7-40F6-B700-2D597CB51AD7}"/>
          </ac:spMkLst>
        </pc:spChg>
        <pc:picChg chg="del">
          <ac:chgData name="Randy Horton" userId="a6ae8123dfda6d7d" providerId="Windows Live" clId="Web-{5A7052EF-44C7-4308-A654-28866362571F}" dt="2018-07-30T18:53:21.652" v="3"/>
          <ac:picMkLst>
            <pc:docMk/>
            <pc:sldMk cId="2976911313" sldId="446"/>
            <ac:picMk id="3" creationId="{A5C75B77-4F4A-42CB-A140-A80FBF3C073A}"/>
          </ac:picMkLst>
        </pc:picChg>
        <pc:picChg chg="add mod">
          <ac:chgData name="Randy Horton" userId="a6ae8123dfda6d7d" providerId="Windows Live" clId="Web-{5A7052EF-44C7-4308-A654-28866362571F}" dt="2018-07-30T18:55:10.407" v="7"/>
          <ac:picMkLst>
            <pc:docMk/>
            <pc:sldMk cId="2976911313" sldId="446"/>
            <ac:picMk id="4" creationId="{8D27D689-C954-411C-B8A3-A7A33F585E2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321D595-1F6A-9F41-A756-4A0B79D61E19}" type="datetimeFigureOut">
              <a:rPr lang="en-US" smtClean="0"/>
              <a:t>9/23/2018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7E64286-2BCC-4449-AEE0-9A565368D777}" type="slidenum">
              <a:rPr lang="en-US" smtClean="0"/>
              <a:t>‹#›</a:t>
            </a:fld>
            <a:endParaRPr lang="en-US"/>
          </a:p>
        </p:txBody>
      </p:sp>
    </p:spTree>
    <p:extLst>
      <p:ext uri="{BB962C8B-B14F-4D97-AF65-F5344CB8AC3E}">
        <p14:creationId xmlns:p14="http://schemas.microsoft.com/office/powerpoint/2010/main" val="2722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8F92ED8-C132-2A4D-B1F3-0C7F3D91646B}" type="datetimeFigureOut">
              <a:rPr lang="en-US" smtClean="0"/>
              <a:t>9/23/2018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1D92DAC-3421-EE4E-8BCB-9297A17C32FC}" type="slidenum">
              <a:rPr lang="en-US" smtClean="0"/>
              <a:t>‹#›</a:t>
            </a:fld>
            <a:endParaRPr lang="en-US"/>
          </a:p>
        </p:txBody>
      </p:sp>
    </p:spTree>
    <p:extLst>
      <p:ext uri="{BB962C8B-B14F-4D97-AF65-F5344CB8AC3E}">
        <p14:creationId xmlns:p14="http://schemas.microsoft.com/office/powerpoint/2010/main" val="106787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a:t>
            </a:fld>
            <a:endParaRPr lang="en-US"/>
          </a:p>
        </p:txBody>
      </p:sp>
    </p:spTree>
    <p:extLst>
      <p:ext uri="{BB962C8B-B14F-4D97-AF65-F5344CB8AC3E}">
        <p14:creationId xmlns:p14="http://schemas.microsoft.com/office/powerpoint/2010/main" val="151826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2</a:t>
            </a:fld>
            <a:endParaRPr lang="en-US"/>
          </a:p>
        </p:txBody>
      </p:sp>
    </p:spTree>
    <p:extLst>
      <p:ext uri="{BB962C8B-B14F-4D97-AF65-F5344CB8AC3E}">
        <p14:creationId xmlns:p14="http://schemas.microsoft.com/office/powerpoint/2010/main" val="314813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3</a:t>
            </a:fld>
            <a:endParaRPr lang="en-US"/>
          </a:p>
        </p:txBody>
      </p:sp>
    </p:spTree>
    <p:extLst>
      <p:ext uri="{BB962C8B-B14F-4D97-AF65-F5344CB8AC3E}">
        <p14:creationId xmlns:p14="http://schemas.microsoft.com/office/powerpoint/2010/main" val="148387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11</a:t>
            </a:fld>
            <a:endParaRPr lang="en-US"/>
          </a:p>
        </p:txBody>
      </p:sp>
    </p:spTree>
    <p:extLst>
      <p:ext uri="{BB962C8B-B14F-4D97-AF65-F5344CB8AC3E}">
        <p14:creationId xmlns:p14="http://schemas.microsoft.com/office/powerpoint/2010/main" val="286411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14</a:t>
            </a:fld>
            <a:endParaRPr lang="en-US"/>
          </a:p>
        </p:txBody>
      </p:sp>
    </p:spTree>
    <p:extLst>
      <p:ext uri="{BB962C8B-B14F-4D97-AF65-F5344CB8AC3E}">
        <p14:creationId xmlns:p14="http://schemas.microsoft.com/office/powerpoint/2010/main" val="254354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maging30forWeb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900" y="1862555"/>
            <a:ext cx="4140200" cy="2705100"/>
          </a:xfrm>
          <a:prstGeom prst="rect">
            <a:avLst/>
          </a:prstGeom>
        </p:spPr>
      </p:pic>
    </p:spTree>
    <p:extLst>
      <p:ext uri="{BB962C8B-B14F-4D97-AF65-F5344CB8AC3E}">
        <p14:creationId xmlns:p14="http://schemas.microsoft.com/office/powerpoint/2010/main" val="11801972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4663962-5C0B-F642-8585-7A5CBE979EEA}" type="slidenum">
              <a:rPr lang="en-US" smtClean="0"/>
              <a:pPr/>
              <a:t>‹#›</a:t>
            </a:fld>
            <a:endParaRPr lang="en-US" dirty="0"/>
          </a:p>
        </p:txBody>
      </p:sp>
    </p:spTree>
    <p:extLst>
      <p:ext uri="{BB962C8B-B14F-4D97-AF65-F5344CB8AC3E}">
        <p14:creationId xmlns:p14="http://schemas.microsoft.com/office/powerpoint/2010/main" val="3491210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13B8-8BF8-4563-8B69-16D34E873B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70EF0CE-6F33-49F9-BDBB-EF0B94E8F0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BD971B-0F8F-4A50-ACD0-38E8F4F091F7}"/>
              </a:ext>
            </a:extLst>
          </p:cNvPr>
          <p:cNvSpPr>
            <a:spLocks noGrp="1"/>
          </p:cNvSpPr>
          <p:nvPr>
            <p:ph type="dt" sz="half" idx="10"/>
          </p:nvPr>
        </p:nvSpPr>
        <p:spPr/>
        <p:txBody>
          <a:bodyPr/>
          <a:lstStyle/>
          <a:p>
            <a:fld id="{C71F9E17-E8FA-432C-B348-0A5F953D78B3}" type="datetimeFigureOut">
              <a:rPr lang="en-US" smtClean="0"/>
              <a:t>9/23/2018</a:t>
            </a:fld>
            <a:endParaRPr lang="en-US"/>
          </a:p>
        </p:txBody>
      </p:sp>
      <p:sp>
        <p:nvSpPr>
          <p:cNvPr id="5" name="Footer Placeholder 4">
            <a:extLst>
              <a:ext uri="{FF2B5EF4-FFF2-40B4-BE49-F238E27FC236}">
                <a16:creationId xmlns:a16="http://schemas.microsoft.com/office/drawing/2014/main" id="{1F897278-9ED3-4F3F-8435-EAA53AF9B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F6493-8B45-4FF6-A0B7-D0CC1F32CA4D}"/>
              </a:ext>
            </a:extLst>
          </p:cNvPr>
          <p:cNvSpPr>
            <a:spLocks noGrp="1"/>
          </p:cNvSpPr>
          <p:nvPr>
            <p:ph type="sldNum" sz="quarter" idx="12"/>
          </p:nvPr>
        </p:nvSpPr>
        <p:spPr/>
        <p:txBody>
          <a:bodyPr/>
          <a:lstStyle/>
          <a:p>
            <a:fld id="{54E61013-CDA2-4BD1-BF9E-598F68C6E139}" type="slidenum">
              <a:rPr lang="en-US" smtClean="0"/>
              <a:t>‹#›</a:t>
            </a:fld>
            <a:endParaRPr lang="en-US"/>
          </a:p>
        </p:txBody>
      </p:sp>
    </p:spTree>
    <p:extLst>
      <p:ext uri="{BB962C8B-B14F-4D97-AF65-F5344CB8AC3E}">
        <p14:creationId xmlns:p14="http://schemas.microsoft.com/office/powerpoint/2010/main" val="155605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79EE-8B58-467B-9BF2-4D6EA78ED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65BAA-6191-49C5-89E7-DD8AA32B38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61658-D500-4114-99BE-7A0EC3A96328}"/>
              </a:ext>
            </a:extLst>
          </p:cNvPr>
          <p:cNvSpPr>
            <a:spLocks noGrp="1"/>
          </p:cNvSpPr>
          <p:nvPr>
            <p:ph type="dt" sz="half" idx="10"/>
          </p:nvPr>
        </p:nvSpPr>
        <p:spPr/>
        <p:txBody>
          <a:bodyPr/>
          <a:lstStyle/>
          <a:p>
            <a:fld id="{C71F9E17-E8FA-432C-B348-0A5F953D78B3}" type="datetimeFigureOut">
              <a:rPr lang="en-US" smtClean="0"/>
              <a:t>9/23/2018</a:t>
            </a:fld>
            <a:endParaRPr lang="en-US"/>
          </a:p>
        </p:txBody>
      </p:sp>
      <p:sp>
        <p:nvSpPr>
          <p:cNvPr id="5" name="Footer Placeholder 4">
            <a:extLst>
              <a:ext uri="{FF2B5EF4-FFF2-40B4-BE49-F238E27FC236}">
                <a16:creationId xmlns:a16="http://schemas.microsoft.com/office/drawing/2014/main" id="{29DCB333-7881-4653-B6BB-AF781C260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A00BE-FCEC-453A-B54D-ECD0D981483A}"/>
              </a:ext>
            </a:extLst>
          </p:cNvPr>
          <p:cNvSpPr>
            <a:spLocks noGrp="1"/>
          </p:cNvSpPr>
          <p:nvPr>
            <p:ph type="sldNum" sz="quarter" idx="12"/>
          </p:nvPr>
        </p:nvSpPr>
        <p:spPr/>
        <p:txBody>
          <a:bodyPr/>
          <a:lstStyle/>
          <a:p>
            <a:fld id="{54E61013-CDA2-4BD1-BF9E-598F68C6E139}" type="slidenum">
              <a:rPr lang="en-US" smtClean="0"/>
              <a:t>‹#›</a:t>
            </a:fld>
            <a:endParaRPr lang="en-US"/>
          </a:p>
        </p:txBody>
      </p:sp>
    </p:spTree>
    <p:extLst>
      <p:ext uri="{BB962C8B-B14F-4D97-AF65-F5344CB8AC3E}">
        <p14:creationId xmlns:p14="http://schemas.microsoft.com/office/powerpoint/2010/main" val="2300416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Rectangle 39"/>
          <p:cNvSpPr/>
          <p:nvPr userDrawn="1"/>
        </p:nvSpPr>
        <p:spPr>
          <a:xfrm>
            <a:off x="0" y="6410960"/>
            <a:ext cx="9144000" cy="447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5946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userDrawn="1"/>
        </p:nvSpPr>
        <p:spPr>
          <a:xfrm>
            <a:off x="8358732" y="1"/>
            <a:ext cx="785268" cy="594630"/>
          </a:xfrm>
          <a:prstGeom prst="rect">
            <a:avLst/>
          </a:prstGeom>
          <a:solidFill>
            <a:schemeClr val="tx2">
              <a:lumMod val="7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Placeholder 1"/>
          <p:cNvSpPr>
            <a:spLocks noGrp="1"/>
          </p:cNvSpPr>
          <p:nvPr>
            <p:ph type="title"/>
          </p:nvPr>
        </p:nvSpPr>
        <p:spPr>
          <a:xfrm>
            <a:off x="193931" y="64196"/>
            <a:ext cx="7970870" cy="447040"/>
          </a:xfrm>
          <a:prstGeom prst="rect">
            <a:avLst/>
          </a:prstGeom>
        </p:spPr>
        <p:txBody>
          <a:bodyPr vert="horz" lIns="0" tIns="45720" rIns="91440" bIns="45720" rtlCol="0" anchor="ctr">
            <a:normAutofit/>
          </a:bodyPr>
          <a:lstStyle/>
          <a:p>
            <a:r>
              <a:rPr lang="en-US" dirty="0"/>
              <a:t>Click to edit Master title style</a:t>
            </a:r>
          </a:p>
        </p:txBody>
      </p:sp>
      <p:sp>
        <p:nvSpPr>
          <p:cNvPr id="34" name="Slide Number Placeholder 18"/>
          <p:cNvSpPr>
            <a:spLocks noGrp="1"/>
          </p:cNvSpPr>
          <p:nvPr>
            <p:ph type="sldNum" sz="quarter" idx="4"/>
          </p:nvPr>
        </p:nvSpPr>
        <p:spPr>
          <a:xfrm>
            <a:off x="8546758" y="6465875"/>
            <a:ext cx="405027" cy="365125"/>
          </a:xfrm>
          <a:prstGeom prst="rect">
            <a:avLst/>
          </a:prstGeom>
          <a:noFill/>
          <a:ln>
            <a:noFill/>
          </a:ln>
          <a:effectLst/>
        </p:spPr>
        <p:txBody>
          <a:bodyPr vert="horz" lIns="91440" tIns="45720" rIns="91440" bIns="45720" rtlCol="0" anchor="ctr"/>
          <a:lstStyle>
            <a:lvl1pPr algn="r">
              <a:lnSpc>
                <a:spcPct val="70000"/>
              </a:lnSpc>
              <a:defRPr sz="1000">
                <a:solidFill>
                  <a:schemeClr val="tx2">
                    <a:lumMod val="75000"/>
                  </a:schemeClr>
                </a:solidFill>
              </a:defRPr>
            </a:lvl1pPr>
          </a:lstStyle>
          <a:p>
            <a:fld id="{04663962-5C0B-F642-8585-7A5CBE979EEA}" type="slidenum">
              <a:rPr lang="en-US" smtClean="0"/>
              <a:pPr/>
              <a:t>‹#›</a:t>
            </a:fld>
            <a:endParaRPr lang="en-US" dirty="0"/>
          </a:p>
        </p:txBody>
      </p:sp>
      <p:sp>
        <p:nvSpPr>
          <p:cNvPr id="35" name="Rectangle 34"/>
          <p:cNvSpPr/>
          <p:nvPr userDrawn="1"/>
        </p:nvSpPr>
        <p:spPr>
          <a:xfrm>
            <a:off x="193930" y="6501383"/>
            <a:ext cx="5471146" cy="246221"/>
          </a:xfrm>
          <a:prstGeom prst="rect">
            <a:avLst/>
          </a:prstGeom>
        </p:spPr>
        <p:txBody>
          <a:bodyPr wrap="square" lIns="0">
            <a:spAutoFit/>
          </a:bodyPr>
          <a:lstStyle/>
          <a:p>
            <a:pPr algn="l"/>
            <a:r>
              <a:rPr lang="en-US" sz="1000" dirty="0">
                <a:solidFill>
                  <a:schemeClr val="tx2">
                    <a:lumMod val="75000"/>
                  </a:schemeClr>
                </a:solidFill>
                <a:latin typeface="Calibri"/>
                <a:cs typeface="Calibri"/>
              </a:rPr>
              <a:t>© 2014-8</a:t>
            </a:r>
            <a:r>
              <a:rPr lang="en-US" sz="1000" baseline="0" dirty="0">
                <a:solidFill>
                  <a:schemeClr val="tx2">
                    <a:lumMod val="75000"/>
                  </a:schemeClr>
                </a:solidFill>
                <a:latin typeface="Calibri"/>
                <a:cs typeface="Calibri"/>
              </a:rPr>
              <a:t> | AMERICAN COLLEGE OF RADIOLOGY |</a:t>
            </a:r>
            <a:r>
              <a:rPr lang="en-US" sz="1000" dirty="0">
                <a:solidFill>
                  <a:schemeClr val="tx2">
                    <a:lumMod val="75000"/>
                  </a:schemeClr>
                </a:solidFill>
                <a:latin typeface="Calibri"/>
                <a:cs typeface="Calibri"/>
              </a:rPr>
              <a:t> IMAGING</a:t>
            </a:r>
            <a:r>
              <a:rPr lang="en-US" sz="1000" baseline="0" dirty="0">
                <a:solidFill>
                  <a:schemeClr val="tx2">
                    <a:lumMod val="75000"/>
                  </a:schemeClr>
                </a:solidFill>
                <a:latin typeface="Calibri"/>
                <a:cs typeface="Calibri"/>
              </a:rPr>
              <a:t> 3.0</a:t>
            </a:r>
            <a:r>
              <a:rPr lang="en-US" sz="1000" baseline="30000" dirty="0">
                <a:solidFill>
                  <a:schemeClr val="tx2">
                    <a:lumMod val="75000"/>
                  </a:schemeClr>
                </a:solidFill>
                <a:latin typeface="Calibri"/>
                <a:cs typeface="Calibri"/>
              </a:rPr>
              <a:t>TM</a:t>
            </a:r>
            <a:r>
              <a:rPr lang="en-US" sz="1000" baseline="0" dirty="0">
                <a:solidFill>
                  <a:schemeClr val="tx2">
                    <a:lumMod val="75000"/>
                  </a:schemeClr>
                </a:solidFill>
                <a:latin typeface="Calibri"/>
                <a:cs typeface="Calibri"/>
              </a:rPr>
              <a:t> |</a:t>
            </a:r>
            <a:r>
              <a:rPr lang="en-US" sz="1000" dirty="0">
                <a:solidFill>
                  <a:schemeClr val="tx2">
                    <a:lumMod val="75000"/>
                  </a:schemeClr>
                </a:solidFill>
                <a:latin typeface="Calibri"/>
                <a:cs typeface="Calibri"/>
              </a:rPr>
              <a:t> ALL RIGHTS RESERVED.</a:t>
            </a:r>
          </a:p>
        </p:txBody>
      </p:sp>
      <p:sp>
        <p:nvSpPr>
          <p:cNvPr id="36" name="Text Placeholder 37"/>
          <p:cNvSpPr>
            <a:spLocks noGrp="1"/>
          </p:cNvSpPr>
          <p:nvPr>
            <p:ph type="body" idx="1"/>
          </p:nvPr>
        </p:nvSpPr>
        <p:spPr>
          <a:xfrm>
            <a:off x="193074" y="685054"/>
            <a:ext cx="8757852" cy="55513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6" descr="imaging_icon.png"/>
          <p:cNvPicPr>
            <a:picLocks noChangeAspect="1"/>
          </p:cNvPicPr>
          <p:nvPr userDrawn="1"/>
        </p:nvPicPr>
        <p:blipFill>
          <a:blip r:embed="rId6">
            <a:alphaModFix amt="37000"/>
            <a:extLst>
              <a:ext uri="{28A0092B-C50C-407E-A947-70E740481C1C}">
                <a14:useLocalDpi xmlns:a14="http://schemas.microsoft.com/office/drawing/2010/main" val="0"/>
              </a:ext>
            </a:extLst>
          </a:blip>
          <a:stretch>
            <a:fillRect/>
          </a:stretch>
        </p:blipFill>
        <p:spPr>
          <a:xfrm>
            <a:off x="8492590" y="180728"/>
            <a:ext cx="513361" cy="266312"/>
          </a:xfrm>
          <a:prstGeom prst="rect">
            <a:avLst/>
          </a:prstGeom>
        </p:spPr>
      </p:pic>
    </p:spTree>
    <p:extLst>
      <p:ext uri="{BB962C8B-B14F-4D97-AF65-F5344CB8AC3E}">
        <p14:creationId xmlns:p14="http://schemas.microsoft.com/office/powerpoint/2010/main" val="302651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fade/>
  </p:transition>
  <p:hf hdr="0" ftr="0" dt="0"/>
  <p:txStyles>
    <p:titleStyle>
      <a:lvl1pPr algn="l" defTabSz="457200" rtl="0" eaLnBrk="1" latinLnBrk="0" hangingPunct="1">
        <a:spcBef>
          <a:spcPct val="0"/>
        </a:spcBef>
        <a:buNone/>
        <a:defRPr sz="1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8" Type="http://schemas.openxmlformats.org/officeDocument/2006/relationships/hyperlink" Target="https://www.acr.org/Practice-Management-Quality-Informatics/Imaging-3/Imaging-Value-Chain/Communication" TargetMode="External"/><Relationship Id="rId3" Type="http://schemas.openxmlformats.org/officeDocument/2006/relationships/hyperlink" Target="https://www.acr.org/Practice-Management-Quality-Informatics/Imaging-3/Imaging-Value-Chain" TargetMode="External"/><Relationship Id="rId7" Type="http://schemas.openxmlformats.org/officeDocument/2006/relationships/hyperlink" Target="https://www.acr.org/Practice-Management-Quality-Informatics/Imaging-3/Imaging-Value-Chain/Modality-Operations" TargetMode="Externa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hyperlink" Target="https://www.acr.org/Practice-Management-Quality-Informatics/Imaging-3/Imaging-Value-Chain/Protocol-Optimization" TargetMode="External"/><Relationship Id="rId5" Type="http://schemas.openxmlformats.org/officeDocument/2006/relationships/hyperlink" Target="https://www.acr.org/Practice-Management-Quality-Informatics/Imaging-3/Imaging-Value-Chain/Interpretation" TargetMode="External"/><Relationship Id="rId10" Type="http://schemas.openxmlformats.org/officeDocument/2006/relationships/hyperlink" Target="https://www.acr.org/Practice-Management-Quality-Informatics/Imaging-3/Imaging-Value-Chain/Data-Mining" TargetMode="External"/><Relationship Id="rId4" Type="http://schemas.openxmlformats.org/officeDocument/2006/relationships/hyperlink" Target="https://www.acr.org/Practice-Management-Quality-Informatics/Imaging-3/Imaging-Value-Chain/Appropriateness" TargetMode="External"/><Relationship Id="rId9" Type="http://schemas.openxmlformats.org/officeDocument/2006/relationships/hyperlink" Target="https://www.acr.org/Practice-Management-Quality-Informatics/Imaging-3/Imaging-Value-Chain/Referring-Physicia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hyperlink" Target="http://www.acr.org/Legal" TargetMode="External"/><Relationship Id="rId5" Type="http://schemas.openxmlformats.org/officeDocument/2006/relationships/hyperlink" Target="http://www.acr.org/" TargetMode="External"/><Relationship Id="rId4" Type="http://schemas.openxmlformats.org/officeDocument/2006/relationships/hyperlink" Target="https://creativecommons.org/licenses/by-nc-nd/4.0/"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https://www.youtube.com/watch?v=kirrgYcl6Ro&amp;feature=youtu.b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hyperlink" Target="https://www.acr.org/Practice-Management-Quality-Informatics/Imaging-3"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acr.org/Practice-Management-Quality-Informatics/Imaging-3/Case-Studies/Information-Technology/Ahead-of-the-Curve" TargetMode="Externa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hyperlink" Target="https://www.acr.org/Practice-Management-Quality-Informatics/Patient-Family-Centered-Care" TargetMode="External"/><Relationship Id="rId5" Type="http://schemas.openxmlformats.org/officeDocument/2006/relationships/hyperlink" Target="http://cds.nationaldecisionsupport.com/lets-talk-it-webinar-recording" TargetMode="External"/><Relationship Id="rId4" Type="http://schemas.openxmlformats.org/officeDocument/2006/relationships/hyperlink" Target="https://www.youtube.com/watch?v=kirrgYcl6Ro&amp;feature=youtu.b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acr.org/Practice-Management-Quality-Informatics/Imaging-3/Case-Studies/Information-Technology" TargetMode="External"/><Relationship Id="rId13" Type="http://schemas.openxmlformats.org/officeDocument/2006/relationships/hyperlink" Target="https://www.acr.org/Practice-Management-Quality-Informatics/Imaging-3/Case-Studies/Interventional-Radiology" TargetMode="External"/><Relationship Id="rId3" Type="http://schemas.openxmlformats.org/officeDocument/2006/relationships/hyperlink" Target="https://www.acr.org/Practice-Management-Quality-Informatics/Imaging-3/Case-Studies/Patient-Engagement" TargetMode="Externa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hyperlink" Target="https://www.acr.org/Practice-Management-Quality-Informatics/Imaging-3/Case-Studies/Payment-Models" TargetMode="External"/><Relationship Id="rId11" Type="http://schemas.openxmlformats.org/officeDocument/2006/relationships/hyperlink" Target="https://www.acr.org/Practice-Management-Quality-Informatics/Imaging-3/Case-Studies/Strategic-Planning"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hyperlink" Target="https://www.acr.org/Practice-Management-Quality-Informatics/Imaging-3/Case-Studies/Quality-and-Safety" TargetMode="External"/><Relationship Id="rId9" Type="http://schemas.openxmlformats.org/officeDocument/2006/relationships/image" Target="../media/image11.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acr.org/Practice-Management-Quality-Informatics/Imaging-3/Case-Studies/Quality-and-Safe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A7AA2E-78FA-4D53-ABED-3FB5E23ADEFC}"/>
              </a:ext>
            </a:extLst>
          </p:cNvPr>
          <p:cNvPicPr>
            <a:picLocks noChangeAspect="1"/>
          </p:cNvPicPr>
          <p:nvPr/>
        </p:nvPicPr>
        <p:blipFill>
          <a:blip r:embed="rId4"/>
          <a:stretch>
            <a:fillRect/>
          </a:stretch>
        </p:blipFill>
        <p:spPr>
          <a:xfrm>
            <a:off x="3933988" y="933123"/>
            <a:ext cx="1136447" cy="749923"/>
          </a:xfrm>
          <a:prstGeom prst="rect">
            <a:avLst/>
          </a:prstGeom>
        </p:spPr>
      </p:pic>
      <p:sp>
        <p:nvSpPr>
          <p:cNvPr id="5" name="Rectangle 4"/>
          <p:cNvSpPr/>
          <p:nvPr/>
        </p:nvSpPr>
        <p:spPr>
          <a:xfrm>
            <a:off x="572124" y="3855489"/>
            <a:ext cx="8045619" cy="646331"/>
          </a:xfrm>
          <a:prstGeom prst="rect">
            <a:avLst/>
          </a:prstGeom>
        </p:spPr>
        <p:txBody>
          <a:bodyPr wrap="square" anchor="t">
            <a:spAutoFit/>
          </a:bodyPr>
          <a:lstStyle/>
          <a:p>
            <a:pPr algn="ctr"/>
            <a:r>
              <a:rPr lang="en-US" dirty="0">
                <a:solidFill>
                  <a:schemeClr val="accent3"/>
                </a:solidFill>
                <a:latin typeface="+mj-lt"/>
              </a:rPr>
              <a:t>An Imaging 3.0 Case Study</a:t>
            </a:r>
            <a:endParaRPr lang="en-US" sz="2400" dirty="0">
              <a:solidFill>
                <a:schemeClr val="accent3"/>
              </a:solidFill>
              <a:latin typeface="+mj-lt"/>
            </a:endParaRPr>
          </a:p>
          <a:p>
            <a:pPr algn="ctr"/>
            <a:r>
              <a:rPr lang="en-US" dirty="0">
                <a:solidFill>
                  <a:schemeClr val="accent3"/>
                </a:solidFill>
                <a:latin typeface="+mj-lt"/>
              </a:rPr>
              <a:t>July 31, 2018</a:t>
            </a:r>
            <a:endParaRPr lang="en-US" sz="1400" dirty="0">
              <a:solidFill>
                <a:schemeClr val="accent3"/>
              </a:solidFill>
              <a:latin typeface="+mj-lt"/>
            </a:endParaRPr>
          </a:p>
        </p:txBody>
      </p:sp>
      <p:sp>
        <p:nvSpPr>
          <p:cNvPr id="9" name="Rectangle 8"/>
          <p:cNvSpPr/>
          <p:nvPr/>
        </p:nvSpPr>
        <p:spPr>
          <a:xfrm>
            <a:off x="572124" y="1795178"/>
            <a:ext cx="8045619" cy="2031325"/>
          </a:xfrm>
          <a:prstGeom prst="rect">
            <a:avLst/>
          </a:prstGeom>
        </p:spPr>
        <p:txBody>
          <a:bodyPr wrap="square" anchor="t">
            <a:spAutoFit/>
          </a:bodyPr>
          <a:lstStyle/>
          <a:p>
            <a:pPr algn="ctr"/>
            <a:r>
              <a:rPr lang="en-US" sz="6600" b="1" dirty="0">
                <a:solidFill>
                  <a:srgbClr val="064469"/>
                </a:solidFill>
                <a:cs typeface="Calibri"/>
              </a:rPr>
              <a:t>Ahead of the Curve</a:t>
            </a:r>
          </a:p>
          <a:p>
            <a:pPr algn="ctr"/>
            <a:r>
              <a:rPr lang="en-US" sz="2000" dirty="0">
                <a:solidFill>
                  <a:srgbClr val="064469"/>
                </a:solidFill>
                <a:cs typeface="Calibri"/>
              </a:rPr>
              <a:t>Early adopters of Clinical Decision Support deliver more appropriate imaging and help ordering physicians prepare for </a:t>
            </a:r>
          </a:p>
          <a:p>
            <a:pPr algn="ctr"/>
            <a:r>
              <a:rPr lang="en-US" sz="2000" dirty="0">
                <a:solidFill>
                  <a:srgbClr val="064469"/>
                </a:solidFill>
                <a:cs typeface="Calibri"/>
              </a:rPr>
              <a:t>PAMA legislation’s impact on reimbursement.</a:t>
            </a:r>
            <a:endParaRPr lang="en-US" sz="2000" dirty="0">
              <a:cs typeface="Calibri"/>
            </a:endParaRPr>
          </a:p>
        </p:txBody>
      </p:sp>
      <p:sp>
        <p:nvSpPr>
          <p:cNvPr id="2" name="Rectangle 1">
            <a:extLst>
              <a:ext uri="{FF2B5EF4-FFF2-40B4-BE49-F238E27FC236}">
                <a16:creationId xmlns:a16="http://schemas.microsoft.com/office/drawing/2014/main" id="{11032FCB-EA0B-483D-86BD-2954E151F17B}"/>
              </a:ext>
            </a:extLst>
          </p:cNvPr>
          <p:cNvSpPr/>
          <p:nvPr/>
        </p:nvSpPr>
        <p:spPr>
          <a:xfrm>
            <a:off x="294640" y="4741595"/>
            <a:ext cx="8229600" cy="369332"/>
          </a:xfrm>
          <a:prstGeom prst="rect">
            <a:avLst/>
          </a:prstGeom>
        </p:spPr>
        <p:txBody>
          <a:bodyPr wrap="square">
            <a:spAutoFit/>
          </a:bodyPr>
          <a:lstStyle/>
          <a:p>
            <a:pPr algn="ctr"/>
            <a:r>
              <a:rPr lang="en-US" dirty="0"/>
              <a:t>These slides are disseminated to our respective members as a partnership of:</a:t>
            </a:r>
          </a:p>
        </p:txBody>
      </p:sp>
      <p:pic>
        <p:nvPicPr>
          <p:cNvPr id="6" name="Picture 2" descr="https://www.acr.org/-/media/ACR/Files/Practice-Toolkit/ACR-logo-tagline_rgb.png">
            <a:extLst>
              <a:ext uri="{FF2B5EF4-FFF2-40B4-BE49-F238E27FC236}">
                <a16:creationId xmlns:a16="http://schemas.microsoft.com/office/drawing/2014/main" id="{372CC835-E373-4A92-B8AD-FD62F7B76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128" y="5268685"/>
            <a:ext cx="1385149" cy="720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rad.bus.associationcareernetwork.com/headers/cc/responsive/partner_lib/22419/img/logo-22419.jpg">
            <a:extLst>
              <a:ext uri="{FF2B5EF4-FFF2-40B4-BE49-F238E27FC236}">
                <a16:creationId xmlns:a16="http://schemas.microsoft.com/office/drawing/2014/main" id="{EE4C10D4-B3CE-412D-B7E9-15833FE83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78" y="5172534"/>
            <a:ext cx="1908138" cy="876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ahra.org/am/images/Logos2/ahra-long-tagline-ds.png">
            <a:extLst>
              <a:ext uri="{FF2B5EF4-FFF2-40B4-BE49-F238E27FC236}">
                <a16:creationId xmlns:a16="http://schemas.microsoft.com/office/drawing/2014/main" id="{1E76BA21-1AD5-4FF3-9119-83E88EBB4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417" y="5169638"/>
            <a:ext cx="2534341" cy="8012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8025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35465"/>
            <a:ext cx="6858000" cy="2387600"/>
          </a:xfrm>
        </p:spPr>
        <p:txBody>
          <a:bodyPr>
            <a:normAutofit fontScale="90000"/>
          </a:bodyPr>
          <a:lstStyle/>
          <a:p>
            <a:r>
              <a:rPr lang="en-US" sz="4800" b="1" dirty="0">
                <a:solidFill>
                  <a:schemeClr val="accent3"/>
                </a:solidFill>
              </a:rPr>
              <a:t>Making the Connection Between Imaging 3.0 Case Studies and the Imaging Value Chain</a:t>
            </a:r>
            <a:endParaRPr lang="en-US" dirty="0"/>
          </a:p>
        </p:txBody>
      </p:sp>
      <p:sp>
        <p:nvSpPr>
          <p:cNvPr id="4" name="Subtitle 3"/>
          <p:cNvSpPr>
            <a:spLocks noGrp="1"/>
          </p:cNvSpPr>
          <p:nvPr>
            <p:ph type="subTitle" idx="1"/>
          </p:nvPr>
        </p:nvSpPr>
        <p:spPr>
          <a:xfrm>
            <a:off x="1161428" y="5425521"/>
            <a:ext cx="6858000" cy="704461"/>
          </a:xfrm>
        </p:spPr>
        <p:txBody>
          <a:bodyPr/>
          <a:lstStyle/>
          <a:p>
            <a:r>
              <a:rPr lang="en-US" dirty="0"/>
              <a:t>An American College of Radiology Initiative</a:t>
            </a:r>
          </a:p>
        </p:txBody>
      </p:sp>
      <p:sp>
        <p:nvSpPr>
          <p:cNvPr id="3" name="Slide Number Placeholder 2"/>
          <p:cNvSpPr>
            <a:spLocks noGrp="1"/>
          </p:cNvSpPr>
          <p:nvPr>
            <p:ph type="sldNum" sz="quarter" idx="12"/>
          </p:nvPr>
        </p:nvSpPr>
        <p:spPr/>
        <p:txBody>
          <a:bodyPr/>
          <a:lstStyle/>
          <a:p>
            <a:fld id="{04663962-5C0B-F642-8585-7A5CBE979EEA}" type="slidenum">
              <a:rPr lang="en-US" smtClean="0"/>
              <a:pPr/>
              <a:t>10</a:t>
            </a:fld>
            <a:endParaRPr lang="en-US" dirty="0"/>
          </a:p>
        </p:txBody>
      </p:sp>
      <p:grpSp>
        <p:nvGrpSpPr>
          <p:cNvPr id="7" name="Group 6"/>
          <p:cNvGrpSpPr/>
          <p:nvPr/>
        </p:nvGrpSpPr>
        <p:grpSpPr>
          <a:xfrm>
            <a:off x="2395389" y="824628"/>
            <a:ext cx="4455328" cy="1193229"/>
            <a:chOff x="2395389" y="824628"/>
            <a:chExt cx="4455328" cy="1193229"/>
          </a:xfrm>
        </p:grpSpPr>
        <p:pic>
          <p:nvPicPr>
            <p:cNvPr id="5" name="Picture 4">
              <a:extLst>
                <a:ext uri="{FF2B5EF4-FFF2-40B4-BE49-F238E27FC236}">
                  <a16:creationId xmlns:a16="http://schemas.microsoft.com/office/drawing/2014/main" id="{5CA7AA2E-78FA-4D53-ABED-3FB5E23ADEFC}"/>
                </a:ext>
              </a:extLst>
            </p:cNvPr>
            <p:cNvPicPr>
              <a:picLocks noChangeAspect="1"/>
            </p:cNvPicPr>
            <p:nvPr/>
          </p:nvPicPr>
          <p:blipFill>
            <a:blip r:embed="rId2"/>
            <a:stretch>
              <a:fillRect/>
            </a:stretch>
          </p:blipFill>
          <p:spPr>
            <a:xfrm>
              <a:off x="2395389" y="824628"/>
              <a:ext cx="1808242" cy="1193229"/>
            </a:xfrm>
            <a:prstGeom prst="rect">
              <a:avLst/>
            </a:prstGeom>
          </p:spPr>
        </p:pic>
        <p:pic>
          <p:nvPicPr>
            <p:cNvPr id="6" name="Picture 5"/>
            <p:cNvPicPr>
              <a:picLocks noChangeAspect="1"/>
            </p:cNvPicPr>
            <p:nvPr/>
          </p:nvPicPr>
          <p:blipFill>
            <a:blip r:embed="rId3"/>
            <a:stretch>
              <a:fillRect/>
            </a:stretch>
          </p:blipFill>
          <p:spPr>
            <a:xfrm>
              <a:off x="4312022" y="824628"/>
              <a:ext cx="2538695" cy="1193228"/>
            </a:xfrm>
            <a:prstGeom prst="rect">
              <a:avLst/>
            </a:prstGeom>
          </p:spPr>
        </p:pic>
      </p:grpSp>
    </p:spTree>
    <p:extLst>
      <p:ext uri="{BB962C8B-B14F-4D97-AF65-F5344CB8AC3E}">
        <p14:creationId xmlns:p14="http://schemas.microsoft.com/office/powerpoint/2010/main" val="24787317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elay 12"/>
          <p:cNvSpPr/>
          <p:nvPr/>
        </p:nvSpPr>
        <p:spPr>
          <a:xfrm flipH="1">
            <a:off x="2761861" y="1046330"/>
            <a:ext cx="6382138" cy="4906610"/>
          </a:xfrm>
          <a:prstGeom prst="flowChartDelay">
            <a:avLst/>
          </a:prstGeom>
          <a:solidFill>
            <a:schemeClr val="accent3">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12" name="Flowchart: Delay 11"/>
          <p:cNvSpPr/>
          <p:nvPr/>
        </p:nvSpPr>
        <p:spPr>
          <a:xfrm>
            <a:off x="0" y="1046331"/>
            <a:ext cx="6384931" cy="4906608"/>
          </a:xfrm>
          <a:prstGeom prst="flowChartDelay">
            <a:avLst/>
          </a:prstGeom>
          <a:solidFill>
            <a:schemeClr val="accent2">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 name="Title 1"/>
          <p:cNvSpPr>
            <a:spLocks noGrp="1"/>
          </p:cNvSpPr>
          <p:nvPr>
            <p:ph type="title"/>
          </p:nvPr>
        </p:nvSpPr>
        <p:spPr>
          <a:xfrm>
            <a:off x="132908" y="85278"/>
            <a:ext cx="8283221" cy="447040"/>
          </a:xfrm>
        </p:spPr>
        <p:txBody>
          <a:bodyPr>
            <a:normAutofit/>
          </a:bodyPr>
          <a:lstStyle/>
          <a:p>
            <a:r>
              <a:rPr lang="en-US" sz="2000" dirty="0"/>
              <a:t>Imaging 3.0 Cases Demonstrate the Value Chain in Your Organization</a:t>
            </a:r>
          </a:p>
        </p:txBody>
      </p:sp>
      <p:sp>
        <p:nvSpPr>
          <p:cNvPr id="3" name="Slide Number Placeholder 2"/>
          <p:cNvSpPr>
            <a:spLocks noGrp="1"/>
          </p:cNvSpPr>
          <p:nvPr>
            <p:ph type="sldNum" sz="quarter" idx="10"/>
          </p:nvPr>
        </p:nvSpPr>
        <p:spPr/>
        <p:txBody>
          <a:bodyPr/>
          <a:lstStyle/>
          <a:p>
            <a:fld id="{04663962-5C0B-F642-8585-7A5CBE979EEA}" type="slidenum">
              <a:rPr lang="en-US" smtClean="0"/>
              <a:pPr/>
              <a:t>11</a:t>
            </a:fld>
            <a:endParaRPr lang="en-US" dirty="0"/>
          </a:p>
        </p:txBody>
      </p:sp>
      <p:sp>
        <p:nvSpPr>
          <p:cNvPr id="7" name="TextBox 6"/>
          <p:cNvSpPr txBox="1"/>
          <p:nvPr/>
        </p:nvSpPr>
        <p:spPr>
          <a:xfrm>
            <a:off x="6610152" y="2330258"/>
            <a:ext cx="2374640" cy="2862322"/>
          </a:xfrm>
          <a:prstGeom prst="rect">
            <a:avLst/>
          </a:prstGeom>
          <a:noFill/>
        </p:spPr>
        <p:txBody>
          <a:bodyPr wrap="square" rtlCol="0">
            <a:spAutoFit/>
          </a:bodyPr>
          <a:lstStyle/>
          <a:p>
            <a:pPr algn="r"/>
            <a:r>
              <a:rPr lang="en-US" dirty="0"/>
              <a:t>The JACR’s Imaging Value Chain is a series of peer-reviewed articles based on the five Imaging 3.0 pillars to help transition the practice of radiology from volume-based to value-based imaging care. </a:t>
            </a:r>
          </a:p>
        </p:txBody>
      </p:sp>
      <p:sp>
        <p:nvSpPr>
          <p:cNvPr id="14" name="TextBox 13"/>
          <p:cNvSpPr txBox="1"/>
          <p:nvPr/>
        </p:nvSpPr>
        <p:spPr>
          <a:xfrm>
            <a:off x="189578" y="2326834"/>
            <a:ext cx="2374640" cy="2308324"/>
          </a:xfrm>
          <a:prstGeom prst="rect">
            <a:avLst/>
          </a:prstGeom>
          <a:noFill/>
        </p:spPr>
        <p:txBody>
          <a:bodyPr wrap="square" rtlCol="0">
            <a:spAutoFit/>
          </a:bodyPr>
          <a:lstStyle/>
          <a:p>
            <a:r>
              <a:rPr lang="en-US" dirty="0"/>
              <a:t>The ACR’s Imaging 3.0 initiative is designed to help radiologists shape their future using tools and processes to improve practice management and patient care.</a:t>
            </a:r>
          </a:p>
        </p:txBody>
      </p:sp>
      <p:sp>
        <p:nvSpPr>
          <p:cNvPr id="15" name="TextBox 14"/>
          <p:cNvSpPr txBox="1"/>
          <p:nvPr/>
        </p:nvSpPr>
        <p:spPr>
          <a:xfrm>
            <a:off x="-938838" y="1875044"/>
            <a:ext cx="2892489" cy="461665"/>
          </a:xfrm>
          <a:prstGeom prst="rect">
            <a:avLst/>
          </a:prstGeom>
          <a:noFill/>
        </p:spPr>
        <p:txBody>
          <a:bodyPr wrap="square" rtlCol="0">
            <a:spAutoFit/>
          </a:bodyPr>
          <a:lstStyle/>
          <a:p>
            <a:pPr algn="r"/>
            <a:r>
              <a:rPr lang="en-US" sz="2400" b="1" dirty="0">
                <a:solidFill>
                  <a:schemeClr val="accent2"/>
                </a:solidFill>
              </a:rPr>
              <a:t>Case Studies</a:t>
            </a:r>
          </a:p>
        </p:txBody>
      </p:sp>
      <p:sp>
        <p:nvSpPr>
          <p:cNvPr id="16" name="TextBox 15"/>
          <p:cNvSpPr txBox="1"/>
          <p:nvPr/>
        </p:nvSpPr>
        <p:spPr>
          <a:xfrm>
            <a:off x="6059296" y="1856039"/>
            <a:ext cx="2892489" cy="461665"/>
          </a:xfrm>
          <a:prstGeom prst="rect">
            <a:avLst/>
          </a:prstGeom>
          <a:noFill/>
        </p:spPr>
        <p:txBody>
          <a:bodyPr wrap="square" rtlCol="0">
            <a:spAutoFit/>
          </a:bodyPr>
          <a:lstStyle/>
          <a:p>
            <a:pPr algn="r"/>
            <a:r>
              <a:rPr lang="en-US" sz="2400" b="1" dirty="0">
                <a:solidFill>
                  <a:schemeClr val="accent3"/>
                </a:solidFill>
              </a:rPr>
              <a:t>Imaging Value Chain</a:t>
            </a:r>
          </a:p>
        </p:txBody>
      </p:sp>
      <p:sp>
        <p:nvSpPr>
          <p:cNvPr id="17" name="TextBox 16"/>
          <p:cNvSpPr txBox="1"/>
          <p:nvPr/>
        </p:nvSpPr>
        <p:spPr>
          <a:xfrm>
            <a:off x="3113624" y="2798029"/>
            <a:ext cx="2892489" cy="1477328"/>
          </a:xfrm>
          <a:prstGeom prst="rect">
            <a:avLst/>
          </a:prstGeom>
          <a:noFill/>
        </p:spPr>
        <p:txBody>
          <a:bodyPr wrap="square" rtlCol="0">
            <a:spAutoFit/>
          </a:bodyPr>
          <a:lstStyle/>
          <a:p>
            <a:pPr algn="ctr"/>
            <a:r>
              <a:rPr lang="en-US" dirty="0"/>
              <a:t>Practical, straight forward success stories you can use to implement improvements in your patient care and practice management today.</a:t>
            </a:r>
          </a:p>
        </p:txBody>
      </p:sp>
      <p:sp>
        <p:nvSpPr>
          <p:cNvPr id="18" name="TextBox 17"/>
          <p:cNvSpPr txBox="1"/>
          <p:nvPr/>
        </p:nvSpPr>
        <p:spPr>
          <a:xfrm>
            <a:off x="2974724" y="2336364"/>
            <a:ext cx="3193161" cy="461665"/>
          </a:xfrm>
          <a:prstGeom prst="rect">
            <a:avLst/>
          </a:prstGeom>
          <a:noFill/>
        </p:spPr>
        <p:txBody>
          <a:bodyPr wrap="square" rtlCol="0">
            <a:spAutoFit/>
          </a:bodyPr>
          <a:lstStyle/>
          <a:p>
            <a:pPr algn="ctr"/>
            <a:r>
              <a:rPr lang="en-US" sz="2400" b="1" dirty="0"/>
              <a:t>Connection Point</a:t>
            </a:r>
          </a:p>
        </p:txBody>
      </p:sp>
    </p:spTree>
    <p:custDataLst>
      <p:tags r:id="rId1"/>
    </p:custDataLst>
    <p:extLst>
      <p:ext uri="{BB962C8B-B14F-4D97-AF65-F5344CB8AC3E}">
        <p14:creationId xmlns:p14="http://schemas.microsoft.com/office/powerpoint/2010/main" val="14770346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685-70F6-4158-9830-CB2FFCBB94E8}"/>
              </a:ext>
            </a:extLst>
          </p:cNvPr>
          <p:cNvSpPr>
            <a:spLocks noGrp="1"/>
          </p:cNvSpPr>
          <p:nvPr>
            <p:ph type="title"/>
          </p:nvPr>
        </p:nvSpPr>
        <p:spPr/>
        <p:txBody>
          <a:bodyPr>
            <a:normAutofit/>
          </a:bodyPr>
          <a:lstStyle/>
          <a:p>
            <a:r>
              <a:rPr lang="en-US" sz="2000" dirty="0"/>
              <a:t>Learn More about Imaging 3.0 and The Imaging Value Chain </a:t>
            </a:r>
          </a:p>
        </p:txBody>
      </p:sp>
      <p:sp>
        <p:nvSpPr>
          <p:cNvPr id="3" name="Content Placeholder 2">
            <a:extLst>
              <a:ext uri="{FF2B5EF4-FFF2-40B4-BE49-F238E27FC236}">
                <a16:creationId xmlns:a16="http://schemas.microsoft.com/office/drawing/2014/main" id="{103F014E-4189-4D74-A793-86321CF9DA5A}"/>
              </a:ext>
            </a:extLst>
          </p:cNvPr>
          <p:cNvSpPr>
            <a:spLocks noGrp="1"/>
          </p:cNvSpPr>
          <p:nvPr>
            <p:ph idx="1"/>
          </p:nvPr>
        </p:nvSpPr>
        <p:spPr>
          <a:xfrm>
            <a:off x="150966" y="761421"/>
            <a:ext cx="8853959" cy="714294"/>
          </a:xfrm>
        </p:spPr>
        <p:txBody>
          <a:bodyPr>
            <a:noAutofit/>
          </a:bodyPr>
          <a:lstStyle/>
          <a:p>
            <a:pPr marL="0" indent="0">
              <a:buNone/>
            </a:pPr>
            <a:r>
              <a:rPr lang="en-US" sz="2000" dirty="0"/>
              <a:t>A series of </a:t>
            </a:r>
            <a:r>
              <a:rPr lang="en-US" sz="2000" dirty="0">
                <a:hlinkClick r:id="rId3"/>
              </a:rPr>
              <a:t>7 articles </a:t>
            </a:r>
            <a:r>
              <a:rPr lang="en-US" sz="2000" dirty="0"/>
              <a:t>from the Journal of the American College of Radiology (JACR) describe the Imaging Value Chain.</a:t>
            </a:r>
          </a:p>
        </p:txBody>
      </p:sp>
      <p:sp>
        <p:nvSpPr>
          <p:cNvPr id="4" name="Slide Number Placeholder 3">
            <a:extLst>
              <a:ext uri="{FF2B5EF4-FFF2-40B4-BE49-F238E27FC236}">
                <a16:creationId xmlns:a16="http://schemas.microsoft.com/office/drawing/2014/main" id="{44C6EFDA-B859-4761-AF72-7A6EB113A2DE}"/>
              </a:ext>
            </a:extLst>
          </p:cNvPr>
          <p:cNvSpPr>
            <a:spLocks noGrp="1"/>
          </p:cNvSpPr>
          <p:nvPr>
            <p:ph type="sldNum" sz="quarter" idx="12"/>
          </p:nvPr>
        </p:nvSpPr>
        <p:spPr/>
        <p:txBody>
          <a:bodyPr/>
          <a:lstStyle/>
          <a:p>
            <a:fld id="{54E61013-CDA2-4BD1-BF9E-598F68C6E139}" type="slidenum">
              <a:rPr lang="en-US" smtClean="0"/>
              <a:t>12</a:t>
            </a:fld>
            <a:endParaRPr lang="en-US"/>
          </a:p>
        </p:txBody>
      </p:sp>
      <p:graphicFrame>
        <p:nvGraphicFramePr>
          <p:cNvPr id="5" name="Table 4">
            <a:extLst>
              <a:ext uri="{FF2B5EF4-FFF2-40B4-BE49-F238E27FC236}">
                <a16:creationId xmlns:a16="http://schemas.microsoft.com/office/drawing/2014/main" id="{6925174F-28A5-461F-810C-8CA3AF2C387E}"/>
              </a:ext>
            </a:extLst>
          </p:cNvPr>
          <p:cNvGraphicFramePr>
            <a:graphicFrameLocks noGrp="1"/>
          </p:cNvGraphicFramePr>
          <p:nvPr>
            <p:extLst>
              <p:ext uri="{D42A27DB-BD31-4B8C-83A1-F6EECF244321}">
                <p14:modId xmlns:p14="http://schemas.microsoft.com/office/powerpoint/2010/main" val="3287749588"/>
              </p:ext>
            </p:extLst>
          </p:nvPr>
        </p:nvGraphicFramePr>
        <p:xfrm>
          <a:off x="772886" y="2728111"/>
          <a:ext cx="7369628" cy="3396342"/>
        </p:xfrm>
        <a:graphic>
          <a:graphicData uri="http://schemas.openxmlformats.org/drawingml/2006/table">
            <a:tbl>
              <a:tblPr/>
              <a:tblGrid>
                <a:gridCol w="7369628">
                  <a:extLst>
                    <a:ext uri="{9D8B030D-6E8A-4147-A177-3AD203B41FA5}">
                      <a16:colId xmlns:a16="http://schemas.microsoft.com/office/drawing/2014/main" val="475052697"/>
                    </a:ext>
                  </a:extLst>
                </a:gridCol>
              </a:tblGrid>
              <a:tr h="486498">
                <a:tc>
                  <a:txBody>
                    <a:bodyPr/>
                    <a:lstStyle/>
                    <a:p>
                      <a:pPr algn="ctr">
                        <a:spcAft>
                          <a:spcPts val="0"/>
                        </a:spcAft>
                      </a:pPr>
                      <a:r>
                        <a:rPr lang="en-US" sz="1400" b="1" dirty="0">
                          <a:effectLst/>
                          <a:latin typeface="arial" panose="020B0604020202020204" pitchFamily="34" charset="0"/>
                          <a:hlinkClick r:id="rId3"/>
                        </a:rPr>
                        <a:t>Overview</a:t>
                      </a:r>
                      <a:r>
                        <a:rPr lang="en-US" sz="1400" b="1" dirty="0">
                          <a:effectLst/>
                          <a:latin typeface="arial" panose="020B0604020202020204" pitchFamily="34" charset="0"/>
                        </a:rPr>
                        <a:t> of the Imaging Value Chain</a:t>
                      </a:r>
                      <a:endParaRPr lang="en-US" sz="1400" dirty="0">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162191025"/>
                  </a:ext>
                </a:extLst>
              </a:tr>
              <a:tr h="415692">
                <a:tc>
                  <a:txBody>
                    <a:bodyPr/>
                    <a:lstStyle/>
                    <a:p>
                      <a:pPr>
                        <a:spcAft>
                          <a:spcPts val="0"/>
                        </a:spcAft>
                      </a:pPr>
                      <a:r>
                        <a:rPr lang="en-US" sz="1400" b="0" dirty="0">
                          <a:effectLst/>
                          <a:latin typeface="+mn-lt"/>
                        </a:rPr>
                        <a:t>#1 </a:t>
                      </a:r>
                      <a:r>
                        <a:rPr lang="en-US" sz="1400" b="0" dirty="0">
                          <a:effectLst/>
                          <a:latin typeface="+mn-lt"/>
                          <a:hlinkClick r:id="rId4"/>
                        </a:rPr>
                        <a:t>- Delivery of Appropriateness, Quality, Safety, Efficiency and Patient</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09523"/>
                  </a:ext>
                </a:extLst>
              </a:tr>
              <a:tr h="415692">
                <a:tc>
                  <a:txBody>
                    <a:bodyPr/>
                    <a:lstStyle/>
                    <a:p>
                      <a:pPr>
                        <a:spcAft>
                          <a:spcPts val="0"/>
                        </a:spcAft>
                      </a:pPr>
                      <a:r>
                        <a:rPr lang="en-US" sz="1400" b="0" dirty="0">
                          <a:effectLst/>
                          <a:latin typeface="+mn-lt"/>
                        </a:rPr>
                        <a:t>#2 - </a:t>
                      </a:r>
                      <a:r>
                        <a:rPr lang="en-US" sz="1400" b="0" dirty="0">
                          <a:effectLst/>
                          <a:latin typeface="+mn-lt"/>
                          <a:hlinkClick r:id="rId5"/>
                        </a:rPr>
                        <a:t>Appropriateness, Scheduling, and Patient Preparation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265340"/>
                  </a:ext>
                </a:extLst>
              </a:tr>
              <a:tr h="415692">
                <a:tc>
                  <a:txBody>
                    <a:bodyPr/>
                    <a:lstStyle/>
                    <a:p>
                      <a:pPr>
                        <a:spcAft>
                          <a:spcPts val="0"/>
                        </a:spcAft>
                      </a:pPr>
                      <a:r>
                        <a:rPr lang="en-US" sz="1400" b="0" dirty="0">
                          <a:effectLst/>
                          <a:latin typeface="+mn-lt"/>
                        </a:rPr>
                        <a:t>#3 - </a:t>
                      </a:r>
                      <a:r>
                        <a:rPr lang="en-US" sz="1400" b="0" dirty="0">
                          <a:effectLst/>
                          <a:latin typeface="+mn-lt"/>
                          <a:hlinkClick r:id="rId6"/>
                        </a:rPr>
                        <a:t>Protocol Design and Optimization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088930"/>
                  </a:ext>
                </a:extLst>
              </a:tr>
              <a:tr h="415692">
                <a:tc>
                  <a:txBody>
                    <a:bodyPr/>
                    <a:lstStyle/>
                    <a:p>
                      <a:pPr>
                        <a:spcAft>
                          <a:spcPts val="0"/>
                        </a:spcAft>
                      </a:pPr>
                      <a:r>
                        <a:rPr lang="en-US" sz="1400" b="0" dirty="0">
                          <a:effectLst/>
                          <a:latin typeface="+mn-lt"/>
                        </a:rPr>
                        <a:t>#4 - </a:t>
                      </a:r>
                      <a:r>
                        <a:rPr lang="en-US" sz="1400" b="0" dirty="0">
                          <a:effectLst/>
                          <a:latin typeface="+mn-lt"/>
                          <a:hlinkClick r:id="rId7"/>
                        </a:rPr>
                        <a:t>Optimizing Modality Operations</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428934"/>
                  </a:ext>
                </a:extLst>
              </a:tr>
              <a:tr h="415692">
                <a:tc>
                  <a:txBody>
                    <a:bodyPr/>
                    <a:lstStyle/>
                    <a:p>
                      <a:pPr>
                        <a:spcAft>
                          <a:spcPts val="0"/>
                        </a:spcAft>
                      </a:pPr>
                      <a:r>
                        <a:rPr lang="en-US" sz="1400" b="0" dirty="0">
                          <a:effectLst/>
                          <a:latin typeface="+mn-lt"/>
                        </a:rPr>
                        <a:t>#5 - </a:t>
                      </a:r>
                      <a:r>
                        <a:rPr lang="en-US" sz="1400" b="0" dirty="0">
                          <a:effectLst/>
                          <a:latin typeface="+mn-lt"/>
                          <a:hlinkClick r:id="rId8"/>
                        </a:rPr>
                        <a:t>Actionable Reporting</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83551"/>
                  </a:ext>
                </a:extLst>
              </a:tr>
              <a:tr h="415692">
                <a:tc>
                  <a:txBody>
                    <a:bodyPr/>
                    <a:lstStyle/>
                    <a:p>
                      <a:pPr>
                        <a:spcAft>
                          <a:spcPts val="0"/>
                        </a:spcAft>
                      </a:pPr>
                      <a:r>
                        <a:rPr lang="en-US" sz="1400" b="0" dirty="0">
                          <a:effectLst/>
                          <a:latin typeface="+mn-lt"/>
                        </a:rPr>
                        <a:t>#6 - </a:t>
                      </a:r>
                      <a:r>
                        <a:rPr lang="en-US" sz="1400" b="0" dirty="0">
                          <a:effectLst/>
                          <a:latin typeface="+mn-lt"/>
                          <a:hlinkClick r:id="rId9"/>
                        </a:rPr>
                        <a:t>Communication of Actionable Information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872875"/>
                  </a:ext>
                </a:extLst>
              </a:tr>
              <a:tr h="415692">
                <a:tc>
                  <a:txBody>
                    <a:bodyPr/>
                    <a:lstStyle/>
                    <a:p>
                      <a:pPr>
                        <a:spcAft>
                          <a:spcPts val="0"/>
                        </a:spcAft>
                      </a:pPr>
                      <a:r>
                        <a:rPr lang="en-US" sz="1400" b="0" dirty="0">
                          <a:effectLst/>
                          <a:latin typeface="+mn-lt"/>
                        </a:rPr>
                        <a:t>#7 - </a:t>
                      </a:r>
                      <a:r>
                        <a:rPr lang="en-US" sz="1400" b="0" dirty="0">
                          <a:effectLst/>
                          <a:latin typeface="+mn-lt"/>
                          <a:hlinkClick r:id="rId10"/>
                        </a:rPr>
                        <a:t>Business Intelligence, Data Mining, and Future Trends</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876672"/>
                  </a:ext>
                </a:extLst>
              </a:tr>
            </a:tbl>
          </a:graphicData>
        </a:graphic>
      </p:graphicFrame>
      <p:sp>
        <p:nvSpPr>
          <p:cNvPr id="7" name="TextBox 6"/>
          <p:cNvSpPr txBox="1"/>
          <p:nvPr/>
        </p:nvSpPr>
        <p:spPr>
          <a:xfrm>
            <a:off x="150966" y="1763632"/>
            <a:ext cx="8800819" cy="923330"/>
          </a:xfrm>
          <a:prstGeom prst="rect">
            <a:avLst/>
          </a:prstGeom>
          <a:noFill/>
        </p:spPr>
        <p:txBody>
          <a:bodyPr wrap="square" rtlCol="0">
            <a:spAutoFit/>
          </a:bodyPr>
          <a:lstStyle/>
          <a:p>
            <a:r>
              <a:rPr lang="en-US" b="1" dirty="0">
                <a:solidFill>
                  <a:srgbClr val="000000"/>
                </a:solidFill>
              </a:rPr>
              <a:t>TAKE ACTION: </a:t>
            </a:r>
            <a:r>
              <a:rPr lang="en-US" dirty="0"/>
              <a:t>You and/or your team can make a connection between the topics raised in this Imaging 3.0 Case Study and the Imaging Value Chain by focusing on articles #2 and #6. </a:t>
            </a:r>
          </a:p>
          <a:p>
            <a:endParaRPr lang="en-US" dirty="0"/>
          </a:p>
        </p:txBody>
      </p:sp>
    </p:spTree>
    <p:custDataLst>
      <p:tags r:id="rId1"/>
    </p:custDataLst>
    <p:extLst>
      <p:ext uri="{BB962C8B-B14F-4D97-AF65-F5344CB8AC3E}">
        <p14:creationId xmlns:p14="http://schemas.microsoft.com/office/powerpoint/2010/main" val="4216954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93074" y="1087518"/>
            <a:ext cx="8757852" cy="3727077"/>
          </a:xfrm>
        </p:spPr>
        <p:txBody>
          <a:bodyPr>
            <a:normAutofit lnSpcReduction="10000"/>
          </a:bodyPr>
          <a:lstStyle/>
          <a:p>
            <a:pPr marL="0" indent="0">
              <a:buNone/>
            </a:pPr>
            <a:r>
              <a:rPr lang="en-US" sz="3000" dirty="0"/>
              <a:t>If you have questions, please contact Chris Hobson: </a:t>
            </a:r>
          </a:p>
          <a:p>
            <a:pPr marL="0" indent="0">
              <a:buNone/>
            </a:pPr>
            <a:endParaRPr lang="en-US" sz="3000" dirty="0"/>
          </a:p>
          <a:p>
            <a:pPr marL="0" indent="0" algn="ctr">
              <a:buNone/>
            </a:pPr>
            <a:r>
              <a:rPr lang="en-US" sz="3000" dirty="0"/>
              <a:t>chobson@acr.org</a:t>
            </a:r>
          </a:p>
          <a:p>
            <a:pPr marL="0" indent="0">
              <a:buNone/>
            </a:pPr>
            <a:endParaRPr lang="en-US" sz="3000" dirty="0"/>
          </a:p>
          <a:p>
            <a:pPr marL="0" indent="0">
              <a:buNone/>
            </a:pPr>
            <a:endParaRPr lang="en-US" sz="3000" dirty="0"/>
          </a:p>
          <a:p>
            <a:pPr marL="0" indent="0">
              <a:buNone/>
            </a:pPr>
            <a:r>
              <a:rPr lang="en-US" sz="3000" dirty="0"/>
              <a:t>These slides are disseminated to our respective members as a partnership of:</a:t>
            </a:r>
          </a:p>
          <a:p>
            <a:pPr marL="0" indent="0">
              <a:buNone/>
            </a:pPr>
            <a:endParaRPr lang="en-US" dirty="0"/>
          </a:p>
        </p:txBody>
      </p:sp>
      <p:sp>
        <p:nvSpPr>
          <p:cNvPr id="4" name="Slide Number Placeholder 3"/>
          <p:cNvSpPr>
            <a:spLocks noGrp="1"/>
          </p:cNvSpPr>
          <p:nvPr>
            <p:ph type="sldNum" sz="quarter" idx="12"/>
          </p:nvPr>
        </p:nvSpPr>
        <p:spPr/>
        <p:txBody>
          <a:bodyPr/>
          <a:lstStyle/>
          <a:p>
            <a:fld id="{54E61013-CDA2-4BD1-BF9E-598F68C6E139}" type="slidenum">
              <a:rPr lang="en-US" smtClean="0"/>
              <a:t>13</a:t>
            </a:fld>
            <a:endParaRPr lang="en-US"/>
          </a:p>
        </p:txBody>
      </p:sp>
      <p:pic>
        <p:nvPicPr>
          <p:cNvPr id="5" name="Picture 2" descr="https://www.acr.org/-/media/ACR/Files/Practice-Toolkit/ACR-logo-tagline_rgb.png">
            <a:extLst>
              <a:ext uri="{FF2B5EF4-FFF2-40B4-BE49-F238E27FC236}">
                <a16:creationId xmlns:a16="http://schemas.microsoft.com/office/drawing/2014/main" id="{9C11A5CE-D970-49C5-9148-91044B6AF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128" y="5187405"/>
            <a:ext cx="1385149" cy="720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rad.bus.associationcareernetwork.com/headers/cc/responsive/partner_lib/22419/img/logo-22419.jpg">
            <a:extLst>
              <a:ext uri="{FF2B5EF4-FFF2-40B4-BE49-F238E27FC236}">
                <a16:creationId xmlns:a16="http://schemas.microsoft.com/office/drawing/2014/main" id="{50E0FDAE-BC1C-465E-840F-9C2548F5E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278" y="5091254"/>
            <a:ext cx="1908138" cy="8762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ahra.org/am/images/Logos2/ahra-long-tagline-ds.png">
            <a:extLst>
              <a:ext uri="{FF2B5EF4-FFF2-40B4-BE49-F238E27FC236}">
                <a16:creationId xmlns:a16="http://schemas.microsoft.com/office/drawing/2014/main" id="{EE7AD15A-A050-4B91-94E5-BB4507149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417" y="5088358"/>
            <a:ext cx="2534341" cy="80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4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AFF1-50A2-44B3-82DC-8BE3D0F5D2B7}"/>
              </a:ext>
            </a:extLst>
          </p:cNvPr>
          <p:cNvSpPr>
            <a:spLocks noGrp="1"/>
          </p:cNvSpPr>
          <p:nvPr>
            <p:ph type="title"/>
          </p:nvPr>
        </p:nvSpPr>
        <p:spPr/>
        <p:txBody>
          <a:bodyPr>
            <a:noAutofit/>
          </a:bodyPr>
          <a:lstStyle/>
          <a:p>
            <a:r>
              <a:rPr lang="en-US" sz="2000" dirty="0"/>
              <a:t>License</a:t>
            </a:r>
          </a:p>
        </p:txBody>
      </p:sp>
      <p:sp>
        <p:nvSpPr>
          <p:cNvPr id="3" name="Content Placeholder 2">
            <a:extLst>
              <a:ext uri="{FF2B5EF4-FFF2-40B4-BE49-F238E27FC236}">
                <a16:creationId xmlns:a16="http://schemas.microsoft.com/office/drawing/2014/main" id="{6C000AD0-198A-4822-838F-53EFC0934FB2}"/>
              </a:ext>
            </a:extLst>
          </p:cNvPr>
          <p:cNvSpPr>
            <a:spLocks noGrp="1"/>
          </p:cNvSpPr>
          <p:nvPr>
            <p:ph idx="1"/>
          </p:nvPr>
        </p:nvSpPr>
        <p:spPr>
          <a:xfrm>
            <a:off x="315686" y="817580"/>
            <a:ext cx="8469085" cy="5614736"/>
          </a:xfrm>
        </p:spPr>
        <p:txBody>
          <a:bodyPr>
            <a:normAutofit/>
          </a:bodyPr>
          <a:lstStyle/>
          <a:p>
            <a:pPr>
              <a:spcBef>
                <a:spcPts val="0"/>
              </a:spcBef>
              <a:spcAft>
                <a:spcPts val="2400"/>
              </a:spcAft>
            </a:pPr>
            <a:r>
              <a:rPr lang="en-US" sz="2400" dirty="0"/>
              <a:t>This case study by American College of Radiology is licensed under a </a:t>
            </a:r>
            <a:r>
              <a:rPr lang="en-US" sz="2400" dirty="0">
                <a:hlinkClick r:id="rId4"/>
              </a:rPr>
              <a:t>Creative Commons Attribution </a:t>
            </a:r>
            <a:r>
              <a:rPr lang="en-US" sz="2400" dirty="0" err="1">
                <a:hlinkClick r:id="rId4"/>
              </a:rPr>
              <a:t>NonCommercial-NoDerivatives</a:t>
            </a:r>
            <a:r>
              <a:rPr lang="en-US" sz="2400" dirty="0">
                <a:hlinkClick r:id="rId4"/>
              </a:rPr>
              <a:t> 4.0 International License</a:t>
            </a:r>
            <a:endParaRPr lang="en-US" sz="2400" dirty="0"/>
          </a:p>
          <a:p>
            <a:pPr>
              <a:spcBef>
                <a:spcPts val="0"/>
              </a:spcBef>
              <a:spcAft>
                <a:spcPts val="2400"/>
              </a:spcAft>
            </a:pPr>
            <a:r>
              <a:rPr lang="en-US" sz="2400" dirty="0"/>
              <a:t>Based on a work at </a:t>
            </a:r>
            <a:r>
              <a:rPr lang="en-US" sz="2400" dirty="0">
                <a:hlinkClick r:id="rId5"/>
              </a:rPr>
              <a:t>www.acr.org</a:t>
            </a:r>
            <a:r>
              <a:rPr lang="en-US" sz="2400" dirty="0"/>
              <a:t> </a:t>
            </a:r>
          </a:p>
          <a:p>
            <a:pPr>
              <a:spcBef>
                <a:spcPts val="0"/>
              </a:spcBef>
              <a:spcAft>
                <a:spcPts val="2400"/>
              </a:spcAft>
            </a:pPr>
            <a:r>
              <a:rPr lang="en-US" sz="2400" dirty="0"/>
              <a:t>Permissions beyond the scope of this license may be available at </a:t>
            </a:r>
            <a:r>
              <a:rPr lang="en-US" sz="2400" dirty="0">
                <a:hlinkClick r:id="rId6"/>
              </a:rPr>
              <a:t>www.acr.org/Legal</a:t>
            </a:r>
            <a:endParaRPr lang="en-US" sz="2400" dirty="0"/>
          </a:p>
        </p:txBody>
      </p:sp>
    </p:spTree>
    <p:custDataLst>
      <p:tags r:id="rId1"/>
    </p:custDataLst>
    <p:extLst>
      <p:ext uri="{BB962C8B-B14F-4D97-AF65-F5344CB8AC3E}">
        <p14:creationId xmlns:p14="http://schemas.microsoft.com/office/powerpoint/2010/main" val="26832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663962-5C0B-F642-8585-7A5CBE979EEA}" type="slidenum">
              <a:rPr lang="en-US" smtClean="0"/>
              <a:pPr/>
              <a:t>2</a:t>
            </a:fld>
            <a:endParaRPr lang="en-US" dirty="0"/>
          </a:p>
        </p:txBody>
      </p:sp>
      <p:sp>
        <p:nvSpPr>
          <p:cNvPr id="4" name="Title 3">
            <a:extLst>
              <a:ext uri="{FF2B5EF4-FFF2-40B4-BE49-F238E27FC236}">
                <a16:creationId xmlns:a16="http://schemas.microsoft.com/office/drawing/2014/main" id="{95BB2A5A-7EAE-4D29-B286-63F7EF5A011F}"/>
              </a:ext>
            </a:extLst>
          </p:cNvPr>
          <p:cNvSpPr>
            <a:spLocks noGrp="1"/>
          </p:cNvSpPr>
          <p:nvPr>
            <p:ph type="title"/>
          </p:nvPr>
        </p:nvSpPr>
        <p:spPr>
          <a:xfrm>
            <a:off x="992896" y="5897803"/>
            <a:ext cx="6978367" cy="738664"/>
          </a:xfrm>
          <a:prstGeom prst="rect">
            <a:avLst/>
          </a:prstGeom>
        </p:spPr>
        <p:txBody>
          <a:bodyPr wrap="square">
            <a:spAutoFit/>
          </a:bodyPr>
          <a:lstStyle/>
          <a:p>
            <a:pPr algn="ctr"/>
            <a:r>
              <a:rPr lang="en-US" sz="1100" dirty="0">
                <a:solidFill>
                  <a:schemeClr val="tx1"/>
                </a:solidFill>
              </a:rPr>
              <a:t>If you experience troubles playing the video, please copy and paste the following URL into your browser: </a:t>
            </a:r>
            <a:r>
              <a:rPr lang="en-US" sz="1100" dirty="0">
                <a:solidFill>
                  <a:srgbClr val="000000"/>
                </a:solidFill>
                <a:hlinkClick r:id="rId4"/>
              </a:rPr>
              <a:t>https://www.youtube.com/watch?v=kirrgYcl6Ro&amp;feature=youtu.be</a:t>
            </a:r>
            <a:r>
              <a:rPr lang="en-US" sz="1100" dirty="0">
                <a:solidFill>
                  <a:srgbClr val="000000"/>
                </a:solidFill>
                <a:cs typeface="Calibri"/>
                <a:hlinkClick r:id="rId5" invalidUrl="http://"/>
              </a:rPr>
              <a:t/>
            </a:r>
            <a:br>
              <a:rPr lang="en-US" sz="1100" dirty="0">
                <a:solidFill>
                  <a:srgbClr val="000000"/>
                </a:solidFill>
                <a:cs typeface="Calibri"/>
                <a:hlinkClick r:id="rId6" invalidUrl="http://"/>
              </a:rPr>
            </a:br>
            <a:endParaRPr lang="en-US" sz="2000" dirty="0"/>
          </a:p>
        </p:txBody>
      </p:sp>
      <p:sp>
        <p:nvSpPr>
          <p:cNvPr id="5" name="Subtitle 2">
            <a:extLst>
              <a:ext uri="{FF2B5EF4-FFF2-40B4-BE49-F238E27FC236}">
                <a16:creationId xmlns:a16="http://schemas.microsoft.com/office/drawing/2014/main" id="{E04F768D-683C-42D6-A9CE-24DA25E7DA27}"/>
              </a:ext>
            </a:extLst>
          </p:cNvPr>
          <p:cNvSpPr txBox="1">
            <a:spLocks/>
          </p:cNvSpPr>
          <p:nvPr/>
        </p:nvSpPr>
        <p:spPr>
          <a:xfrm>
            <a:off x="9526" y="797685"/>
            <a:ext cx="4286250" cy="129781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6" name="Content Placeholder 2">
            <a:extLst>
              <a:ext uri="{FF2B5EF4-FFF2-40B4-BE49-F238E27FC236}">
                <a16:creationId xmlns:a16="http://schemas.microsoft.com/office/drawing/2014/main" id="{8205E574-B400-4D53-A92E-6668F1A46171}"/>
              </a:ext>
            </a:extLst>
          </p:cNvPr>
          <p:cNvSpPr txBox="1">
            <a:spLocks/>
          </p:cNvSpPr>
          <p:nvPr/>
        </p:nvSpPr>
        <p:spPr>
          <a:xfrm>
            <a:off x="116206" y="989045"/>
            <a:ext cx="3639366" cy="534846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p>
        </p:txBody>
      </p:sp>
      <p:pic>
        <p:nvPicPr>
          <p:cNvPr id="8" name="Picture 7">
            <a:hlinkClick r:id="rId4"/>
            <a:extLst>
              <a:ext uri="{FF2B5EF4-FFF2-40B4-BE49-F238E27FC236}">
                <a16:creationId xmlns:a16="http://schemas.microsoft.com/office/drawing/2014/main" id="{9E18385B-AB6B-42BC-82D4-CC18B996B574}"/>
              </a:ext>
            </a:extLst>
          </p:cNvPr>
          <p:cNvPicPr>
            <a:picLocks noChangeAspect="1"/>
          </p:cNvPicPr>
          <p:nvPr/>
        </p:nvPicPr>
        <p:blipFill>
          <a:blip r:embed="rId7"/>
          <a:stretch>
            <a:fillRect/>
          </a:stretch>
        </p:blipFill>
        <p:spPr>
          <a:xfrm>
            <a:off x="714375" y="990600"/>
            <a:ext cx="7715250" cy="4876800"/>
          </a:xfrm>
          <a:prstGeom prst="rect">
            <a:avLst/>
          </a:prstGeom>
        </p:spPr>
      </p:pic>
    </p:spTree>
    <p:custDataLst>
      <p:tags r:id="rId1"/>
    </p:custDataLst>
    <p:extLst>
      <p:ext uri="{BB962C8B-B14F-4D97-AF65-F5344CB8AC3E}">
        <p14:creationId xmlns:p14="http://schemas.microsoft.com/office/powerpoint/2010/main" val="38883645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4280" y="863658"/>
            <a:ext cx="2568252" cy="451077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 name="Title 1">
            <a:extLst>
              <a:ext uri="{FF2B5EF4-FFF2-40B4-BE49-F238E27FC236}">
                <a16:creationId xmlns:a16="http://schemas.microsoft.com/office/drawing/2014/main" id="{BD01CE00-CDBB-409D-8AAE-C20C8E74F3CC}"/>
              </a:ext>
            </a:extLst>
          </p:cNvPr>
          <p:cNvSpPr>
            <a:spLocks noGrp="1"/>
          </p:cNvSpPr>
          <p:nvPr>
            <p:ph type="title"/>
          </p:nvPr>
        </p:nvSpPr>
        <p:spPr>
          <a:xfrm>
            <a:off x="3724073" y="1329201"/>
            <a:ext cx="4939868" cy="964620"/>
          </a:xfrm>
        </p:spPr>
        <p:txBody>
          <a:bodyPr anchor="b">
            <a:normAutofit/>
          </a:bodyPr>
          <a:lstStyle/>
          <a:p>
            <a:r>
              <a:rPr lang="en-US" dirty="0"/>
              <a:t>What &amp; Impact</a:t>
            </a:r>
          </a:p>
        </p:txBody>
      </p:sp>
      <p:sp>
        <p:nvSpPr>
          <p:cNvPr id="5" name="TextBox 4">
            <a:extLst>
              <a:ext uri="{FF2B5EF4-FFF2-40B4-BE49-F238E27FC236}">
                <a16:creationId xmlns:a16="http://schemas.microsoft.com/office/drawing/2014/main" id="{D1BCBB69-D9E7-40F6-B700-2D597CB51AD7}"/>
              </a:ext>
            </a:extLst>
          </p:cNvPr>
          <p:cNvSpPr txBox="1"/>
          <p:nvPr/>
        </p:nvSpPr>
        <p:spPr>
          <a:xfrm>
            <a:off x="259474" y="3957147"/>
            <a:ext cx="2493058" cy="1200329"/>
          </a:xfrm>
          <a:prstGeom prst="rect">
            <a:avLst/>
          </a:prstGeom>
          <a:noFill/>
        </p:spPr>
        <p:txBody>
          <a:bodyPr wrap="square" rtlCol="0" anchor="t">
            <a:spAutoFit/>
          </a:bodyPr>
          <a:lstStyle/>
          <a:p>
            <a:r>
              <a:rPr lang="en-US" sz="1200" dirty="0"/>
              <a:t>Ryan K. Lee, MD, MBA, section chief of neuroradiology, is spearheading an incremental pilot project to integrate CDS into the EMR at Einstein Healthcare Network in Philadelphia.</a:t>
            </a:r>
            <a:endParaRPr lang="en-US" sz="1200" dirty="0">
              <a:cs typeface="Calibri"/>
            </a:endParaRPr>
          </a:p>
        </p:txBody>
      </p:sp>
      <p:sp>
        <p:nvSpPr>
          <p:cNvPr id="6" name="Rectangle 5"/>
          <p:cNvSpPr/>
          <p:nvPr/>
        </p:nvSpPr>
        <p:spPr>
          <a:xfrm>
            <a:off x="3219061" y="863657"/>
            <a:ext cx="5700932" cy="5509200"/>
          </a:xfrm>
          <a:prstGeom prst="rect">
            <a:avLst/>
          </a:prstGeom>
        </p:spPr>
        <p:txBody>
          <a:bodyPr wrap="square">
            <a:spAutoFit/>
          </a:bodyPr>
          <a:lstStyle/>
          <a:p>
            <a:r>
              <a:rPr lang="en-US" sz="1600" b="1" dirty="0">
                <a:latin typeface="Calibri" panose="020F0502020204030204" pitchFamily="34" charset="0"/>
              </a:rPr>
              <a:t>Alignment</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Radiology leadership saw CDS as a way to improve the quality of imaging ordering, as well as prepare for future reimbursement requirements (i.e., PAMA)</a:t>
            </a:r>
          </a:p>
          <a:p>
            <a:pPr lvl="1"/>
            <a:endParaRPr lang="en-US" sz="1600" dirty="0">
              <a:latin typeface="Calibri" panose="020F0502020204030204" pitchFamily="34" charset="0"/>
            </a:endParaRPr>
          </a:p>
          <a:p>
            <a:r>
              <a:rPr lang="en-US" sz="1600" b="1" dirty="0">
                <a:latin typeface="Calibri" panose="020F0502020204030204" pitchFamily="34" charset="0"/>
              </a:rPr>
              <a:t>Socialization with Key Stakeholders</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Radiology leadership approached leaders of other specialties at the hospital, like ED, to see if they would take part in the pilot.</a:t>
            </a:r>
          </a:p>
          <a:p>
            <a:pPr marL="285750" indent="-28575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Iterative Pilot Testing</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Prepared video to help explain CDS to new recruits</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After a first round of testing, expanded to more departments and more physicians within each department</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Review data on appropriate ordering before and after</a:t>
            </a:r>
          </a:p>
          <a:p>
            <a:pPr marL="285750" indent="-28575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Solicit and Incorporate Feedback</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Collaborated with vendor of </a:t>
            </a:r>
            <a:r>
              <a:rPr lang="en-US" sz="1600" dirty="0" err="1">
                <a:solidFill>
                  <a:schemeClr val="tx1">
                    <a:lumMod val="50000"/>
                    <a:lumOff val="50000"/>
                  </a:schemeClr>
                </a:solidFill>
                <a:latin typeface="Calibri" panose="020F0502020204030204" pitchFamily="34" charset="0"/>
              </a:rPr>
              <a:t>CareSelect</a:t>
            </a:r>
            <a:r>
              <a:rPr lang="en-US" sz="1600" dirty="0">
                <a:solidFill>
                  <a:schemeClr val="tx1">
                    <a:lumMod val="50000"/>
                    <a:lumOff val="50000"/>
                  </a:schemeClr>
                </a:solidFill>
                <a:latin typeface="Calibri" panose="020F0502020204030204" pitchFamily="34" charset="0"/>
              </a:rPr>
              <a:t> to incorporate PECARN guidelines as a supplement to AC guidelines in CDS system</a:t>
            </a:r>
          </a:p>
          <a:p>
            <a:endParaRPr lang="en-US" sz="1600" dirty="0">
              <a:latin typeface="Calibri" panose="020F0502020204030204" pitchFamily="34" charset="0"/>
            </a:endParaRPr>
          </a:p>
        </p:txBody>
      </p:sp>
      <p:sp>
        <p:nvSpPr>
          <p:cNvPr id="14" name="Title 3">
            <a:extLst>
              <a:ext uri="{FF2B5EF4-FFF2-40B4-BE49-F238E27FC236}">
                <a16:creationId xmlns:a16="http://schemas.microsoft.com/office/drawing/2014/main" id="{95BB2A5A-7EAE-4D29-B286-63F7EF5A011F}"/>
              </a:ext>
            </a:extLst>
          </p:cNvPr>
          <p:cNvSpPr txBox="1">
            <a:spLocks/>
          </p:cNvSpPr>
          <p:nvPr/>
        </p:nvSpPr>
        <p:spPr>
          <a:xfrm>
            <a:off x="184279" y="83553"/>
            <a:ext cx="7800975" cy="400110"/>
          </a:xfrm>
          <a:prstGeom prst="rect">
            <a:avLst/>
          </a:prstGeom>
        </p:spPr>
        <p:txBody>
          <a:bodyPr vert="horz" wrap="square" lIns="0" tIns="45720" rIns="91440" bIns="45720" rtlCol="0" anchor="ctr">
            <a:spAutoFit/>
          </a:bodyPr>
          <a:lstStyle>
            <a:lvl1pPr algn="l" defTabSz="457200" rtl="0" eaLnBrk="1" latinLnBrk="0" hangingPunct="1">
              <a:spcBef>
                <a:spcPct val="0"/>
              </a:spcBef>
              <a:buNone/>
              <a:defRPr sz="1600" kern="1200">
                <a:solidFill>
                  <a:schemeClr val="bg1"/>
                </a:solidFill>
                <a:latin typeface="+mj-lt"/>
                <a:ea typeface="+mj-ea"/>
                <a:cs typeface="+mj-cs"/>
              </a:defRPr>
            </a:lvl1pPr>
          </a:lstStyle>
          <a:p>
            <a:r>
              <a:rPr lang="en-US" sz="2000" dirty="0"/>
              <a:t>An American College of Radiology Imaging 3.0 Case Study</a:t>
            </a:r>
          </a:p>
        </p:txBody>
      </p:sp>
      <p:pic>
        <p:nvPicPr>
          <p:cNvPr id="4" name="Picture 6" descr="Ryan K. Lee, MD, MBA, section chief of neuroradiology, is spearheading an incremental pilot project to integrate CDS into the EMR at Einstein Healthcare Network in Philadelphia.">
            <a:extLst>
              <a:ext uri="{FF2B5EF4-FFF2-40B4-BE49-F238E27FC236}">
                <a16:creationId xmlns:a16="http://schemas.microsoft.com/office/drawing/2014/main" id="{8D27D689-C954-411C-B8A3-A7A33F585E25}"/>
              </a:ext>
            </a:extLst>
          </p:cNvPr>
          <p:cNvPicPr>
            <a:picLocks noChangeAspect="1"/>
          </p:cNvPicPr>
          <p:nvPr/>
        </p:nvPicPr>
        <p:blipFill>
          <a:blip r:embed="rId4"/>
          <a:stretch>
            <a:fillRect/>
          </a:stretch>
        </p:blipFill>
        <p:spPr>
          <a:xfrm>
            <a:off x="222956" y="866769"/>
            <a:ext cx="2531534" cy="3036018"/>
          </a:xfrm>
          <a:prstGeom prst="rect">
            <a:avLst/>
          </a:prstGeom>
        </p:spPr>
      </p:pic>
    </p:spTree>
    <p:custDataLst>
      <p:tags r:id="rId1"/>
    </p:custDataLst>
    <p:extLst>
      <p:ext uri="{BB962C8B-B14F-4D97-AF65-F5344CB8AC3E}">
        <p14:creationId xmlns:p14="http://schemas.microsoft.com/office/powerpoint/2010/main" val="2976911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5E99-5FA5-47C5-AF20-C0C72C524F1D}"/>
              </a:ext>
            </a:extLst>
          </p:cNvPr>
          <p:cNvSpPr>
            <a:spLocks noGrp="1"/>
          </p:cNvSpPr>
          <p:nvPr>
            <p:ph type="title"/>
          </p:nvPr>
        </p:nvSpPr>
        <p:spPr/>
        <p:txBody>
          <a:bodyPr>
            <a:normAutofit/>
          </a:bodyPr>
          <a:lstStyle/>
          <a:p>
            <a:r>
              <a:rPr lang="en-US" sz="2000" dirty="0"/>
              <a:t>Discussion Topics for Your Team</a:t>
            </a:r>
          </a:p>
        </p:txBody>
      </p:sp>
      <p:sp>
        <p:nvSpPr>
          <p:cNvPr id="3" name="Content Placeholder 2">
            <a:extLst>
              <a:ext uri="{FF2B5EF4-FFF2-40B4-BE49-F238E27FC236}">
                <a16:creationId xmlns:a16="http://schemas.microsoft.com/office/drawing/2014/main" id="{21297B02-526C-4BE5-85E5-E564BD1B7072}"/>
              </a:ext>
            </a:extLst>
          </p:cNvPr>
          <p:cNvSpPr>
            <a:spLocks noGrp="1"/>
          </p:cNvSpPr>
          <p:nvPr>
            <p:ph idx="1"/>
          </p:nvPr>
        </p:nvSpPr>
        <p:spPr>
          <a:xfrm>
            <a:off x="272142" y="968826"/>
            <a:ext cx="8654143" cy="5208454"/>
          </a:xfrm>
        </p:spPr>
        <p:txBody>
          <a:bodyPr>
            <a:normAutofit lnSpcReduction="10000"/>
          </a:bodyPr>
          <a:lstStyle/>
          <a:p>
            <a:pPr marL="457200" indent="-457200">
              <a:buFont typeface="+mj-lt"/>
              <a:buAutoNum type="arabicPeriod"/>
            </a:pPr>
            <a:r>
              <a:rPr lang="en-US" sz="2400" dirty="0"/>
              <a:t>Who is driving the CDS rollout in your organization ahead of the 2020 PAMA deadline?  Are there radiologists involved in or leading the team?  Why or why not? </a:t>
            </a:r>
          </a:p>
          <a:p>
            <a:pPr marL="457200" indent="-457200">
              <a:buFont typeface="+mj-lt"/>
              <a:buAutoNum type="arabicPeriod"/>
            </a:pPr>
            <a:endParaRPr lang="en-US" sz="2400" dirty="0"/>
          </a:p>
          <a:p>
            <a:pPr marL="457200" indent="-457200">
              <a:buFont typeface="+mj-lt"/>
              <a:buAutoNum type="arabicPeriod"/>
            </a:pPr>
            <a:r>
              <a:rPr lang="en-US" sz="2400" dirty="0"/>
              <a:t>Will your organization’s CDS rollout happen in stages, obtaining buy-in and feedback to be incorporated at each stage?</a:t>
            </a:r>
          </a:p>
          <a:p>
            <a:pPr marL="457200" indent="-457200">
              <a:buFont typeface="+mj-lt"/>
              <a:buAutoNum type="arabicPeriod"/>
            </a:pPr>
            <a:endParaRPr lang="en-US" sz="2400" dirty="0"/>
          </a:p>
          <a:p>
            <a:pPr marL="457200" indent="-457200">
              <a:buFont typeface="+mj-lt"/>
              <a:buAutoNum type="arabicPeriod"/>
            </a:pPr>
            <a:r>
              <a:rPr lang="en-US" sz="2400" dirty="0"/>
              <a:t>What clinical guidelines are the highest priority for your ordering physicians?  Based on the data, where is the potentially biggest impact from CDS on ordering habits?</a:t>
            </a:r>
          </a:p>
          <a:p>
            <a:pPr marL="457200" indent="-457200">
              <a:buFont typeface="+mj-lt"/>
              <a:buAutoNum type="arabicPeriod"/>
            </a:pPr>
            <a:endParaRPr lang="en-US" sz="2400" dirty="0"/>
          </a:p>
          <a:p>
            <a:pPr marL="457200" indent="-457200">
              <a:buFont typeface="+mj-lt"/>
              <a:buAutoNum type="arabicPeriod"/>
            </a:pPr>
            <a:r>
              <a:rPr lang="en-US" sz="2400" dirty="0"/>
              <a:t>What could impede the success of your organization’s CDS rollout?  How can those risks be mitigated?</a:t>
            </a:r>
          </a:p>
          <a:p>
            <a:pPr marL="0" indent="0">
              <a:buNone/>
            </a:pPr>
            <a:endParaRPr lang="en-US" sz="2800" dirty="0"/>
          </a:p>
        </p:txBody>
      </p:sp>
    </p:spTree>
    <p:custDataLst>
      <p:tags r:id="rId1"/>
    </p:custDataLst>
    <p:extLst>
      <p:ext uri="{BB962C8B-B14F-4D97-AF65-F5344CB8AC3E}">
        <p14:creationId xmlns:p14="http://schemas.microsoft.com/office/powerpoint/2010/main" val="227661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Your Own Program</a:t>
            </a:r>
          </a:p>
        </p:txBody>
      </p:sp>
      <p:sp>
        <p:nvSpPr>
          <p:cNvPr id="3" name="Content Placeholder 2"/>
          <p:cNvSpPr>
            <a:spLocks noGrp="1"/>
          </p:cNvSpPr>
          <p:nvPr>
            <p:ph idx="1"/>
          </p:nvPr>
        </p:nvSpPr>
        <p:spPr/>
        <p:txBody>
          <a:bodyPr>
            <a:normAutofit/>
          </a:bodyPr>
          <a:lstStyle/>
          <a:p>
            <a:pPr>
              <a:spcBef>
                <a:spcPts val="0"/>
              </a:spcBef>
              <a:spcAft>
                <a:spcPts val="2400"/>
              </a:spcAft>
            </a:pPr>
            <a:r>
              <a:rPr lang="en-US" sz="2800" dirty="0"/>
              <a:t>Based on your post-case group discussion and brainstorming, identify one way your team can implement Imaging 3.0 principles in your practice. </a:t>
            </a:r>
          </a:p>
          <a:p>
            <a:pPr>
              <a:spcBef>
                <a:spcPts val="0"/>
              </a:spcBef>
              <a:spcAft>
                <a:spcPts val="2400"/>
              </a:spcAft>
            </a:pPr>
            <a:r>
              <a:rPr lang="en-US" sz="2800" dirty="0"/>
              <a:t>After implementation, submit your program for consideration as an Imaging 3.0 Case Study: </a:t>
            </a:r>
            <a:r>
              <a:rPr lang="en-US" sz="2800" dirty="0">
                <a:hlinkClick r:id="rId2"/>
              </a:rPr>
              <a:t>https://www.acr.org/Practice-Management-Quality-Informatics/Imaging-3</a:t>
            </a:r>
            <a:r>
              <a:rPr lang="en-US" sz="2800" dirty="0"/>
              <a:t>  </a:t>
            </a:r>
          </a:p>
        </p:txBody>
      </p:sp>
      <p:sp>
        <p:nvSpPr>
          <p:cNvPr id="4" name="Slide Number Placeholder 3"/>
          <p:cNvSpPr>
            <a:spLocks noGrp="1"/>
          </p:cNvSpPr>
          <p:nvPr>
            <p:ph type="sldNum" sz="quarter" idx="12"/>
          </p:nvPr>
        </p:nvSpPr>
        <p:spPr/>
        <p:txBody>
          <a:bodyPr/>
          <a:lstStyle/>
          <a:p>
            <a:fld id="{54E61013-CDA2-4BD1-BF9E-598F68C6E139}" type="slidenum">
              <a:rPr lang="en-US" smtClean="0"/>
              <a:t>5</a:t>
            </a:fld>
            <a:endParaRPr lang="en-US"/>
          </a:p>
        </p:txBody>
      </p:sp>
    </p:spTree>
    <p:extLst>
      <p:ext uri="{BB962C8B-B14F-4D97-AF65-F5344CB8AC3E}">
        <p14:creationId xmlns:p14="http://schemas.microsoft.com/office/powerpoint/2010/main" val="2966274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685A-3374-4CB9-AF4E-3AE91691724B}"/>
              </a:ext>
            </a:extLst>
          </p:cNvPr>
          <p:cNvSpPr>
            <a:spLocks noGrp="1"/>
          </p:cNvSpPr>
          <p:nvPr>
            <p:ph type="title"/>
          </p:nvPr>
        </p:nvSpPr>
        <p:spPr/>
        <p:txBody>
          <a:bodyPr>
            <a:normAutofit/>
          </a:bodyPr>
          <a:lstStyle/>
          <a:p>
            <a:r>
              <a:rPr lang="en-US" sz="2000" dirty="0"/>
              <a:t>Learn More About The </a:t>
            </a:r>
            <a:r>
              <a:rPr lang="en-US" sz="2000" i="1" dirty="0"/>
              <a:t>Ahead of the Curve </a:t>
            </a:r>
            <a:r>
              <a:rPr lang="en-US" sz="2000" dirty="0"/>
              <a:t>Case Study</a:t>
            </a:r>
          </a:p>
        </p:txBody>
      </p:sp>
      <p:sp>
        <p:nvSpPr>
          <p:cNvPr id="3" name="Content Placeholder 2">
            <a:extLst>
              <a:ext uri="{FF2B5EF4-FFF2-40B4-BE49-F238E27FC236}">
                <a16:creationId xmlns:a16="http://schemas.microsoft.com/office/drawing/2014/main" id="{3E926DF2-970E-4229-8280-71052D51560F}"/>
              </a:ext>
            </a:extLst>
          </p:cNvPr>
          <p:cNvSpPr>
            <a:spLocks noGrp="1"/>
          </p:cNvSpPr>
          <p:nvPr>
            <p:ph idx="1"/>
          </p:nvPr>
        </p:nvSpPr>
        <p:spPr>
          <a:xfrm>
            <a:off x="283028" y="827314"/>
            <a:ext cx="8588829" cy="5409054"/>
          </a:xfrm>
        </p:spPr>
        <p:txBody>
          <a:bodyPr>
            <a:normAutofit/>
          </a:bodyPr>
          <a:lstStyle/>
          <a:p>
            <a:pPr marL="457200" indent="-457200">
              <a:spcBef>
                <a:spcPts val="0"/>
              </a:spcBef>
              <a:spcAft>
                <a:spcPts val="1800"/>
              </a:spcAft>
              <a:buFont typeface="+mj-lt"/>
              <a:buAutoNum type="arabicPeriod"/>
            </a:pPr>
            <a:r>
              <a:rPr lang="en-US" sz="2000" dirty="0"/>
              <a:t>The Written Case Study:  </a:t>
            </a:r>
            <a:r>
              <a:rPr lang="en-US" sz="2000" dirty="0">
                <a:hlinkClick r:id="rId3"/>
              </a:rPr>
              <a:t>https://www.acr.org/Practice-Management-Quality-Informatics/Imaging-3/Case-Studies/Information-Technology/Ahead-of-the-Curve</a:t>
            </a:r>
            <a:endParaRPr lang="en-US" sz="2000" dirty="0"/>
          </a:p>
          <a:p>
            <a:pPr marL="457200" indent="-457200">
              <a:spcBef>
                <a:spcPts val="0"/>
              </a:spcBef>
              <a:spcAft>
                <a:spcPts val="1800"/>
              </a:spcAft>
              <a:buFont typeface="+mj-lt"/>
              <a:buAutoNum type="arabicPeriod"/>
            </a:pPr>
            <a:r>
              <a:rPr lang="en-US" sz="2000" dirty="0"/>
              <a:t>The 5 Minutes Video of This Case Study: </a:t>
            </a:r>
            <a:r>
              <a:rPr lang="en-US" sz="2000" dirty="0">
                <a:hlinkClick r:id="rId4"/>
              </a:rPr>
              <a:t>https://www.youtube.com/watch?v=kirrgYcl6Ro&amp;feature=youtu.be</a:t>
            </a:r>
            <a:endParaRPr lang="en-US" sz="2000" dirty="0"/>
          </a:p>
          <a:p>
            <a:pPr marL="457200" indent="-457200">
              <a:spcBef>
                <a:spcPts val="0"/>
              </a:spcBef>
              <a:spcAft>
                <a:spcPts val="1800"/>
              </a:spcAft>
              <a:buFont typeface="+mj-lt"/>
              <a:buAutoNum type="arabicPeriod"/>
            </a:pPr>
            <a:r>
              <a:rPr lang="en-US" sz="2000" dirty="0"/>
              <a:t>A webinar featuring Dr. Lee from Einstein Healthcare Network in “A Round Table Discussion on Implementing Enterprise-wide CDS Solutions.”  Register here to access the recording:  </a:t>
            </a:r>
            <a:r>
              <a:rPr lang="en-US" sz="2000" dirty="0">
                <a:hlinkClick r:id="rId5"/>
              </a:rPr>
              <a:t>http://cds.nationaldecisionsupport.com/lets-talk-it-webinar-recording</a:t>
            </a:r>
            <a:endParaRPr lang="en-US" sz="2000" dirty="0"/>
          </a:p>
          <a:p>
            <a:pPr marL="457200" indent="-457200">
              <a:spcBef>
                <a:spcPts val="0"/>
              </a:spcBef>
              <a:spcAft>
                <a:spcPts val="1800"/>
              </a:spcAft>
              <a:buFont typeface="+mj-lt"/>
              <a:buAutoNum type="arabicPeriod"/>
            </a:pPr>
            <a:r>
              <a:rPr lang="en-US" sz="2000" dirty="0">
                <a:hlinkClick r:id="rId6"/>
              </a:rPr>
              <a:t>The ACR Patient- and Family-Centered Care Commission</a:t>
            </a:r>
            <a:endParaRPr lang="en-US" sz="2000" dirty="0"/>
          </a:p>
        </p:txBody>
      </p:sp>
    </p:spTree>
    <p:custDataLst>
      <p:tags r:id="rId1"/>
    </p:custDataLst>
    <p:extLst>
      <p:ext uri="{BB962C8B-B14F-4D97-AF65-F5344CB8AC3E}">
        <p14:creationId xmlns:p14="http://schemas.microsoft.com/office/powerpoint/2010/main" val="23890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88" y="3078827"/>
            <a:ext cx="7970870" cy="447040"/>
          </a:xfrm>
        </p:spPr>
        <p:txBody>
          <a:bodyPr>
            <a:noAutofit/>
          </a:bodyPr>
          <a:lstStyle/>
          <a:p>
            <a:pPr algn="ctr"/>
            <a:r>
              <a:rPr lang="en-US" sz="3600" b="1" dirty="0">
                <a:solidFill>
                  <a:schemeClr val="tx1"/>
                </a:solidFill>
                <a:latin typeface="Arial" panose="020B0604020202020204" pitchFamily="34" charset="0"/>
                <a:cs typeface="Arial" panose="020B0604020202020204" pitchFamily="34" charset="0"/>
              </a:rPr>
              <a:t>Appendix of Additional Resources</a:t>
            </a:r>
          </a:p>
        </p:txBody>
      </p:sp>
      <p:sp>
        <p:nvSpPr>
          <p:cNvPr id="3" name="Slide Number Placeholder 2"/>
          <p:cNvSpPr>
            <a:spLocks noGrp="1"/>
          </p:cNvSpPr>
          <p:nvPr>
            <p:ph type="sldNum" sz="quarter" idx="10"/>
          </p:nvPr>
        </p:nvSpPr>
        <p:spPr/>
        <p:txBody>
          <a:bodyPr/>
          <a:lstStyle/>
          <a:p>
            <a:fld id="{04663962-5C0B-F642-8585-7A5CBE979EEA}" type="slidenum">
              <a:rPr lang="en-US" smtClean="0"/>
              <a:pPr/>
              <a:t>7</a:t>
            </a:fld>
            <a:endParaRPr lang="en-US" dirty="0"/>
          </a:p>
        </p:txBody>
      </p:sp>
    </p:spTree>
    <p:extLst>
      <p:ext uri="{BB962C8B-B14F-4D97-AF65-F5344CB8AC3E}">
        <p14:creationId xmlns:p14="http://schemas.microsoft.com/office/powerpoint/2010/main" val="32867510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9B56-4EF4-4D64-AEC0-4B8857025A43}"/>
              </a:ext>
            </a:extLst>
          </p:cNvPr>
          <p:cNvSpPr>
            <a:spLocks noGrp="1"/>
          </p:cNvSpPr>
          <p:nvPr>
            <p:ph type="title"/>
          </p:nvPr>
        </p:nvSpPr>
        <p:spPr>
          <a:xfrm>
            <a:off x="193931" y="92202"/>
            <a:ext cx="6500784" cy="447040"/>
          </a:xfrm>
        </p:spPr>
        <p:txBody>
          <a:bodyPr>
            <a:noAutofit/>
          </a:bodyPr>
          <a:lstStyle/>
          <a:p>
            <a:r>
              <a:rPr lang="en-US" sz="2000" dirty="0"/>
              <a:t>Read 100+ other ACR Imaging 3.0 Case Studies</a:t>
            </a:r>
          </a:p>
        </p:txBody>
      </p:sp>
      <p:sp>
        <p:nvSpPr>
          <p:cNvPr id="3" name="Content Placeholder 2">
            <a:extLst>
              <a:ext uri="{FF2B5EF4-FFF2-40B4-BE49-F238E27FC236}">
                <a16:creationId xmlns:a16="http://schemas.microsoft.com/office/drawing/2014/main" id="{FA20591D-9CCB-47FD-9786-3C201BF8971A}"/>
              </a:ext>
            </a:extLst>
          </p:cNvPr>
          <p:cNvSpPr>
            <a:spLocks noGrp="1"/>
          </p:cNvSpPr>
          <p:nvPr>
            <p:ph idx="1"/>
          </p:nvPr>
        </p:nvSpPr>
        <p:spPr/>
        <p:txBody>
          <a:bodyPr>
            <a:normAutofit/>
          </a:bodyPr>
          <a:lstStyle/>
          <a:p>
            <a:pPr marL="0" indent="0">
              <a:buNone/>
            </a:pPr>
            <a:r>
              <a:rPr lang="en-US" sz="2800" dirty="0"/>
              <a:t>ACR has </a:t>
            </a:r>
            <a:r>
              <a:rPr lang="en-US" sz="2800" dirty="0">
                <a:hlinkClick r:id="rId3"/>
              </a:rPr>
              <a:t>100+</a:t>
            </a:r>
            <a:r>
              <a:rPr lang="en-US" sz="2800" dirty="0"/>
              <a:t> Imaging 3.0 Case Studies that fall under the six categories below. Click each category to learn more:</a:t>
            </a:r>
          </a:p>
        </p:txBody>
      </p:sp>
      <p:sp>
        <p:nvSpPr>
          <p:cNvPr id="4" name="Slide Number Placeholder 3">
            <a:extLst>
              <a:ext uri="{FF2B5EF4-FFF2-40B4-BE49-F238E27FC236}">
                <a16:creationId xmlns:a16="http://schemas.microsoft.com/office/drawing/2014/main" id="{7F2B4A18-F728-49C2-8344-28BC0DFCFF2A}"/>
              </a:ext>
            </a:extLst>
          </p:cNvPr>
          <p:cNvSpPr>
            <a:spLocks noGrp="1"/>
          </p:cNvSpPr>
          <p:nvPr>
            <p:ph type="sldNum" sz="quarter" idx="12"/>
          </p:nvPr>
        </p:nvSpPr>
        <p:spPr/>
        <p:txBody>
          <a:bodyPr/>
          <a:lstStyle/>
          <a:p>
            <a:fld id="{54E61013-CDA2-4BD1-BF9E-598F68C6E139}" type="slidenum">
              <a:rPr lang="en-US" smtClean="0"/>
              <a:t>8</a:t>
            </a:fld>
            <a:endParaRPr lang="en-US"/>
          </a:p>
        </p:txBody>
      </p:sp>
      <p:sp>
        <p:nvSpPr>
          <p:cNvPr id="5" name="AutoShape 2" descr="filesystem:chrome-extension://fdpohaocaechififmbbbbbknoalclacl/temporary/screencapture-acr-org-Practice-Management-Quality-Informatics-Imaging-3-Case-Studies-1517199953448.png">
            <a:extLst>
              <a:ext uri="{FF2B5EF4-FFF2-40B4-BE49-F238E27FC236}">
                <a16:creationId xmlns:a16="http://schemas.microsoft.com/office/drawing/2014/main" id="{ECC3A05F-3004-4444-A120-9114416C388C}"/>
              </a:ext>
            </a:extLst>
          </p:cNvPr>
          <p:cNvSpPr>
            <a:spLocks noChangeAspect="1" noChangeArrowheads="1"/>
          </p:cNvSpPr>
          <p:nvPr/>
        </p:nvSpPr>
        <p:spPr bwMode="auto">
          <a:xfrm>
            <a:off x="4439192" y="3296192"/>
            <a:ext cx="285208" cy="2852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a:hlinkClick r:id="rId4" tooltip="Ensuring patients receive the highest quality care — from monitoring dose levels to encouraging radiologist participation in patient quality initiatives — is a top priority of Imaging 3.0."/>
            <a:hlinkHover r:id="" action="ppaction://noaction" highlightClick="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091" y="1894060"/>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6" tooltip="As ACOs and other alternative payment models come online, Imaging 3.0® encourages radiologists to make themselves indispensable to quality patient care."/>
            <a:hlinkHover r:id="" action="ppaction://noaction" highlightClick="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645" y="1894060"/>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8" tooltip="Radiology has always been at the forefront of medical technology. Imaging 3.0 encourages radiologists to continue pushing the technological envelope in ways that improve patient care."/>
            <a:hlinkHover r:id="" action="ppaction://noaction" highlightClick="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7199" y="1890743"/>
            <a:ext cx="2069668" cy="20696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3" tooltip="Putting a face to radiology is an important aspect of Imaging 3.0. Whether it means conferring with patients about findings or enlisting satisfaction surveys, radiologists must engage more directly with patients to make their presence known. "/>
            <a:hlinkHover r:id="" action="ppaction://noaction" highlightClick="1"/>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0091" y="4195958"/>
            <a:ext cx="2076302" cy="20497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hlinkClick r:id="rId11" tooltip="Facing the changing tides of health care requires more than just superficial changes to your practice or department. Creating a strategic plan can help you through the transition process, and these case studies can help guide the way. "/>
            <a:hlinkHover r:id="" action="ppaction://noaction" highlightClick="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0483" y="4182691"/>
            <a:ext cx="2063034"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a:hlinkClick r:id="rId13" tooltip="Interventional radiologists are pioneers in many areas, including the diagnosis and treatment of patients using non-invasive techniques. In this new era of Imaging 3.0, IR specialists are finding innovative ways to minimize risks to and improve outcomes."/>
            <a:hlinkHover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7199" y="4173333"/>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22382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0"/>
          </p:nvPr>
        </p:nvSpPr>
        <p:spPr/>
        <p:txBody>
          <a:bodyPr/>
          <a:lstStyle/>
          <a:p>
            <a:fld id="{04663962-5C0B-F642-8585-7A5CBE979EEA}" type="slidenum">
              <a:rPr lang="en-US" smtClean="0"/>
              <a:pPr/>
              <a:t>9</a:t>
            </a:fld>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023193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94 WESTBOUND">
      <a:dk1>
        <a:sysClr val="windowText" lastClr="000000"/>
      </a:dk1>
      <a:lt1>
        <a:sysClr val="window" lastClr="FFFFFF"/>
      </a:lt1>
      <a:dk2>
        <a:srgbClr val="064469"/>
      </a:dk2>
      <a:lt2>
        <a:srgbClr val="EEF7FF"/>
      </a:lt2>
      <a:accent1>
        <a:srgbClr val="00687F"/>
      </a:accent1>
      <a:accent2>
        <a:srgbClr val="4D8790"/>
      </a:accent2>
      <a:accent3>
        <a:srgbClr val="4D8C40"/>
      </a:accent3>
      <a:accent4>
        <a:srgbClr val="FFA710"/>
      </a:accent4>
      <a:accent5>
        <a:srgbClr val="B73D96"/>
      </a:accent5>
      <a:accent6>
        <a:srgbClr val="F71E4A"/>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rgbClr val="00687F"/>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24845</TotalTime>
  <Words>809</Words>
  <Application>Microsoft Office PowerPoint</Application>
  <PresentationFormat>On-screen Show (4:3)</PresentationFormat>
  <Paragraphs>87</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vt:lpstr>
      <vt:lpstr>Calibri</vt:lpstr>
      <vt:lpstr>Office Theme</vt:lpstr>
      <vt:lpstr>PowerPoint Presentation</vt:lpstr>
      <vt:lpstr>If you experience troubles playing the video, please copy and paste the following URL into your browser: https://www.youtube.com/watch?v=kirrgYcl6Ro&amp;feature=youtu.be </vt:lpstr>
      <vt:lpstr>What &amp; Impact</vt:lpstr>
      <vt:lpstr>Discussion Topics for Your Team</vt:lpstr>
      <vt:lpstr>Implement Your Own Program</vt:lpstr>
      <vt:lpstr>Learn More About The Ahead of the Curve Case Study</vt:lpstr>
      <vt:lpstr>Appendix of Additional Resources</vt:lpstr>
      <vt:lpstr>Read 100+ other ACR Imaging 3.0 Case Studies</vt:lpstr>
      <vt:lpstr>PowerPoint Presentation</vt:lpstr>
      <vt:lpstr>Making the Connection Between Imaging 3.0 Case Studies and the Imaging Value Chain</vt:lpstr>
      <vt:lpstr>Imaging 3.0 Cases Demonstrate the Value Chain in Your Organization</vt:lpstr>
      <vt:lpstr>Learn More about Imaging 3.0 and The Imaging Value Chain </vt:lpstr>
      <vt:lpstr>Thank You</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Dougan Khim</dc:creator>
  <cp:lastModifiedBy>Hobson, Christopher</cp:lastModifiedBy>
  <cp:revision>742</cp:revision>
  <cp:lastPrinted>2018-03-12T14:29:14Z</cp:lastPrinted>
  <dcterms:created xsi:type="dcterms:W3CDTF">2014-03-08T10:41:33Z</dcterms:created>
  <dcterms:modified xsi:type="dcterms:W3CDTF">2018-09-23T22:47:45Z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D1B81875-B97A-4425-A80A-8C8A696E6486</vt:lpwstr>
  </property>
  <property fmtid="{D5CDD505-2E9C-101B-9397-08002B2CF9AE}" pid="3" name="ArticulatePath">
    <vt:lpwstr>Imaging 3.0 Case Study Example for Practice Meetings - MAD Rounds - Updated 2018-02-06</vt:lpwstr>
  </property>
</Properties>
</file>