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33"/>
  </p:notesMasterIdLst>
  <p:sldIdLst>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94660"/>
  </p:normalViewPr>
  <p:slideViewPr>
    <p:cSldViewPr>
      <p:cViewPr>
        <p:scale>
          <a:sx n="94" d="100"/>
          <a:sy n="94" d="100"/>
        </p:scale>
        <p:origin x="-1530"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7DB54-BE56-4286-8F5F-CFFA31D48E76}" type="datetimeFigureOut">
              <a:rPr lang="en-US" smtClean="0"/>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F395F-46C5-4CB2-9DC0-BC10AC591A83}" type="slidenum">
              <a:rPr lang="en-US" smtClean="0"/>
              <a:t>‹#›</a:t>
            </a:fld>
            <a:endParaRPr lang="en-US"/>
          </a:p>
        </p:txBody>
      </p:sp>
    </p:spTree>
    <p:extLst>
      <p:ext uri="{BB962C8B-B14F-4D97-AF65-F5344CB8AC3E}">
        <p14:creationId xmlns:p14="http://schemas.microsoft.com/office/powerpoint/2010/main" val="133402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100000"/>
              </a:lnSpc>
              <a:defRPr/>
            </a:pPr>
            <a:r>
              <a:rPr lang="en-US" sz="2400" cap="small" dirty="0"/>
              <a:t>Incentives for optimal care lacking</a:t>
            </a:r>
          </a:p>
          <a:p>
            <a:pPr lvl="1">
              <a:lnSpc>
                <a:spcPct val="100000"/>
              </a:lnSpc>
              <a:defRPr/>
            </a:pPr>
            <a:r>
              <a:rPr lang="en-US" sz="1800" cap="small" dirty="0"/>
              <a:t>For radiologists </a:t>
            </a:r>
            <a:r>
              <a:rPr lang="en-US" sz="1800" b="1" cap="small" dirty="0"/>
              <a:t>and</a:t>
            </a:r>
            <a:r>
              <a:rPr lang="en-US" sz="1800" cap="small" dirty="0"/>
              <a:t> For referring physicians</a:t>
            </a:r>
          </a:p>
          <a:p>
            <a:pPr>
              <a:lnSpc>
                <a:spcPct val="100000"/>
              </a:lnSpc>
              <a:defRPr/>
            </a:pPr>
            <a:r>
              <a:rPr lang="en-US" sz="2400" cap="small" dirty="0"/>
              <a:t> Unnecessary imaging continues</a:t>
            </a:r>
          </a:p>
          <a:p>
            <a:pPr lvl="1">
              <a:lnSpc>
                <a:spcPct val="100000"/>
              </a:lnSpc>
              <a:defRPr/>
            </a:pPr>
            <a:r>
              <a:rPr lang="en-US" cap="small" dirty="0" smtClean="0"/>
              <a:t>When recent prior imaging is unavailable</a:t>
            </a:r>
          </a:p>
          <a:p>
            <a:pPr lvl="1">
              <a:lnSpc>
                <a:spcPct val="100000"/>
              </a:lnSpc>
              <a:defRPr/>
            </a:pPr>
            <a:r>
              <a:rPr lang="en-US" cap="small" dirty="0" smtClean="0"/>
              <a:t>When evidence-based appropriateness criteria are not followed</a:t>
            </a:r>
          </a:p>
          <a:p>
            <a:pPr lvl="2">
              <a:lnSpc>
                <a:spcPct val="100000"/>
              </a:lnSpc>
              <a:defRPr/>
            </a:pPr>
            <a:r>
              <a:rPr lang="en-US" sz="1600" cap="small" dirty="0"/>
              <a:t>At the time of order entry</a:t>
            </a:r>
          </a:p>
          <a:p>
            <a:pPr lvl="2">
              <a:lnSpc>
                <a:spcPct val="100000"/>
              </a:lnSpc>
              <a:defRPr/>
            </a:pPr>
            <a:r>
              <a:rPr lang="en-US" sz="1600" cap="small" dirty="0"/>
              <a:t>At time of interpretation</a:t>
            </a:r>
          </a:p>
          <a:p>
            <a:pPr>
              <a:lnSpc>
                <a:spcPct val="100000"/>
              </a:lnSpc>
              <a:defRPr/>
            </a:pPr>
            <a:r>
              <a:rPr lang="en-US" sz="2400" cap="small" dirty="0"/>
              <a:t>Results</a:t>
            </a:r>
          </a:p>
          <a:p>
            <a:pPr lvl="1">
              <a:lnSpc>
                <a:spcPct val="100000"/>
              </a:lnSpc>
              <a:defRPr/>
            </a:pPr>
            <a:r>
              <a:rPr lang="en-US" sz="1600" cap="small" dirty="0"/>
              <a:t>Suboptimal care</a:t>
            </a:r>
          </a:p>
          <a:p>
            <a:pPr lvl="1">
              <a:lnSpc>
                <a:spcPct val="100000"/>
              </a:lnSpc>
              <a:defRPr/>
            </a:pPr>
            <a:r>
              <a:rPr lang="en-US" sz="1600" cap="small" dirty="0"/>
              <a:t>Higher costs</a:t>
            </a:r>
          </a:p>
          <a:p>
            <a:pPr lvl="1">
              <a:lnSpc>
                <a:spcPct val="100000"/>
              </a:lnSpc>
              <a:defRPr/>
            </a:pPr>
            <a:r>
              <a:rPr lang="en-US" sz="1600" cap="small" dirty="0"/>
              <a:t>Higher radiation dose</a:t>
            </a:r>
          </a:p>
          <a:p>
            <a:endParaRPr lang="en-US" dirty="0"/>
          </a:p>
        </p:txBody>
      </p:sp>
      <p:sp>
        <p:nvSpPr>
          <p:cNvPr id="4" name="Slide Number Placeholder 3"/>
          <p:cNvSpPr>
            <a:spLocks noGrp="1"/>
          </p:cNvSpPr>
          <p:nvPr>
            <p:ph type="sldNum" sz="quarter" idx="10"/>
          </p:nvPr>
        </p:nvSpPr>
        <p:spPr/>
        <p:txBody>
          <a:bodyPr/>
          <a:lstStyle/>
          <a:p>
            <a:fld id="{63C4B04A-322F-40D5-9427-7151A69C3E6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45289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F395F-46C5-4CB2-9DC0-BC10AC591A83}" type="slidenum">
              <a:rPr lang="en-US" smtClean="0"/>
              <a:t>12</a:t>
            </a:fld>
            <a:endParaRPr lang="en-US"/>
          </a:p>
        </p:txBody>
      </p:sp>
    </p:spTree>
    <p:extLst>
      <p:ext uri="{BB962C8B-B14F-4D97-AF65-F5344CB8AC3E}">
        <p14:creationId xmlns:p14="http://schemas.microsoft.com/office/powerpoint/2010/main" val="39722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7565" y="685488"/>
            <a:ext cx="6062870" cy="3429000"/>
          </a:xfrm>
        </p:spPr>
      </p:sp>
      <p:sp>
        <p:nvSpPr>
          <p:cNvPr id="3" name="Notes Placeholder 2"/>
          <p:cNvSpPr>
            <a:spLocks noGrp="1"/>
          </p:cNvSpPr>
          <p:nvPr>
            <p:ph type="body" idx="1"/>
          </p:nvPr>
        </p:nvSpPr>
        <p:spPr/>
        <p:txBody>
          <a:bodyPr/>
          <a:lstStyle/>
          <a:p>
            <a:r>
              <a:rPr lang="en-US" sz="1800" dirty="0"/>
              <a:t>If we had $30 million in the Pac then we could think about a different approach</a:t>
            </a:r>
          </a:p>
          <a:p>
            <a:r>
              <a:rPr lang="en-US" sz="1800" dirty="0"/>
              <a:t>Also advocating for Imaging 3.0 and incentives to reward it does not negate our efforts on Fee for Service in fact it is the thing that opens the door right now</a:t>
            </a:r>
          </a:p>
        </p:txBody>
      </p:sp>
      <p:sp>
        <p:nvSpPr>
          <p:cNvPr id="4" name="Slide Number Placeholder 3"/>
          <p:cNvSpPr>
            <a:spLocks noGrp="1"/>
          </p:cNvSpPr>
          <p:nvPr>
            <p:ph type="sldNum" sz="quarter" idx="10"/>
          </p:nvPr>
        </p:nvSpPr>
        <p:spPr/>
        <p:txBody>
          <a:bodyPr/>
          <a:lstStyle/>
          <a:p>
            <a:fld id="{63C4B04A-322F-40D5-9427-7151A69C3E6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43938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9"/>
            <a:ext cx="7772400" cy="1470025"/>
          </a:xfrm>
        </p:spPr>
        <p:txBody>
          <a:bodyPr>
            <a:normAutofit/>
          </a:bodyPr>
          <a:lstStyle>
            <a:lvl1pPr algn="ctr">
              <a:defRPr sz="320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05827095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endParaRPr lang="en-US" dirty="0">
              <a:solidFill>
                <a:srgbClr val="FFFFFF"/>
              </a:solidFill>
            </a:endParaRPr>
          </a:p>
        </p:txBody>
      </p:sp>
      <p:sp>
        <p:nvSpPr>
          <p:cNvPr id="8" name="TextBox 7"/>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510340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381000" y="6518276"/>
            <a:ext cx="2133600" cy="365125"/>
          </a:xfrm>
          <a:prstGeom prst="rect">
            <a:avLst/>
          </a:prstGeom>
        </p:spPr>
        <p:txBody>
          <a:bodyPr/>
          <a:lstStyle>
            <a:lvl1pPr>
              <a:defRPr sz="1200">
                <a:latin typeface="+mn-lt"/>
              </a:defRPr>
            </a:lvl1pPr>
          </a:lstStyle>
          <a:p>
            <a:fld id="{B62DE68E-C367-4725-92E7-9407A79F121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6274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4"/>
            <a:ext cx="7772400" cy="1470025"/>
          </a:xfrm>
        </p:spPr>
        <p:txBody>
          <a:bodyPr>
            <a:normAutofit/>
          </a:bodyPr>
          <a:lstStyle>
            <a:lvl1pPr algn="ctr">
              <a:defRPr sz="320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76414153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1143000"/>
          </a:xfrm>
        </p:spPr>
        <p:txBody>
          <a:bodyPr>
            <a:normAutofit/>
          </a:bodyPr>
          <a:lstStyle>
            <a:lvl1pPr algn="l">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8276"/>
            <a:ext cx="8229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896476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extBox 7"/>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2433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93093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98601"/>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498601"/>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Box 10"/>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09177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8" name="TextBox 7"/>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90963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251298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61144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1143000"/>
          </a:xfrm>
        </p:spPr>
        <p:txBody>
          <a:bodyPr>
            <a:normAutofit/>
          </a:bodyPr>
          <a:lstStyle>
            <a:lvl1pPr algn="l">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8276"/>
            <a:ext cx="8229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11919738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7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62DE68E-C367-4725-92E7-9407A79F121C}" type="slidenum">
              <a:rPr lang="en-US">
                <a:solidFill>
                  <a:srgbClr val="FFFFFF"/>
                </a:solidFill>
              </a:rPr>
              <a:pPr/>
              <a:t>‹#›</a:t>
            </a:fld>
            <a:endParaRPr lang="en-US" dirty="0">
              <a:solidFill>
                <a:srgbClr val="FFFFFF"/>
              </a:solidFill>
            </a:endParaRPr>
          </a:p>
        </p:txBody>
      </p:sp>
      <p:sp>
        <p:nvSpPr>
          <p:cNvPr id="9" name="TextBox 8"/>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04420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endParaRPr lang="en-US" dirty="0">
              <a:solidFill>
                <a:srgbClr val="FFFFFF"/>
              </a:solidFill>
            </a:endParaRPr>
          </a:p>
        </p:txBody>
      </p:sp>
      <p:sp>
        <p:nvSpPr>
          <p:cNvPr id="8" name="TextBox 7"/>
          <p:cNvSpPr txBox="1"/>
          <p:nvPr userDrawn="1"/>
        </p:nvSpPr>
        <p:spPr>
          <a:xfrm>
            <a:off x="228600" y="6514102"/>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923025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381000" y="6518276"/>
            <a:ext cx="2133600" cy="365125"/>
          </a:xfrm>
          <a:prstGeom prst="rect">
            <a:avLst/>
          </a:prstGeom>
        </p:spPr>
        <p:txBody>
          <a:bodyPr/>
          <a:lstStyle>
            <a:lvl1pPr>
              <a:defRPr sz="1200">
                <a:latin typeface="+mn-lt"/>
              </a:defRPr>
            </a:lvl1pPr>
          </a:lstStyle>
          <a:p>
            <a:fld id="{B62DE68E-C367-4725-92E7-9407A79F121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95129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0"/>
            <a:ext cx="7772400" cy="1470025"/>
          </a:xfrm>
        </p:spPr>
        <p:txBody>
          <a:bodyPr>
            <a:normAutofit/>
          </a:bodyPr>
          <a:lstStyle>
            <a:lvl1pPr algn="ctr">
              <a:defRPr sz="320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86122343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1143000"/>
          </a:xfrm>
        </p:spPr>
        <p:txBody>
          <a:bodyPr>
            <a:normAutofit/>
          </a:bodyPr>
          <a:lstStyle>
            <a:lvl1pPr algn="l">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8276"/>
            <a:ext cx="8229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88523713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extBox 7"/>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360154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872529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98601"/>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498601"/>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Box 10"/>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145023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8" name="TextBox 7"/>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644361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2234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extBox 7"/>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4033852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908543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7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62DE68E-C367-4725-92E7-9407A79F121C}" type="slidenum">
              <a:rPr lang="en-US">
                <a:solidFill>
                  <a:srgbClr val="FFFFFF"/>
                </a:solidFill>
              </a:rPr>
              <a:pPr/>
              <a:t>‹#›</a:t>
            </a:fld>
            <a:endParaRPr lang="en-US" dirty="0">
              <a:solidFill>
                <a:srgbClr val="FFFFFF"/>
              </a:solidFill>
            </a:endParaRPr>
          </a:p>
        </p:txBody>
      </p:sp>
      <p:sp>
        <p:nvSpPr>
          <p:cNvPr id="9" name="TextBox 8"/>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095955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endParaRPr lang="en-US" dirty="0">
              <a:solidFill>
                <a:srgbClr val="FFFFFF"/>
              </a:solidFill>
            </a:endParaRPr>
          </a:p>
        </p:txBody>
      </p:sp>
      <p:sp>
        <p:nvSpPr>
          <p:cNvPr id="8" name="TextBox 7"/>
          <p:cNvSpPr txBox="1"/>
          <p:nvPr userDrawn="1"/>
        </p:nvSpPr>
        <p:spPr>
          <a:xfrm>
            <a:off x="228600" y="651409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832896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381000" y="6518276"/>
            <a:ext cx="2133600" cy="365125"/>
          </a:xfrm>
          <a:prstGeom prst="rect">
            <a:avLst/>
          </a:prstGeom>
        </p:spPr>
        <p:txBody>
          <a:bodyPr/>
          <a:lstStyle>
            <a:lvl1pPr>
              <a:defRPr sz="1200">
                <a:latin typeface="+mn-lt"/>
              </a:defRPr>
            </a:lvl1pPr>
          </a:lstStyle>
          <a:p>
            <a:fld id="{B62DE68E-C367-4725-92E7-9407A79F121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39564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4"/>
            <a:ext cx="7772400" cy="1470025"/>
          </a:xfrm>
        </p:spPr>
        <p:txBody>
          <a:bodyPr>
            <a:normAutofit/>
          </a:bodyPr>
          <a:lstStyle>
            <a:lvl1pPr algn="ctr">
              <a:defRPr sz="320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46694450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1143000"/>
          </a:xfrm>
        </p:spPr>
        <p:txBody>
          <a:bodyPr>
            <a:normAutofit/>
          </a:bodyPr>
          <a:lstStyle>
            <a:lvl1pPr algn="l">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8276"/>
            <a:ext cx="8229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5102539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extBox 7"/>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927546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4097422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98601"/>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498601"/>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Box 10"/>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231059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8" name="TextBox 7"/>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9990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0312403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944172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195316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6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62DE68E-C367-4725-92E7-9407A79F121C}" type="slidenum">
              <a:rPr lang="en-US">
                <a:solidFill>
                  <a:srgbClr val="FFFFFF"/>
                </a:solidFill>
              </a:rPr>
              <a:pPr/>
              <a:t>‹#›</a:t>
            </a:fld>
            <a:endParaRPr lang="en-US" dirty="0">
              <a:solidFill>
                <a:srgbClr val="FFFFFF"/>
              </a:solidFill>
            </a:endParaRPr>
          </a:p>
        </p:txBody>
      </p:sp>
      <p:sp>
        <p:nvSpPr>
          <p:cNvPr id="9" name="TextBox 8"/>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014385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endParaRPr lang="en-US" dirty="0">
              <a:solidFill>
                <a:srgbClr val="FFFFFF"/>
              </a:solidFill>
            </a:endParaRPr>
          </a:p>
        </p:txBody>
      </p:sp>
      <p:sp>
        <p:nvSpPr>
          <p:cNvPr id="8" name="TextBox 7"/>
          <p:cNvSpPr txBox="1"/>
          <p:nvPr userDrawn="1"/>
        </p:nvSpPr>
        <p:spPr>
          <a:xfrm>
            <a:off x="228600" y="6514093"/>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472444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381000" y="6518276"/>
            <a:ext cx="2133600" cy="365125"/>
          </a:xfrm>
          <a:prstGeom prst="rect">
            <a:avLst/>
          </a:prstGeom>
        </p:spPr>
        <p:txBody>
          <a:bodyPr/>
          <a:lstStyle>
            <a:lvl1pPr>
              <a:defRPr sz="1200">
                <a:latin typeface="+mn-lt"/>
              </a:defRPr>
            </a:lvl1pPr>
          </a:lstStyle>
          <a:p>
            <a:fld id="{B62DE68E-C367-4725-92E7-9407A79F121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91757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8"/>
            <a:ext cx="7772400" cy="1470025"/>
          </a:xfrm>
        </p:spPr>
        <p:txBody>
          <a:bodyPr>
            <a:normAutofit/>
          </a:bodyPr>
          <a:lstStyle>
            <a:lvl1pPr algn="ctr">
              <a:defRPr sz="320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423103365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1143000"/>
          </a:xfrm>
        </p:spPr>
        <p:txBody>
          <a:bodyPr>
            <a:normAutofit/>
          </a:bodyPr>
          <a:lstStyle>
            <a:lvl1pPr algn="l">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8276"/>
            <a:ext cx="8229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69522048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extBox 7"/>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47732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797536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98601"/>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498601"/>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Box 10"/>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44688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98601"/>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498601"/>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Box 10"/>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781584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8" name="TextBox 7"/>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170840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978380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89322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5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62DE68E-C367-4725-92E7-9407A79F121C}" type="slidenum">
              <a:rPr lang="en-US">
                <a:solidFill>
                  <a:srgbClr val="FFFFFF"/>
                </a:solidFill>
              </a:rPr>
              <a:pPr/>
              <a:t>‹#›</a:t>
            </a:fld>
            <a:endParaRPr lang="en-US" dirty="0">
              <a:solidFill>
                <a:srgbClr val="FFFFFF"/>
              </a:solidFill>
            </a:endParaRPr>
          </a:p>
        </p:txBody>
      </p:sp>
      <p:sp>
        <p:nvSpPr>
          <p:cNvPr id="9" name="TextBox 8"/>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9992479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endParaRPr lang="en-US" dirty="0">
              <a:solidFill>
                <a:srgbClr val="FFFFFF"/>
              </a:solidFill>
            </a:endParaRPr>
          </a:p>
        </p:txBody>
      </p:sp>
      <p:sp>
        <p:nvSpPr>
          <p:cNvPr id="8" name="TextBox 7"/>
          <p:cNvSpPr txBox="1"/>
          <p:nvPr userDrawn="1"/>
        </p:nvSpPr>
        <p:spPr>
          <a:xfrm>
            <a:off x="228600" y="6514086"/>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6435350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381000" y="6518276"/>
            <a:ext cx="2133600" cy="365125"/>
          </a:xfrm>
          <a:prstGeom prst="rect">
            <a:avLst/>
          </a:prstGeom>
        </p:spPr>
        <p:txBody>
          <a:bodyPr/>
          <a:lstStyle>
            <a:lvl1pPr>
              <a:defRPr sz="1200">
                <a:latin typeface="+mn-lt"/>
              </a:defRPr>
            </a:lvl1pPr>
          </a:lstStyle>
          <a:p>
            <a:fld id="{B62DE68E-C367-4725-92E7-9407A79F121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23781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normAutofit/>
          </a:bodyPr>
          <a:lstStyle>
            <a:lvl1pPr algn="ctr">
              <a:defRPr sz="320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187741543"/>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1143000"/>
          </a:xfrm>
        </p:spPr>
        <p:txBody>
          <a:bodyPr>
            <a:normAutofit/>
          </a:bodyPr>
          <a:lstStyle>
            <a:lvl1pPr algn="l">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8276"/>
            <a:ext cx="8229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866214176"/>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extBox 7"/>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813215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63457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8" name="TextBox 7"/>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4270109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98601"/>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498601"/>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Box 10"/>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716453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8" name="TextBox 7"/>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259103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2748730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4117490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5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62DE68E-C367-4725-92E7-9407A79F121C}" type="slidenum">
              <a:rPr lang="en-US">
                <a:solidFill>
                  <a:srgbClr val="FFFFFF"/>
                </a:solidFill>
              </a:rPr>
              <a:pPr/>
              <a:t>‹#›</a:t>
            </a:fld>
            <a:endParaRPr lang="en-US" dirty="0">
              <a:solidFill>
                <a:srgbClr val="FFFFFF"/>
              </a:solidFill>
            </a:endParaRPr>
          </a:p>
        </p:txBody>
      </p:sp>
      <p:sp>
        <p:nvSpPr>
          <p:cNvPr id="9" name="TextBox 8"/>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3355986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endParaRPr lang="en-US" dirty="0">
              <a:solidFill>
                <a:srgbClr val="FFFFFF"/>
              </a:solidFill>
            </a:endParaRPr>
          </a:p>
        </p:txBody>
      </p:sp>
      <p:sp>
        <p:nvSpPr>
          <p:cNvPr id="8" name="TextBox 7"/>
          <p:cNvSpPr txBox="1"/>
          <p:nvPr userDrawn="1"/>
        </p:nvSpPr>
        <p:spPr>
          <a:xfrm>
            <a:off x="228600" y="6514078"/>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437712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381000" y="6518276"/>
            <a:ext cx="2133600" cy="365125"/>
          </a:xfrm>
          <a:prstGeom prst="rect">
            <a:avLst/>
          </a:prstGeom>
        </p:spPr>
        <p:txBody>
          <a:bodyPr/>
          <a:lstStyle>
            <a:lvl1pPr>
              <a:defRPr sz="1200">
                <a:latin typeface="+mn-lt"/>
              </a:defRPr>
            </a:lvl1pPr>
          </a:lstStyle>
          <a:p>
            <a:fld id="{B62DE68E-C367-4725-92E7-9407A79F121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032829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normAutofit/>
          </a:bodyPr>
          <a:lstStyle>
            <a:lvl1pPr algn="ctr">
              <a:defRPr sz="320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425197836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1143000"/>
          </a:xfrm>
        </p:spPr>
        <p:txBody>
          <a:bodyPr>
            <a:normAutofit/>
          </a:bodyPr>
          <a:lstStyle>
            <a:lvl1pPr algn="l">
              <a:defRPr sz="320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38275"/>
            <a:ext cx="8229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660019599"/>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extBox 7"/>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626364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6746576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925"/>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42114432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98600"/>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098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498600"/>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2098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extBox 10"/>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9487634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8" name="TextBox 7"/>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660245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00913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8539512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62DE68E-C367-4725-92E7-9407A79F121C}" type="slidenum">
              <a:rPr lang="en-US">
                <a:solidFill>
                  <a:srgbClr val="FFFFFF"/>
                </a:solidFill>
              </a:rPr>
              <a:pPr/>
              <a:t>‹#›</a:t>
            </a:fld>
            <a:endParaRPr lang="en-US" dirty="0">
              <a:solidFill>
                <a:srgbClr val="FFFFFF"/>
              </a:solidFill>
            </a:endParaRPr>
          </a:p>
        </p:txBody>
      </p:sp>
      <p:sp>
        <p:nvSpPr>
          <p:cNvPr id="9" name="TextBox 8"/>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856390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endParaRPr lang="en-US" dirty="0">
              <a:solidFill>
                <a:srgbClr val="FFFFFF"/>
              </a:solidFill>
            </a:endParaRPr>
          </a:p>
        </p:txBody>
      </p:sp>
      <p:sp>
        <p:nvSpPr>
          <p:cNvPr id="8" name="TextBox 7"/>
          <p:cNvSpPr txBox="1"/>
          <p:nvPr userDrawn="1"/>
        </p:nvSpPr>
        <p:spPr>
          <a:xfrm>
            <a:off x="228600" y="6514069"/>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2868009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7"/>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381000" y="6518275"/>
            <a:ext cx="2133600" cy="365125"/>
          </a:xfrm>
          <a:prstGeom prst="rect">
            <a:avLst/>
          </a:prstGeom>
        </p:spPr>
        <p:txBody>
          <a:bodyPr/>
          <a:lstStyle>
            <a:lvl1pPr>
              <a:defRPr sz="1200">
                <a:latin typeface="+mn-lt"/>
              </a:defRPr>
            </a:lvl1pPr>
          </a:lstStyle>
          <a:p>
            <a:fld id="{B62DE68E-C367-4725-92E7-9407A79F121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8087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1447676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8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62DE68E-C367-4725-92E7-9407A79F121C}" type="slidenum">
              <a:rPr lang="en-US">
                <a:solidFill>
                  <a:srgbClr val="FFFFFF"/>
                </a:solidFill>
              </a:rPr>
              <a:pPr/>
              <a:t>‹#›</a:t>
            </a:fld>
            <a:endParaRPr lang="en-US" dirty="0">
              <a:solidFill>
                <a:srgbClr val="FFFFFF"/>
              </a:solidFill>
            </a:endParaRPr>
          </a:p>
        </p:txBody>
      </p:sp>
      <p:sp>
        <p:nvSpPr>
          <p:cNvPr id="9" name="TextBox 8"/>
          <p:cNvSpPr txBox="1"/>
          <p:nvPr userDrawn="1"/>
        </p:nvSpPr>
        <p:spPr>
          <a:xfrm>
            <a:off x="228600" y="6514107"/>
            <a:ext cx="1447800" cy="246221"/>
          </a:xfrm>
          <a:prstGeom prst="rect">
            <a:avLst/>
          </a:prstGeom>
          <a:noFill/>
        </p:spPr>
        <p:txBody>
          <a:bodyPr wrap="square" rtlCol="0">
            <a:spAutoFit/>
          </a:bodyPr>
          <a:lstStyle/>
          <a:p>
            <a:fld id="{0E2D6591-6935-4BF0-9AF8-E86952277A1B}" type="slidenum">
              <a:rPr lang="en-US" sz="1000">
                <a:solidFill>
                  <a:srgbClr val="FFFFFF"/>
                </a:solidFill>
              </a:rPr>
              <a:pPr/>
              <a:t>‹#›</a:t>
            </a:fld>
            <a:endParaRPr lang="en-US" sz="1000" dirty="0">
              <a:solidFill>
                <a:srgbClr val="FFFFFF"/>
              </a:solidFill>
            </a:endParaRPr>
          </a:p>
        </p:txBody>
      </p:sp>
    </p:spTree>
    <p:extLst>
      <p:ext uri="{BB962C8B-B14F-4D97-AF65-F5344CB8AC3E}">
        <p14:creationId xmlns:p14="http://schemas.microsoft.com/office/powerpoint/2010/main" val="335660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0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43376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5551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0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43376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9951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0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43376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17908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0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43376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1726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0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43376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6550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0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43376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710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08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343376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58315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22.png"/><Relationship Id="rId11" Type="http://schemas.openxmlformats.org/officeDocument/2006/relationships/image" Target="../media/image13.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jpeg"/><Relationship Id="rId9" Type="http://schemas.openxmlformats.org/officeDocument/2006/relationships/image" Target="../media/image24.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68.xml"/><Relationship Id="rId6" Type="http://schemas.openxmlformats.org/officeDocument/2006/relationships/image" Target="../media/image14.png"/><Relationship Id="rId5" Type="http://schemas.openxmlformats.org/officeDocument/2006/relationships/image" Target="../media/image2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png"/><Relationship Id="rId18" Type="http://schemas.openxmlformats.org/officeDocument/2006/relationships/image" Target="../media/image16.png"/><Relationship Id="rId3" Type="http://schemas.openxmlformats.org/officeDocument/2006/relationships/image" Target="../media/image21.png"/><Relationship Id="rId21" Type="http://schemas.openxmlformats.org/officeDocument/2006/relationships/image" Target="../media/image14.png"/><Relationship Id="rId7" Type="http://schemas.openxmlformats.org/officeDocument/2006/relationships/image" Target="../media/image11.png"/><Relationship Id="rId12" Type="http://schemas.openxmlformats.org/officeDocument/2006/relationships/image" Target="../media/image31.png"/><Relationship Id="rId17" Type="http://schemas.openxmlformats.org/officeDocument/2006/relationships/image" Target="../media/image29.png"/><Relationship Id="rId2" Type="http://schemas.openxmlformats.org/officeDocument/2006/relationships/image" Target="../media/image8.png"/><Relationship Id="rId16" Type="http://schemas.openxmlformats.org/officeDocument/2006/relationships/image" Target="../media/image25.png"/><Relationship Id="rId20" Type="http://schemas.openxmlformats.org/officeDocument/2006/relationships/image" Target="../media/image18.png"/><Relationship Id="rId1" Type="http://schemas.openxmlformats.org/officeDocument/2006/relationships/slideLayout" Target="../slideLayouts/slideLayout68.xml"/><Relationship Id="rId6" Type="http://schemas.openxmlformats.org/officeDocument/2006/relationships/image" Target="../media/image13.png"/><Relationship Id="rId11" Type="http://schemas.openxmlformats.org/officeDocument/2006/relationships/image" Target="../media/image23.png"/><Relationship Id="rId5" Type="http://schemas.openxmlformats.org/officeDocument/2006/relationships/image" Target="../media/image9.png"/><Relationship Id="rId15" Type="http://schemas.openxmlformats.org/officeDocument/2006/relationships/image" Target="../media/image24.png"/><Relationship Id="rId10" Type="http://schemas.openxmlformats.org/officeDocument/2006/relationships/image" Target="../media/image30.png"/><Relationship Id="rId19"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10.pn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3.xml"/><Relationship Id="rId6" Type="http://schemas.openxmlformats.org/officeDocument/2006/relationships/image" Target="../media/image35.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34.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803400"/>
            <a:ext cx="6324600" cy="2862322"/>
          </a:xfrm>
          <a:prstGeom prst="rect">
            <a:avLst/>
          </a:prstGeom>
          <a:noFill/>
        </p:spPr>
        <p:txBody>
          <a:bodyPr wrap="square" rtlCol="0">
            <a:spAutoFit/>
          </a:bodyPr>
          <a:lstStyle/>
          <a:p>
            <a:pPr algn="ctr" defTabSz="914324"/>
            <a:r>
              <a:rPr lang="en-US" sz="4500" dirty="0">
                <a:solidFill>
                  <a:srgbClr val="FFFF00"/>
                </a:solidFill>
              </a:rPr>
              <a:t>What is Imaging 3.0 and how is it going to be Radiology’s Escape Fire?</a:t>
            </a:r>
          </a:p>
        </p:txBody>
      </p:sp>
      <p:sp>
        <p:nvSpPr>
          <p:cNvPr id="4" name="Rectangle 3"/>
          <p:cNvSpPr/>
          <p:nvPr/>
        </p:nvSpPr>
        <p:spPr>
          <a:xfrm>
            <a:off x="6336230" y="4495800"/>
            <a:ext cx="2534101" cy="1749242"/>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endParaRPr lang="en-US" b="1" baseline="-25000" dirty="0" smtClean="0">
              <a:solidFill>
                <a:srgbClr val="064469"/>
              </a:solidFill>
            </a:endParaRPr>
          </a:p>
          <a:p>
            <a:pPr algn="ctr"/>
            <a:endParaRPr lang="en-US" b="1" baseline="-25000" dirty="0">
              <a:solidFill>
                <a:srgbClr val="064469"/>
              </a:solidFill>
            </a:endParaRPr>
          </a:p>
          <a:p>
            <a:pPr algn="ctr"/>
            <a:endParaRPr lang="en-US" b="1" baseline="-25000" dirty="0" smtClean="0">
              <a:solidFill>
                <a:srgbClr val="064469"/>
              </a:solidFill>
            </a:endParaRPr>
          </a:p>
          <a:p>
            <a:pPr algn="ctr"/>
            <a:endParaRPr lang="en-US" sz="1600" b="1" baseline="-25000" dirty="0" smtClean="0">
              <a:solidFill>
                <a:srgbClr val="064469"/>
              </a:solidFill>
            </a:endParaRPr>
          </a:p>
          <a:p>
            <a:pPr algn="ctr"/>
            <a:endParaRPr lang="en-US" sz="1600" b="1" baseline="-25000" dirty="0">
              <a:solidFill>
                <a:srgbClr val="064469"/>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580761"/>
            <a:ext cx="2393331" cy="1579320"/>
          </a:xfrm>
          <a:prstGeom prst="rect">
            <a:avLst/>
          </a:prstGeom>
        </p:spPr>
      </p:pic>
    </p:spTree>
    <p:extLst>
      <p:ext uri="{BB962C8B-B14F-4D97-AF65-F5344CB8AC3E}">
        <p14:creationId xmlns:p14="http://schemas.microsoft.com/office/powerpoint/2010/main" val="810864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981200" y="3143000"/>
            <a:ext cx="0" cy="181320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14903" y="2971800"/>
            <a:ext cx="1428401" cy="832138"/>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947408" y="2395512"/>
            <a:ext cx="2107190"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381000" y="482600"/>
            <a:ext cx="9144000" cy="685800"/>
          </a:xfrm>
        </p:spPr>
        <p:txBody>
          <a:bodyPr>
            <a:noAutofit/>
          </a:bodyPr>
          <a:lstStyle/>
          <a:p>
            <a:pPr>
              <a:defRPr/>
            </a:pPr>
            <a:r>
              <a:rPr lang="en-US" sz="3400" cap="small" dirty="0" smtClean="0">
                <a:solidFill>
                  <a:srgbClr val="FFFF00"/>
                </a:solidFill>
              </a:rPr>
              <a:t>Imaging 3.0 – beyond the interpretation </a:t>
            </a:r>
            <a:endParaRPr lang="en-US" sz="3400" cap="small" dirty="0">
              <a:solidFill>
                <a:srgbClr val="FFFF00"/>
              </a:solidFill>
            </a:endParaRPr>
          </a:p>
        </p:txBody>
      </p:sp>
      <p:grpSp>
        <p:nvGrpSpPr>
          <p:cNvPr id="4" name="Group 3"/>
          <p:cNvGrpSpPr/>
          <p:nvPr/>
        </p:nvGrpSpPr>
        <p:grpSpPr>
          <a:xfrm>
            <a:off x="630404" y="1512249"/>
            <a:ext cx="2359866" cy="2121070"/>
            <a:chOff x="685800" y="1688930"/>
            <a:chExt cx="1600200" cy="1438275"/>
          </a:xfrm>
        </p:grpSpPr>
        <p:sp>
          <p:nvSpPr>
            <p:cNvPr id="27" name="Rectangle 26"/>
            <p:cNvSpPr/>
            <p:nvPr/>
          </p:nvSpPr>
          <p:spPr>
            <a:xfrm>
              <a:off x="685800" y="1688930"/>
              <a:ext cx="1600200" cy="1438275"/>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2400" b="1" baseline="-25000" dirty="0" smtClean="0">
                  <a:solidFill>
                    <a:srgbClr val="064469"/>
                  </a:solidFill>
                </a:rPr>
                <a:t/>
              </a:r>
              <a:br>
                <a:rPr lang="en-US" sz="2400" b="1" baseline="-25000" dirty="0" smtClean="0">
                  <a:solidFill>
                    <a:srgbClr val="064469"/>
                  </a:solidFill>
                </a:rPr>
              </a:br>
              <a:r>
                <a:rPr lang="en-US" sz="2400" b="1" baseline="-25000" dirty="0" smtClean="0">
                  <a:solidFill>
                    <a:srgbClr val="064469"/>
                  </a:solidFill>
                </a:rPr>
                <a:t>Referring </a:t>
              </a:r>
              <a:r>
                <a:rPr lang="en-US" sz="2400" b="1" baseline="-25000" dirty="0">
                  <a:solidFill>
                    <a:srgbClr val="064469"/>
                  </a:solidFill>
                </a:rPr>
                <a:t>Physician </a:t>
              </a:r>
            </a:p>
            <a:p>
              <a:pPr algn="ctr"/>
              <a:r>
                <a:rPr lang="en-US" sz="2400" b="1" baseline="-25000" dirty="0">
                  <a:solidFill>
                    <a:srgbClr val="064469"/>
                  </a:solidFill>
                </a:rPr>
                <a:t>Considers Imaging</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88930"/>
              <a:ext cx="1592263" cy="744671"/>
            </a:xfrm>
            <a:prstGeom prst="rect">
              <a:avLst/>
            </a:prstGeom>
          </p:spPr>
        </p:pic>
      </p:grpSp>
      <p:sp>
        <p:nvSpPr>
          <p:cNvPr id="28" name="Rectangle 27"/>
          <p:cNvSpPr/>
          <p:nvPr/>
        </p:nvSpPr>
        <p:spPr>
          <a:xfrm>
            <a:off x="5054598" y="1476689"/>
            <a:ext cx="2514601" cy="1720516"/>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600" b="1" baseline="-25000" dirty="0" smtClean="0">
                <a:solidFill>
                  <a:srgbClr val="064469"/>
                </a:solidFill>
              </a:rPr>
              <a:t/>
            </a:r>
            <a:br>
              <a:rPr lang="en-US" sz="1600" b="1" baseline="-25000" dirty="0" smtClean="0">
                <a:solidFill>
                  <a:srgbClr val="064469"/>
                </a:solidFill>
              </a:rPr>
            </a:br>
            <a:r>
              <a:rPr lang="en-US" sz="1600" b="1" baseline="-25000" dirty="0" smtClean="0">
                <a:solidFill>
                  <a:srgbClr val="064469"/>
                </a:solidFill>
              </a:rPr>
              <a:t>Imaging </a:t>
            </a:r>
            <a:r>
              <a:rPr lang="en-US" sz="1600" b="1" baseline="-25000" dirty="0">
                <a:solidFill>
                  <a:srgbClr val="064469"/>
                </a:solidFill>
              </a:rPr>
              <a:t>History Reviewed in PHR</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439" y="1476690"/>
            <a:ext cx="2523640" cy="990044"/>
          </a:xfrm>
          <a:prstGeom prst="rect">
            <a:avLst/>
          </a:prstGeom>
        </p:spPr>
      </p:pic>
      <p:grpSp>
        <p:nvGrpSpPr>
          <p:cNvPr id="11" name="Group 10"/>
          <p:cNvGrpSpPr/>
          <p:nvPr/>
        </p:nvGrpSpPr>
        <p:grpSpPr>
          <a:xfrm>
            <a:off x="2037693" y="4841704"/>
            <a:ext cx="1772307" cy="1240970"/>
            <a:chOff x="1837479" y="3386473"/>
            <a:chExt cx="2569038" cy="1798842"/>
          </a:xfrm>
        </p:grpSpPr>
        <p:grpSp>
          <p:nvGrpSpPr>
            <p:cNvPr id="10" name="Group 9"/>
            <p:cNvGrpSpPr/>
            <p:nvPr/>
          </p:nvGrpSpPr>
          <p:grpSpPr>
            <a:xfrm>
              <a:off x="1837479" y="3386473"/>
              <a:ext cx="2569038" cy="1795127"/>
              <a:chOff x="1837479" y="3365244"/>
              <a:chExt cx="2569038" cy="1795127"/>
            </a:xfrm>
          </p:grpSpPr>
          <p:sp>
            <p:nvSpPr>
              <p:cNvPr id="30" name="Rectangle 29"/>
              <p:cNvSpPr/>
              <p:nvPr/>
            </p:nvSpPr>
            <p:spPr>
              <a:xfrm>
                <a:off x="1837479" y="3402608"/>
                <a:ext cx="2569038" cy="1757763"/>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156" y="3365244"/>
                <a:ext cx="2331684" cy="1344634"/>
              </a:xfrm>
              <a:prstGeom prst="rect">
                <a:avLst/>
              </a:prstGeom>
            </p:spPr>
          </p:pic>
        </p:grpSp>
        <p:sp>
          <p:nvSpPr>
            <p:cNvPr id="6" name="Rectangle 5"/>
            <p:cNvSpPr/>
            <p:nvPr/>
          </p:nvSpPr>
          <p:spPr>
            <a:xfrm>
              <a:off x="2186506" y="4575596"/>
              <a:ext cx="1870982" cy="609719"/>
            </a:xfrm>
            <a:prstGeom prst="rect">
              <a:avLst/>
            </a:prstGeom>
          </p:spPr>
          <p:txBody>
            <a:bodyPr wrap="none">
              <a:spAutoFit/>
            </a:bodyPr>
            <a:lstStyle/>
            <a:p>
              <a:pPr algn="ctr"/>
              <a:r>
                <a:rPr lang="en-US" sz="1600" b="1" baseline="-25000" dirty="0" smtClean="0">
                  <a:solidFill>
                    <a:srgbClr val="064469"/>
                  </a:solidFill>
                </a:rPr>
                <a:t>Radiation Safety </a:t>
              </a:r>
              <a:br>
                <a:rPr lang="en-US" sz="1600" b="1" baseline="-25000" dirty="0" smtClean="0">
                  <a:solidFill>
                    <a:srgbClr val="064469"/>
                  </a:solidFill>
                </a:rPr>
              </a:br>
              <a:r>
                <a:rPr lang="en-US" sz="1600" b="1" baseline="-25000" dirty="0" smtClean="0">
                  <a:solidFill>
                    <a:srgbClr val="064469"/>
                  </a:solidFill>
                </a:rPr>
                <a:t>Considered</a:t>
              </a:r>
              <a:endParaRPr lang="en-US" sz="1600" b="1" baseline="-25000" dirty="0">
                <a:solidFill>
                  <a:srgbClr val="064469"/>
                </a:solidFill>
              </a:endParaRPr>
            </a:p>
          </p:txBody>
        </p:sp>
      </p:grpSp>
      <p:grpSp>
        <p:nvGrpSpPr>
          <p:cNvPr id="7" name="Group 6"/>
          <p:cNvGrpSpPr/>
          <p:nvPr/>
        </p:nvGrpSpPr>
        <p:grpSpPr>
          <a:xfrm>
            <a:off x="4087258" y="3401235"/>
            <a:ext cx="2473081" cy="1692108"/>
            <a:chOff x="5084839" y="3386083"/>
            <a:chExt cx="2473081" cy="1692108"/>
          </a:xfrm>
        </p:grpSpPr>
        <p:sp>
          <p:nvSpPr>
            <p:cNvPr id="32" name="Rectangle 31"/>
            <p:cNvSpPr/>
            <p:nvPr/>
          </p:nvSpPr>
          <p:spPr>
            <a:xfrm>
              <a:off x="5084839" y="3386083"/>
              <a:ext cx="2473081" cy="1692108"/>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1573" y="3454583"/>
              <a:ext cx="2108146" cy="1559281"/>
            </a:xfrm>
            <a:prstGeom prst="rect">
              <a:avLst/>
            </a:prstGeom>
          </p:spPr>
        </p:pic>
      </p:grpSp>
      <p:grpSp>
        <p:nvGrpSpPr>
          <p:cNvPr id="9" name="Group 8"/>
          <p:cNvGrpSpPr/>
          <p:nvPr/>
        </p:nvGrpSpPr>
        <p:grpSpPr>
          <a:xfrm>
            <a:off x="6590819" y="3406315"/>
            <a:ext cx="2494688" cy="1692109"/>
            <a:chOff x="7696200" y="3381002"/>
            <a:chExt cx="2494688" cy="1692109"/>
          </a:xfrm>
        </p:grpSpPr>
        <p:sp>
          <p:nvSpPr>
            <p:cNvPr id="34" name="Rectangle 33"/>
            <p:cNvSpPr/>
            <p:nvPr/>
          </p:nvSpPr>
          <p:spPr>
            <a:xfrm>
              <a:off x="7705157" y="3381003"/>
              <a:ext cx="2473081" cy="1692108"/>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600" b="1" baseline="-25000" dirty="0">
                  <a:solidFill>
                    <a:srgbClr val="064469"/>
                  </a:solidFill>
                </a:rPr>
                <a:t>Appropriateness </a:t>
              </a:r>
              <a:r>
                <a:rPr lang="en-US" sz="1600" b="1" baseline="-25000" dirty="0" smtClean="0">
                  <a:solidFill>
                    <a:srgbClr val="064469"/>
                  </a:solidFill>
                </a:rPr>
                <a:t>Criteria Consulted</a:t>
              </a:r>
              <a:endParaRPr lang="en-US" sz="1600" b="1" baseline="-25000" dirty="0">
                <a:solidFill>
                  <a:srgbClr val="064469"/>
                </a:solidFill>
              </a:endParaRP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200" y="3381002"/>
              <a:ext cx="2494688" cy="1008757"/>
            </a:xfrm>
            <a:prstGeom prst="rect">
              <a:avLst/>
            </a:prstGeom>
          </p:spPr>
        </p:pic>
      </p:grpSp>
      <p:sp>
        <p:nvSpPr>
          <p:cNvPr id="2" name="TextBox 1"/>
          <p:cNvSpPr txBox="1"/>
          <p:nvPr/>
        </p:nvSpPr>
        <p:spPr>
          <a:xfrm>
            <a:off x="4638039" y="5252470"/>
            <a:ext cx="4216661" cy="830997"/>
          </a:xfrm>
          <a:prstGeom prst="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914324"/>
            <a:r>
              <a:rPr lang="en-US" sz="2400" b="1" cap="small" dirty="0">
                <a:solidFill>
                  <a:srgbClr val="FFFF00"/>
                </a:solidFill>
                <a:effectLst>
                  <a:outerShdw blurRad="38100" dist="38100" dir="2700000" algn="tl">
                    <a:srgbClr val="000000">
                      <a:alpha val="43137"/>
                    </a:srgbClr>
                  </a:outerShdw>
                </a:effectLst>
              </a:rPr>
              <a:t>Appropriate Imaging Ordered</a:t>
            </a:r>
          </a:p>
        </p:txBody>
      </p:sp>
      <p:grpSp>
        <p:nvGrpSpPr>
          <p:cNvPr id="23" name="Group 22"/>
          <p:cNvGrpSpPr/>
          <p:nvPr/>
        </p:nvGrpSpPr>
        <p:grpSpPr>
          <a:xfrm>
            <a:off x="155602" y="4867479"/>
            <a:ext cx="1772307" cy="1212631"/>
            <a:chOff x="6153132" y="2971800"/>
            <a:chExt cx="1447800" cy="990600"/>
          </a:xfrm>
        </p:grpSpPr>
        <p:sp>
          <p:nvSpPr>
            <p:cNvPr id="25" name="Rectangle 24"/>
            <p:cNvSpPr/>
            <p:nvPr/>
          </p:nvSpPr>
          <p:spPr>
            <a:xfrm>
              <a:off x="6153132" y="2971800"/>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4456" y="3044279"/>
              <a:ext cx="1325151" cy="882693"/>
            </a:xfrm>
            <a:prstGeom prst="rect">
              <a:avLst/>
            </a:prstGeom>
          </p:spPr>
        </p:pic>
      </p:grpSp>
    </p:spTree>
    <p:extLst>
      <p:ext uri="{BB962C8B-B14F-4D97-AF65-F5344CB8AC3E}">
        <p14:creationId xmlns:p14="http://schemas.microsoft.com/office/powerpoint/2010/main" val="266596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7587383" y="3342310"/>
            <a:ext cx="0" cy="123128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5469796" y="2662146"/>
            <a:ext cx="1637689" cy="204698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endCxn id="18" idx="3"/>
          </p:cNvCxnSpPr>
          <p:nvPr/>
        </p:nvCxnSpPr>
        <p:spPr>
          <a:xfrm flipH="1">
            <a:off x="2720852" y="2611094"/>
            <a:ext cx="3069457" cy="115390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2606906" y="2193072"/>
            <a:ext cx="3183407"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457200" y="381000"/>
            <a:ext cx="9144000" cy="685800"/>
          </a:xfrm>
        </p:spPr>
        <p:txBody>
          <a:bodyPr>
            <a:noAutofit/>
          </a:bodyPr>
          <a:lstStyle/>
          <a:p>
            <a:pPr>
              <a:defRPr/>
            </a:pPr>
            <a:r>
              <a:rPr lang="en-US" sz="3400" cap="small" dirty="0" smtClean="0">
                <a:solidFill>
                  <a:srgbClr val="FFFF00"/>
                </a:solidFill>
              </a:rPr>
              <a:t>Imaging 3.0 – beyond the interpretation </a:t>
            </a:r>
            <a:endParaRPr lang="en-US" sz="3400" cap="small" dirty="0">
              <a:solidFill>
                <a:srgbClr val="FFFF00"/>
              </a:solidFill>
            </a:endParaRPr>
          </a:p>
        </p:txBody>
      </p:sp>
      <p:sp>
        <p:nvSpPr>
          <p:cNvPr id="16" name="TextBox 15"/>
          <p:cNvSpPr txBox="1"/>
          <p:nvPr/>
        </p:nvSpPr>
        <p:spPr>
          <a:xfrm>
            <a:off x="304800" y="4648202"/>
            <a:ext cx="3195890" cy="1323439"/>
          </a:xfrm>
          <a:prstGeom prst="rect">
            <a:avLst/>
          </a:prstGeom>
          <a:solidFill>
            <a:schemeClr val="accent6">
              <a:lumMod val="7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914324"/>
            <a:r>
              <a:rPr lang="en-US" sz="2000" b="1" cap="small" dirty="0">
                <a:solidFill>
                  <a:srgbClr val="FFFF00"/>
                </a:solidFill>
                <a:effectLst>
                  <a:outerShdw blurRad="38100" dist="38100" dir="2700000" algn="tl">
                    <a:srgbClr val="000000">
                      <a:alpha val="43137"/>
                    </a:srgbClr>
                  </a:outerShdw>
                </a:effectLst>
              </a:rPr>
              <a:t>Meaningful, Actionable Reporting For Referring Physicians and Patients</a:t>
            </a:r>
          </a:p>
        </p:txBody>
      </p:sp>
      <p:sp>
        <p:nvSpPr>
          <p:cNvPr id="13" name="Rectangle 12"/>
          <p:cNvSpPr/>
          <p:nvPr/>
        </p:nvSpPr>
        <p:spPr>
          <a:xfrm>
            <a:off x="6488071" y="4537712"/>
            <a:ext cx="1943389" cy="1329687"/>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smtClean="0">
              <a:solidFill>
                <a:schemeClr val="accent1">
                  <a:lumMod val="50000"/>
                </a:schemeClr>
              </a:solidFill>
            </a:endParaRPr>
          </a:p>
          <a:p>
            <a:pPr algn="ctr"/>
            <a:endParaRPr lang="en-US" baseline="-25000" dirty="0" smtClean="0">
              <a:solidFill>
                <a:schemeClr val="accent1">
                  <a:lumMod val="50000"/>
                </a:schemeClr>
              </a:solidFill>
            </a:endParaRPr>
          </a:p>
          <a:p>
            <a:pPr algn="ctr"/>
            <a:endParaRPr lang="en-US" sz="1200" b="1" baseline="-25000" dirty="0" smtClean="0">
              <a:solidFill>
                <a:srgbClr val="064469"/>
              </a:solidFill>
            </a:endParaRPr>
          </a:p>
          <a:p>
            <a:pPr algn="ctr"/>
            <a:endParaRPr lang="en-US" sz="1200" b="1" baseline="-25000" dirty="0" smtClean="0">
              <a:solidFill>
                <a:srgbClr val="064469"/>
              </a:solidFill>
            </a:endParaRPr>
          </a:p>
          <a:p>
            <a:pPr algn="ctr"/>
            <a:r>
              <a:rPr lang="en-US" sz="2000" b="1" baseline="-25000" dirty="0" smtClean="0">
                <a:solidFill>
                  <a:srgbClr val="064469"/>
                </a:solidFill>
              </a:rPr>
              <a:t>Registry </a:t>
            </a:r>
            <a:r>
              <a:rPr lang="en-US" sz="2000" b="1" baseline="-25000" dirty="0">
                <a:solidFill>
                  <a:srgbClr val="064469"/>
                </a:solidFill>
              </a:rPr>
              <a:t>Reporting</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359" y="4572000"/>
            <a:ext cx="1660813" cy="927253"/>
          </a:xfrm>
          <a:prstGeom prst="rect">
            <a:avLst/>
          </a:prstGeom>
        </p:spPr>
      </p:pic>
      <p:sp>
        <p:nvSpPr>
          <p:cNvPr id="17" name="Rectangle 16"/>
          <p:cNvSpPr/>
          <p:nvPr/>
        </p:nvSpPr>
        <p:spPr>
          <a:xfrm>
            <a:off x="819151" y="3200400"/>
            <a:ext cx="1933501" cy="1322922"/>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2000" b="1" baseline="-25000" dirty="0">
                <a:solidFill>
                  <a:srgbClr val="064469"/>
                </a:solidFill>
              </a:rPr>
              <a:t>Media Rich</a:t>
            </a:r>
          </a:p>
          <a:p>
            <a:pPr algn="ctr"/>
            <a:r>
              <a:rPr lang="en-US" sz="2000" b="1" baseline="-25000" dirty="0">
                <a:solidFill>
                  <a:srgbClr val="064469"/>
                </a:solidFill>
              </a:rPr>
              <a:t>Actionable Reporting</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151" y="3380506"/>
            <a:ext cx="1901701" cy="768976"/>
          </a:xfrm>
          <a:prstGeom prst="rect">
            <a:avLst/>
          </a:prstGeom>
        </p:spPr>
      </p:pic>
      <p:grpSp>
        <p:nvGrpSpPr>
          <p:cNvPr id="2" name="Group 1"/>
          <p:cNvGrpSpPr/>
          <p:nvPr/>
        </p:nvGrpSpPr>
        <p:grpSpPr>
          <a:xfrm>
            <a:off x="814388" y="1530732"/>
            <a:ext cx="1942441" cy="1324680"/>
            <a:chOff x="814388" y="3256444"/>
            <a:chExt cx="1942441" cy="1324680"/>
          </a:xfrm>
        </p:grpSpPr>
        <p:sp>
          <p:nvSpPr>
            <p:cNvPr id="27" name="Rectangle 26"/>
            <p:cNvSpPr/>
            <p:nvPr/>
          </p:nvSpPr>
          <p:spPr>
            <a:xfrm>
              <a:off x="819150" y="3256444"/>
              <a:ext cx="1936071" cy="132468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2000" b="1" baseline="-25000" dirty="0">
                  <a:solidFill>
                    <a:srgbClr val="064469"/>
                  </a:solidFill>
                </a:rPr>
                <a:t>Decision Support for </a:t>
              </a:r>
            </a:p>
            <a:p>
              <a:pPr algn="ctr"/>
              <a:r>
                <a:rPr lang="en-US" sz="2000" b="1" baseline="-25000" dirty="0">
                  <a:solidFill>
                    <a:srgbClr val="064469"/>
                  </a:solidFill>
                </a:rPr>
                <a:t>Results Reporting</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88" y="3256444"/>
              <a:ext cx="1942441" cy="785449"/>
            </a:xfrm>
            <a:prstGeom prst="rect">
              <a:avLst/>
            </a:prstGeom>
          </p:spPr>
        </p:pic>
      </p:grpSp>
      <p:sp>
        <p:nvSpPr>
          <p:cNvPr id="29" name="Rectangle 28"/>
          <p:cNvSpPr/>
          <p:nvPr/>
        </p:nvSpPr>
        <p:spPr>
          <a:xfrm>
            <a:off x="5638800" y="1180989"/>
            <a:ext cx="2370070" cy="2130242"/>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endParaRPr lang="en-US" b="1" baseline="-25000" dirty="0" smtClean="0">
              <a:solidFill>
                <a:srgbClr val="064469"/>
              </a:solidFill>
            </a:endParaRPr>
          </a:p>
          <a:p>
            <a:pPr algn="ctr"/>
            <a:endParaRPr lang="en-US" b="1" baseline="-25000" dirty="0">
              <a:solidFill>
                <a:srgbClr val="064469"/>
              </a:solidFill>
            </a:endParaRPr>
          </a:p>
          <a:p>
            <a:pPr algn="ctr"/>
            <a:endParaRPr lang="en-US" b="1" baseline="-25000" dirty="0" smtClean="0">
              <a:solidFill>
                <a:srgbClr val="064469"/>
              </a:solidFill>
            </a:endParaRPr>
          </a:p>
          <a:p>
            <a:pPr algn="ctr"/>
            <a:endParaRPr lang="en-US" sz="1600" b="1" baseline="-25000" dirty="0" smtClean="0">
              <a:solidFill>
                <a:srgbClr val="064469"/>
              </a:solidFill>
            </a:endParaRPr>
          </a:p>
          <a:p>
            <a:pPr algn="ctr"/>
            <a:endParaRPr lang="en-US" sz="1600" b="1" baseline="-25000" dirty="0">
              <a:solidFill>
                <a:srgbClr val="064469"/>
              </a:solidFill>
            </a:endParaRPr>
          </a:p>
          <a:p>
            <a:pPr algn="ctr"/>
            <a:r>
              <a:rPr lang="en-US" sz="2000" b="1" baseline="-25000" dirty="0" smtClean="0">
                <a:solidFill>
                  <a:srgbClr val="064469"/>
                </a:solidFill>
              </a:rPr>
              <a:t>Actionable </a:t>
            </a:r>
            <a:r>
              <a:rPr lang="en-US" sz="2000" b="1" baseline="-25000" dirty="0">
                <a:solidFill>
                  <a:srgbClr val="064469"/>
                </a:solidFill>
              </a:rPr>
              <a:t>Recommendations For The Patient And </a:t>
            </a:r>
            <a:r>
              <a:rPr lang="en-US" sz="2000" b="1" baseline="-25000" dirty="0" smtClean="0">
                <a:solidFill>
                  <a:srgbClr val="064469"/>
                </a:solidFill>
              </a:rPr>
              <a:t>Referring </a:t>
            </a:r>
            <a:r>
              <a:rPr lang="en-US" sz="2000" b="1" baseline="-25000" dirty="0">
                <a:solidFill>
                  <a:srgbClr val="064469"/>
                </a:solidFill>
              </a:rPr>
              <a:t>Physician</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1180989"/>
            <a:ext cx="2370070" cy="1108436"/>
          </a:xfrm>
          <a:prstGeom prst="rect">
            <a:avLst/>
          </a:prstGeom>
        </p:spPr>
      </p:pic>
      <p:sp>
        <p:nvSpPr>
          <p:cNvPr id="22" name="Rectangle 21"/>
          <p:cNvSpPr/>
          <p:nvPr/>
        </p:nvSpPr>
        <p:spPr>
          <a:xfrm>
            <a:off x="4038600" y="4537712"/>
            <a:ext cx="1943389" cy="1329687"/>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25000" dirty="0">
              <a:solidFill>
                <a:srgbClr val="064469"/>
              </a:solidFill>
            </a:endParaRP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0429" y="5035626"/>
            <a:ext cx="1911422" cy="239625"/>
          </a:xfrm>
          <a:prstGeom prst="rect">
            <a:avLst/>
          </a:prstGeom>
        </p:spPr>
      </p:pic>
    </p:spTree>
    <p:extLst>
      <p:ext uri="{BB962C8B-B14F-4D97-AF65-F5344CB8AC3E}">
        <p14:creationId xmlns:p14="http://schemas.microsoft.com/office/powerpoint/2010/main" val="18547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650115" y="2224970"/>
            <a:ext cx="0" cy="263287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5282344" y="2101943"/>
            <a:ext cx="2345540"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17969" y="2334908"/>
            <a:ext cx="0" cy="179693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257800" y="2582792"/>
            <a:ext cx="24544" cy="2086953"/>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2197423" y="2102110"/>
            <a:ext cx="2345540"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34544" y="2803071"/>
            <a:ext cx="0" cy="1840196"/>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itle 1"/>
          <p:cNvSpPr>
            <a:spLocks noGrp="1"/>
          </p:cNvSpPr>
          <p:nvPr>
            <p:ph type="title"/>
          </p:nvPr>
        </p:nvSpPr>
        <p:spPr>
          <a:xfrm>
            <a:off x="228600" y="584200"/>
            <a:ext cx="9296400" cy="685800"/>
          </a:xfrm>
        </p:spPr>
        <p:txBody>
          <a:bodyPr>
            <a:noAutofit/>
          </a:bodyPr>
          <a:lstStyle/>
          <a:p>
            <a:pPr>
              <a:defRPr/>
            </a:pPr>
            <a:r>
              <a:rPr lang="en-US" sz="3400" cap="small" dirty="0" smtClean="0">
                <a:solidFill>
                  <a:srgbClr val="FFFF00"/>
                </a:solidFill>
              </a:rPr>
              <a:t>Imaging 3.0: </a:t>
            </a:r>
            <a:r>
              <a:rPr lang="en-US" sz="2800" cap="small" dirty="0" smtClean="0">
                <a:solidFill>
                  <a:srgbClr val="FFFF00"/>
                </a:solidFill>
              </a:rPr>
              <a:t>Putting Patients First and proving it</a:t>
            </a:r>
            <a:endParaRPr lang="en-US" sz="2800" cap="small" dirty="0">
              <a:solidFill>
                <a:srgbClr val="FFFF0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3" y="3327400"/>
            <a:ext cx="2527055" cy="1785584"/>
          </a:xfrm>
          <a:prstGeom prst="rect">
            <a:avLst/>
          </a:prstGeom>
          <a:ln w="38100" cap="sq">
            <a:solidFill>
              <a:srgbClr val="000000"/>
            </a:solidFill>
            <a:prstDash val="solid"/>
            <a:miter lim="800000"/>
          </a:ln>
          <a:effectLst>
            <a:glow rad="101600">
              <a:schemeClr val="accent1">
                <a:satMod val="175000"/>
                <a:alpha val="40000"/>
              </a:schemeClr>
            </a:glow>
            <a:outerShdw blurRad="50800" dist="38100" dir="2700000" algn="tl" rotWithShape="0">
              <a:srgbClr val="000000">
                <a:alpha val="43000"/>
              </a:srgbClr>
            </a:outerShdw>
          </a:effectLst>
        </p:spPr>
      </p:pic>
      <p:sp>
        <p:nvSpPr>
          <p:cNvPr id="15" name="TextBox 14"/>
          <p:cNvSpPr txBox="1"/>
          <p:nvPr/>
        </p:nvSpPr>
        <p:spPr>
          <a:xfrm>
            <a:off x="304803" y="5359402"/>
            <a:ext cx="2527055" cy="1015663"/>
          </a:xfrm>
          <a:prstGeom prst="rect">
            <a:avLst/>
          </a:prstGeom>
          <a:solidFill>
            <a:schemeClr val="accent6">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914324"/>
            <a:r>
              <a:rPr lang="en-US" sz="2000" b="1" cap="small" dirty="0">
                <a:solidFill>
                  <a:srgbClr val="FFFF00"/>
                </a:solidFill>
                <a:effectLst>
                  <a:outerShdw blurRad="38100" dist="38100" dir="2700000" algn="tl">
                    <a:srgbClr val="000000">
                      <a:alpha val="43137"/>
                    </a:srgbClr>
                  </a:outerShdw>
                </a:effectLst>
              </a:rPr>
              <a:t>Enhancing Patients’</a:t>
            </a:r>
          </a:p>
          <a:p>
            <a:pPr algn="ctr" defTabSz="914324"/>
            <a:r>
              <a:rPr lang="en-US" sz="2000" b="1" cap="small" dirty="0">
                <a:solidFill>
                  <a:srgbClr val="FFFF00"/>
                </a:solidFill>
                <a:effectLst>
                  <a:outerShdw blurRad="38100" dist="38100" dir="2700000" algn="tl">
                    <a:srgbClr val="000000">
                      <a:alpha val="43137"/>
                    </a:srgbClr>
                  </a:outerShdw>
                </a:effectLst>
              </a:rPr>
              <a:t>Experiences</a:t>
            </a:r>
          </a:p>
        </p:txBody>
      </p:sp>
      <p:sp>
        <p:nvSpPr>
          <p:cNvPr id="27" name="TextBox 26"/>
          <p:cNvSpPr txBox="1"/>
          <p:nvPr/>
        </p:nvSpPr>
        <p:spPr>
          <a:xfrm>
            <a:off x="6462364" y="5106648"/>
            <a:ext cx="2527055" cy="707886"/>
          </a:xfrm>
          <a:prstGeom prst="rect">
            <a:avLst/>
          </a:prstGeom>
          <a:solidFill>
            <a:schemeClr val="accent6">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914324"/>
            <a:r>
              <a:rPr lang="en-US" sz="2000" b="1" cap="small" dirty="0">
                <a:solidFill>
                  <a:srgbClr val="FFFF00"/>
                </a:solidFill>
                <a:effectLst>
                  <a:outerShdw blurRad="38100" dist="38100" dir="2700000" algn="tl">
                    <a:srgbClr val="000000">
                      <a:alpha val="43137"/>
                    </a:srgbClr>
                  </a:outerShdw>
                </a:effectLst>
              </a:rPr>
              <a:t>Empowering </a:t>
            </a:r>
          </a:p>
          <a:p>
            <a:pPr algn="ctr" defTabSz="914324"/>
            <a:r>
              <a:rPr lang="en-US" sz="2000" b="1" cap="small" dirty="0">
                <a:solidFill>
                  <a:srgbClr val="FFFF00"/>
                </a:solidFill>
                <a:effectLst>
                  <a:outerShdw blurRad="38100" dist="38100" dir="2700000" algn="tl">
                    <a:srgbClr val="000000">
                      <a:alpha val="43137"/>
                    </a:srgbClr>
                  </a:outerShdw>
                </a:effectLst>
              </a:rPr>
              <a:t>Patients</a:t>
            </a:r>
          </a:p>
        </p:txBody>
      </p:sp>
      <p:pic>
        <p:nvPicPr>
          <p:cNvPr id="36" name="Picture 8" descr="RSNA_Signature_Log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4445" y="2471176"/>
            <a:ext cx="284163" cy="130643"/>
          </a:xfrm>
          <a:prstGeom prst="rect">
            <a:avLst/>
          </a:prstGeom>
          <a:ln w="38100" cap="sq">
            <a:noFill/>
            <a:prstDash val="solid"/>
            <a:miter lim="800000"/>
          </a:ln>
          <a:effectLst/>
        </p:spPr>
      </p:pic>
      <p:sp>
        <p:nvSpPr>
          <p:cNvPr id="34" name="Rectangle 33"/>
          <p:cNvSpPr/>
          <p:nvPr/>
        </p:nvSpPr>
        <p:spPr>
          <a:xfrm>
            <a:off x="3742863" y="1382973"/>
            <a:ext cx="1600200" cy="1438275"/>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baseline="-25000" dirty="0" smtClean="0">
              <a:solidFill>
                <a:schemeClr val="accent1">
                  <a:lumMod val="50000"/>
                </a:schemeClr>
              </a:solidFill>
            </a:endParaRPr>
          </a:p>
          <a:p>
            <a:pPr algn="ctr"/>
            <a:endParaRPr lang="en-US" b="1" baseline="-25000" dirty="0">
              <a:solidFill>
                <a:schemeClr val="accent1">
                  <a:lumMod val="50000"/>
                </a:schemeClr>
              </a:solidFill>
            </a:endParaRPr>
          </a:p>
          <a:p>
            <a:pPr algn="ctr"/>
            <a:r>
              <a:rPr lang="en-US" b="1" baseline="-25000" dirty="0" smtClean="0">
                <a:solidFill>
                  <a:schemeClr val="accent1">
                    <a:lumMod val="50000"/>
                  </a:schemeClr>
                </a:solidFill>
              </a:rPr>
              <a:t/>
            </a:r>
            <a:br>
              <a:rPr lang="en-US" b="1" baseline="-25000" dirty="0" smtClean="0">
                <a:solidFill>
                  <a:schemeClr val="accent1">
                    <a:lumMod val="50000"/>
                  </a:schemeClr>
                </a:solidFill>
              </a:rPr>
            </a:br>
            <a:r>
              <a:rPr lang="en-US" sz="1600" b="1" baseline="-25000" dirty="0" smtClean="0">
                <a:solidFill>
                  <a:srgbClr val="064469"/>
                </a:solidFill>
              </a:rPr>
              <a:t>Imaging </a:t>
            </a:r>
            <a:r>
              <a:rPr lang="en-US" sz="1600" b="1" baseline="-25000" dirty="0">
                <a:solidFill>
                  <a:srgbClr val="064469"/>
                </a:solidFill>
              </a:rPr>
              <a:t>Acquisition </a:t>
            </a:r>
          </a:p>
          <a:p>
            <a:pPr algn="ctr"/>
            <a:r>
              <a:rPr lang="en-US" sz="1600" b="1" baseline="-25000" dirty="0">
                <a:solidFill>
                  <a:srgbClr val="064469"/>
                </a:solidFill>
              </a:rPr>
              <a:t>&amp; Interpretation</a:t>
            </a: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2863" y="1384112"/>
            <a:ext cx="1600200" cy="748383"/>
          </a:xfrm>
          <a:prstGeom prst="rect">
            <a:avLst/>
          </a:prstGeom>
        </p:spPr>
      </p:pic>
      <p:sp>
        <p:nvSpPr>
          <p:cNvPr id="39" name="Rectangle 38"/>
          <p:cNvSpPr/>
          <p:nvPr/>
        </p:nvSpPr>
        <p:spPr>
          <a:xfrm>
            <a:off x="599274" y="1450027"/>
            <a:ext cx="1600200" cy="1094874"/>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63" y="1677103"/>
            <a:ext cx="1501650" cy="499299"/>
          </a:xfrm>
          <a:prstGeom prst="rect">
            <a:avLst/>
          </a:prstGeom>
        </p:spPr>
      </p:pic>
      <p:grpSp>
        <p:nvGrpSpPr>
          <p:cNvPr id="3" name="Group 2"/>
          <p:cNvGrpSpPr/>
          <p:nvPr/>
        </p:nvGrpSpPr>
        <p:grpSpPr>
          <a:xfrm>
            <a:off x="3095163" y="2895600"/>
            <a:ext cx="1447800" cy="1038225"/>
            <a:chOff x="4345617" y="3305680"/>
            <a:chExt cx="1447800" cy="1038225"/>
          </a:xfrm>
        </p:grpSpPr>
        <p:sp>
          <p:nvSpPr>
            <p:cNvPr id="41" name="Rectangle 40"/>
            <p:cNvSpPr/>
            <p:nvPr/>
          </p:nvSpPr>
          <p:spPr>
            <a:xfrm>
              <a:off x="4345617" y="335330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endParaRPr lang="en-US" sz="1500" baseline="-25000" dirty="0" smtClean="0">
                <a:solidFill>
                  <a:schemeClr val="accent1">
                    <a:lumMod val="50000"/>
                  </a:schemeClr>
                </a:solidFill>
              </a:endParaRPr>
            </a:p>
            <a:p>
              <a:pPr algn="ctr"/>
              <a:endParaRPr lang="en-US" sz="1500" baseline="-25000" dirty="0">
                <a:solidFill>
                  <a:schemeClr val="accent1">
                    <a:lumMod val="50000"/>
                  </a:schemeClr>
                </a:solidFill>
              </a:endParaRPr>
            </a:p>
            <a:p>
              <a:pPr algn="ctr"/>
              <a:endParaRPr lang="en-US" sz="1500" baseline="-25000" dirty="0" smtClean="0">
                <a:solidFill>
                  <a:schemeClr val="accent1">
                    <a:lumMod val="50000"/>
                  </a:schemeClr>
                </a:solidFill>
              </a:endParaRPr>
            </a:p>
            <a:p>
              <a:pPr algn="ctr"/>
              <a:r>
                <a:rPr lang="en-US" sz="1500" b="1" baseline="-25000" dirty="0" smtClean="0">
                  <a:solidFill>
                    <a:srgbClr val="064469"/>
                  </a:solidFill>
                </a:rPr>
                <a:t>Imaging Acquisition </a:t>
              </a:r>
              <a:endParaRPr lang="en-US" sz="1500" b="1" baseline="-25000" dirty="0">
                <a:solidFill>
                  <a:srgbClr val="064469"/>
                </a:solidFill>
              </a:endParaRPr>
            </a:p>
            <a:p>
              <a:pPr algn="ctr"/>
              <a:r>
                <a:rPr lang="en-US" sz="1500" b="1" baseline="-25000" dirty="0">
                  <a:solidFill>
                    <a:srgbClr val="064469"/>
                  </a:solidFill>
                </a:rPr>
                <a:t>&amp; Interpretation</a:t>
              </a:r>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7801" y="3305680"/>
              <a:ext cx="783432" cy="783432"/>
            </a:xfrm>
            <a:prstGeom prst="rect">
              <a:avLst/>
            </a:prstGeom>
          </p:spPr>
        </p:pic>
      </p:grpSp>
      <p:grpSp>
        <p:nvGrpSpPr>
          <p:cNvPr id="10" name="Group 9"/>
          <p:cNvGrpSpPr/>
          <p:nvPr/>
        </p:nvGrpSpPr>
        <p:grpSpPr>
          <a:xfrm>
            <a:off x="4599722" y="2943225"/>
            <a:ext cx="1447800" cy="990600"/>
            <a:chOff x="4872064" y="2943225"/>
            <a:chExt cx="1447800" cy="990600"/>
          </a:xfrm>
        </p:grpSpPr>
        <p:sp>
          <p:nvSpPr>
            <p:cNvPr id="43" name="Rectangle 42"/>
            <p:cNvSpPr/>
            <p:nvPr/>
          </p:nvSpPr>
          <p:spPr>
            <a:xfrm>
              <a:off x="4872064" y="294322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endParaRPr lang="en-US" baseline="-25000" dirty="0" smtClean="0">
                <a:solidFill>
                  <a:schemeClr val="accent1">
                    <a:lumMod val="50000"/>
                  </a:schemeClr>
                </a:solidFill>
              </a:endParaRPr>
            </a:p>
            <a:p>
              <a:pPr algn="ctr"/>
              <a:endParaRPr lang="en-US" baseline="-25000" dirty="0" smtClean="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600" b="1" baseline="-25000" dirty="0">
                  <a:solidFill>
                    <a:srgbClr val="064469"/>
                  </a:solidFill>
                </a:rPr>
                <a:t>Registry Reporting</a:t>
              </a:r>
            </a:p>
          </p:txBody>
        </p:sp>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7322" y="2982004"/>
              <a:ext cx="1237285" cy="690792"/>
            </a:xfrm>
            <a:prstGeom prst="rect">
              <a:avLst/>
            </a:prstGeom>
          </p:spPr>
        </p:pic>
      </p:grpSp>
      <p:grpSp>
        <p:nvGrpSpPr>
          <p:cNvPr id="23" name="Group 22"/>
          <p:cNvGrpSpPr/>
          <p:nvPr/>
        </p:nvGrpSpPr>
        <p:grpSpPr>
          <a:xfrm>
            <a:off x="3095163" y="4011273"/>
            <a:ext cx="1447800" cy="2190750"/>
            <a:chOff x="3095163" y="4011273"/>
            <a:chExt cx="1447800" cy="2190750"/>
          </a:xfrm>
        </p:grpSpPr>
        <p:sp>
          <p:nvSpPr>
            <p:cNvPr id="45" name="Rectangle 44"/>
            <p:cNvSpPr/>
            <p:nvPr/>
          </p:nvSpPr>
          <p:spPr>
            <a:xfrm>
              <a:off x="3095163" y="4011273"/>
              <a:ext cx="1447800" cy="219075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25000" dirty="0" smtClean="0">
                <a:solidFill>
                  <a:srgbClr val="064469"/>
                </a:solidFill>
              </a:endParaRPr>
            </a:p>
            <a:p>
              <a:pPr algn="ctr"/>
              <a:endParaRPr lang="en-US" sz="1200" b="1" baseline="-25000" dirty="0" smtClean="0">
                <a:solidFill>
                  <a:srgbClr val="064469"/>
                </a:solidFill>
              </a:endParaRPr>
            </a:p>
            <a:p>
              <a:pPr algn="ctr"/>
              <a:r>
                <a:rPr lang="en-US" sz="1500" b="1" baseline="-25000" dirty="0" smtClean="0">
                  <a:solidFill>
                    <a:srgbClr val="064469"/>
                  </a:solidFill>
                </a:rPr>
                <a:t>Board </a:t>
              </a:r>
              <a:r>
                <a:rPr lang="en-US" sz="1500" b="1" baseline="-25000" dirty="0">
                  <a:solidFill>
                    <a:srgbClr val="064469"/>
                  </a:solidFill>
                </a:rPr>
                <a:t>Certified Radiologists</a:t>
              </a:r>
            </a:p>
            <a:p>
              <a:pPr algn="ctr"/>
              <a:r>
                <a:rPr lang="en-US" sz="1500" b="1" baseline="-25000" dirty="0">
                  <a:solidFill>
                    <a:srgbClr val="064469"/>
                  </a:solidFill>
                </a:rPr>
                <a:t>Engage in </a:t>
              </a:r>
              <a:r>
                <a:rPr lang="en-US" sz="1500" b="1" baseline="-25000" dirty="0" smtClean="0">
                  <a:solidFill>
                    <a:srgbClr val="064469"/>
                  </a:solidFill>
                </a:rPr>
                <a:t>Lifelong </a:t>
              </a:r>
              <a:r>
                <a:rPr lang="en-US" sz="1500" b="1" baseline="-25000" dirty="0">
                  <a:solidFill>
                    <a:srgbClr val="064469"/>
                  </a:solidFill>
                </a:rPr>
                <a:t>Learning</a:t>
              </a:r>
            </a:p>
            <a:p>
              <a:pPr algn="ctr"/>
              <a:r>
                <a:rPr lang="en-US" sz="1500" b="1" baseline="-25000" dirty="0">
                  <a:solidFill>
                    <a:srgbClr val="064469"/>
                  </a:solidFill>
                </a:rPr>
                <a:t>Through Maintenance of Certifications</a:t>
              </a:r>
            </a:p>
          </p:txBody>
        </p:sp>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6218" y="4052737"/>
              <a:ext cx="1219200" cy="668760"/>
            </a:xfrm>
            <a:prstGeom prst="rect">
              <a:avLst/>
            </a:prstGeom>
          </p:spPr>
        </p:pic>
      </p:grpSp>
      <p:sp>
        <p:nvSpPr>
          <p:cNvPr id="18" name="TextBox 17"/>
          <p:cNvSpPr txBox="1"/>
          <p:nvPr/>
        </p:nvSpPr>
        <p:spPr>
          <a:xfrm>
            <a:off x="3755818" y="5845314"/>
            <a:ext cx="2682959" cy="707886"/>
          </a:xfrm>
          <a:prstGeom prst="rect">
            <a:avLst/>
          </a:prstGeom>
          <a:solidFill>
            <a:schemeClr val="accent6">
              <a:lumMod val="8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914324"/>
            <a:r>
              <a:rPr lang="en-US" sz="2000" b="1" cap="small" dirty="0">
                <a:solidFill>
                  <a:srgbClr val="FFFF00"/>
                </a:solidFill>
                <a:effectLst>
                  <a:outerShdw blurRad="38100" dist="38100" dir="2700000" algn="tl">
                    <a:srgbClr val="000000">
                      <a:alpha val="43137"/>
                    </a:srgbClr>
                  </a:outerShdw>
                </a:effectLst>
              </a:rPr>
              <a:t>Demonstrating Quality / safety</a:t>
            </a:r>
          </a:p>
        </p:txBody>
      </p:sp>
      <p:grpSp>
        <p:nvGrpSpPr>
          <p:cNvPr id="6" name="Group 5"/>
          <p:cNvGrpSpPr/>
          <p:nvPr/>
        </p:nvGrpSpPr>
        <p:grpSpPr>
          <a:xfrm>
            <a:off x="4599722" y="4017578"/>
            <a:ext cx="1447800" cy="990600"/>
            <a:chOff x="4776967" y="4017578"/>
            <a:chExt cx="1447800" cy="990600"/>
          </a:xfrm>
        </p:grpSpPr>
        <p:sp>
          <p:nvSpPr>
            <p:cNvPr id="49" name="Rectangle 48"/>
            <p:cNvSpPr/>
            <p:nvPr/>
          </p:nvSpPr>
          <p:spPr>
            <a:xfrm>
              <a:off x="4776967" y="4017578"/>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50" name="Picture 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63199" y="4165751"/>
              <a:ext cx="1275337" cy="699552"/>
            </a:xfrm>
            <a:prstGeom prst="rect">
              <a:avLst/>
            </a:prstGeom>
          </p:spPr>
        </p:pic>
        <p:sp>
          <p:nvSpPr>
            <p:cNvPr id="51" name="Rectangle 50"/>
            <p:cNvSpPr/>
            <p:nvPr/>
          </p:nvSpPr>
          <p:spPr>
            <a:xfrm>
              <a:off x="4776967" y="4691064"/>
              <a:ext cx="1387842" cy="256480"/>
            </a:xfrm>
            <a:prstGeom prst="rect">
              <a:avLst/>
            </a:prstGeom>
          </p:spPr>
          <p:txBody>
            <a:bodyPr wrap="square">
              <a:spAutoFit/>
            </a:bodyPr>
            <a:lstStyle/>
            <a:p>
              <a:pPr algn="ctr"/>
              <a:r>
                <a:rPr lang="en-US" sz="1600" b="1" baseline="-25000" dirty="0" smtClean="0">
                  <a:solidFill>
                    <a:srgbClr val="064469"/>
                  </a:solidFill>
                </a:rPr>
                <a:t>PQRS</a:t>
              </a:r>
              <a:endParaRPr lang="en-US" sz="1600" b="1" baseline="-25000" dirty="0">
                <a:solidFill>
                  <a:srgbClr val="064469"/>
                </a:solidFill>
              </a:endParaRPr>
            </a:p>
          </p:txBody>
        </p:sp>
      </p:grpSp>
      <p:grpSp>
        <p:nvGrpSpPr>
          <p:cNvPr id="12" name="Group 11"/>
          <p:cNvGrpSpPr/>
          <p:nvPr/>
        </p:nvGrpSpPr>
        <p:grpSpPr>
          <a:xfrm>
            <a:off x="6153132" y="2943225"/>
            <a:ext cx="1447800" cy="990600"/>
            <a:chOff x="6153132" y="2971800"/>
            <a:chExt cx="1447800" cy="990600"/>
          </a:xfrm>
        </p:grpSpPr>
        <p:sp>
          <p:nvSpPr>
            <p:cNvPr id="52" name="Rectangle 51"/>
            <p:cNvSpPr/>
            <p:nvPr/>
          </p:nvSpPr>
          <p:spPr>
            <a:xfrm>
              <a:off x="6153132" y="2971800"/>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14456" y="3044279"/>
              <a:ext cx="1325151" cy="882693"/>
            </a:xfrm>
            <a:prstGeom prst="rect">
              <a:avLst/>
            </a:prstGeom>
          </p:spPr>
        </p:pic>
      </p:grpSp>
      <p:grpSp>
        <p:nvGrpSpPr>
          <p:cNvPr id="13" name="Group 12"/>
          <p:cNvGrpSpPr/>
          <p:nvPr/>
        </p:nvGrpSpPr>
        <p:grpSpPr>
          <a:xfrm>
            <a:off x="7697568" y="2943225"/>
            <a:ext cx="1496443" cy="990600"/>
            <a:chOff x="7697568" y="2971800"/>
            <a:chExt cx="1496443" cy="990600"/>
          </a:xfrm>
        </p:grpSpPr>
        <p:sp>
          <p:nvSpPr>
            <p:cNvPr id="54" name="Rectangle 53"/>
            <p:cNvSpPr/>
            <p:nvPr/>
          </p:nvSpPr>
          <p:spPr>
            <a:xfrm>
              <a:off x="7697568" y="2971800"/>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97568" y="3080382"/>
              <a:ext cx="1496443" cy="862968"/>
            </a:xfrm>
            <a:prstGeom prst="rect">
              <a:avLst/>
            </a:prstGeom>
          </p:spPr>
        </p:pic>
      </p:grpSp>
      <p:grpSp>
        <p:nvGrpSpPr>
          <p:cNvPr id="16" name="Group 15"/>
          <p:cNvGrpSpPr/>
          <p:nvPr/>
        </p:nvGrpSpPr>
        <p:grpSpPr>
          <a:xfrm>
            <a:off x="6926215" y="4017578"/>
            <a:ext cx="1447800" cy="990600"/>
            <a:chOff x="6926215" y="3952406"/>
            <a:chExt cx="1447800" cy="990600"/>
          </a:xfrm>
        </p:grpSpPr>
        <p:sp>
          <p:nvSpPr>
            <p:cNvPr id="56" name="Rectangle 55"/>
            <p:cNvSpPr/>
            <p:nvPr/>
          </p:nvSpPr>
          <p:spPr>
            <a:xfrm>
              <a:off x="6926215" y="3952406"/>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57" name="Picture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79926" y="4232250"/>
              <a:ext cx="1140377" cy="496064"/>
            </a:xfrm>
            <a:prstGeom prst="rect">
              <a:avLst/>
            </a:prstGeom>
          </p:spPr>
        </p:pic>
      </p:grpSp>
      <p:sp>
        <p:nvSpPr>
          <p:cNvPr id="59" name="Rectangle 58"/>
          <p:cNvSpPr/>
          <p:nvPr/>
        </p:nvSpPr>
        <p:spPr>
          <a:xfrm>
            <a:off x="6815082" y="1376302"/>
            <a:ext cx="1600200" cy="1094874"/>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60" name="Picture 5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48417" y="1758303"/>
            <a:ext cx="1558933" cy="325115"/>
          </a:xfrm>
          <a:prstGeom prst="rect">
            <a:avLst/>
          </a:prstGeom>
        </p:spPr>
      </p:pic>
    </p:spTree>
    <p:extLst>
      <p:ext uri="{BB962C8B-B14F-4D97-AF65-F5344CB8AC3E}">
        <p14:creationId xmlns:p14="http://schemas.microsoft.com/office/powerpoint/2010/main" val="424999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0" y="889000"/>
            <a:ext cx="9144000" cy="685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400" cap="small" dirty="0" smtClean="0">
                <a:solidFill>
                  <a:srgbClr val="FFFF00"/>
                </a:solidFill>
                <a:latin typeface="Arial"/>
              </a:rPr>
              <a:t>Imaging 3.0 – tools at </a:t>
            </a:r>
            <a:r>
              <a:rPr lang="en-US" sz="3400" cap="small" dirty="0">
                <a:solidFill>
                  <a:srgbClr val="FFFF00"/>
                </a:solidFill>
                <a:latin typeface="Arial"/>
              </a:rPr>
              <a:t>t</a:t>
            </a:r>
            <a:r>
              <a:rPr lang="en-US" sz="3400" cap="small" dirty="0" smtClean="0">
                <a:solidFill>
                  <a:srgbClr val="FFFF00"/>
                </a:solidFill>
                <a:latin typeface="Arial"/>
              </a:rPr>
              <a:t>he </a:t>
            </a:r>
            <a:r>
              <a:rPr lang="en-US" sz="3400" cap="small" dirty="0">
                <a:solidFill>
                  <a:srgbClr val="FFFF00"/>
                </a:solidFill>
                <a:latin typeface="Arial"/>
              </a:rPr>
              <a:t>p</a:t>
            </a:r>
            <a:r>
              <a:rPr lang="en-US" sz="3400" cap="small" dirty="0" smtClean="0">
                <a:solidFill>
                  <a:srgbClr val="FFFF00"/>
                </a:solidFill>
                <a:latin typeface="Arial"/>
              </a:rPr>
              <a:t>oint of </a:t>
            </a:r>
            <a:r>
              <a:rPr lang="en-US" sz="3400" cap="small" dirty="0">
                <a:solidFill>
                  <a:srgbClr val="FFFF00"/>
                </a:solidFill>
                <a:latin typeface="Arial"/>
              </a:rPr>
              <a:t>c</a:t>
            </a:r>
            <a:r>
              <a:rPr lang="en-US" sz="3400" cap="small" dirty="0" smtClean="0">
                <a:solidFill>
                  <a:srgbClr val="FFFF00"/>
                </a:solidFill>
                <a:latin typeface="Arial"/>
              </a:rPr>
              <a:t>are</a:t>
            </a:r>
            <a:endParaRPr lang="en-US" sz="3400" cap="small" dirty="0">
              <a:solidFill>
                <a:srgbClr val="FFFF00"/>
              </a:solidFill>
              <a:latin typeface="Arial"/>
            </a:endParaRPr>
          </a:p>
        </p:txBody>
      </p:sp>
      <p:pic>
        <p:nvPicPr>
          <p:cNvPr id="14" name="Picture 22"/>
          <p:cNvPicPr>
            <a:picLocks noChangeAspect="1"/>
          </p:cNvPicPr>
          <p:nvPr/>
        </p:nvPicPr>
        <p:blipFill>
          <a:blip r:embed="rId2">
            <a:extLst>
              <a:ext uri="{28A0092B-C50C-407E-A947-70E740481C1C}">
                <a14:useLocalDpi xmlns:a14="http://schemas.microsoft.com/office/drawing/2010/main" val="0"/>
              </a:ext>
            </a:extLst>
          </a:blip>
          <a:srcRect t="22681" b="23712"/>
          <a:stretch>
            <a:fillRect/>
          </a:stretch>
        </p:blipFill>
        <p:spPr bwMode="auto">
          <a:xfrm>
            <a:off x="914400" y="3280262"/>
            <a:ext cx="1882402" cy="728683"/>
          </a:xfrm>
          <a:prstGeom prst="rect">
            <a:avLst/>
          </a:prstGeom>
          <a:ln w="38100" cap="sq">
            <a:solidFill>
              <a:srgbClr val="000000"/>
            </a:solidFill>
            <a:prstDash val="solid"/>
            <a:miter lim="800000"/>
          </a:ln>
          <a:effectLst>
            <a:glow rad="101600">
              <a:schemeClr val="accent1">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56763" y="1638270"/>
            <a:ext cx="2066544" cy="1417320"/>
            <a:chOff x="627625" y="1638270"/>
            <a:chExt cx="2174257" cy="1487650"/>
          </a:xfrm>
        </p:grpSpPr>
        <p:sp>
          <p:nvSpPr>
            <p:cNvPr id="15" name="Rectangle 14"/>
            <p:cNvSpPr/>
            <p:nvPr/>
          </p:nvSpPr>
          <p:spPr>
            <a:xfrm>
              <a:off x="627625" y="1638270"/>
              <a:ext cx="2174257" cy="148765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309" y="1707851"/>
              <a:ext cx="1853418" cy="1370872"/>
            </a:xfrm>
            <a:prstGeom prst="rect">
              <a:avLst/>
            </a:prstGeom>
          </p:spPr>
        </p:pic>
      </p:grpSp>
      <p:grpSp>
        <p:nvGrpSpPr>
          <p:cNvPr id="7" name="Group 6"/>
          <p:cNvGrpSpPr/>
          <p:nvPr/>
        </p:nvGrpSpPr>
        <p:grpSpPr>
          <a:xfrm>
            <a:off x="6189599" y="2405452"/>
            <a:ext cx="2066544" cy="1461609"/>
            <a:chOff x="6134768" y="2405452"/>
            <a:chExt cx="2066544" cy="1461609"/>
          </a:xfrm>
        </p:grpSpPr>
        <p:sp>
          <p:nvSpPr>
            <p:cNvPr id="17" name="Rectangle 16"/>
            <p:cNvSpPr/>
            <p:nvPr/>
          </p:nvSpPr>
          <p:spPr>
            <a:xfrm>
              <a:off x="6134768" y="2449741"/>
              <a:ext cx="2066544" cy="141732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600" b="1" baseline="-25000" dirty="0">
                  <a:solidFill>
                    <a:srgbClr val="064469"/>
                  </a:solidFill>
                </a:rPr>
                <a:t>Decision Support for </a:t>
              </a:r>
            </a:p>
            <a:p>
              <a:pPr algn="ctr"/>
              <a:r>
                <a:rPr lang="en-US" sz="1600" b="1" baseline="-25000" dirty="0">
                  <a:solidFill>
                    <a:srgbClr val="064469"/>
                  </a:solidFill>
                </a:rPr>
                <a:t>Results Reporting</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4768" y="2405452"/>
              <a:ext cx="2066544" cy="835631"/>
            </a:xfrm>
            <a:prstGeom prst="rect">
              <a:avLst/>
            </a:prstGeom>
          </p:spPr>
        </p:pic>
      </p:grpSp>
      <p:grpSp>
        <p:nvGrpSpPr>
          <p:cNvPr id="4" name="Group 3"/>
          <p:cNvGrpSpPr/>
          <p:nvPr/>
        </p:nvGrpSpPr>
        <p:grpSpPr>
          <a:xfrm>
            <a:off x="6187856" y="4247291"/>
            <a:ext cx="2068287" cy="1415144"/>
            <a:chOff x="6187856" y="4067192"/>
            <a:chExt cx="2068287" cy="1415144"/>
          </a:xfrm>
        </p:grpSpPr>
        <p:sp>
          <p:nvSpPr>
            <p:cNvPr id="19" name="Rectangle 18"/>
            <p:cNvSpPr/>
            <p:nvPr/>
          </p:nvSpPr>
          <p:spPr>
            <a:xfrm>
              <a:off x="6187856" y="4067192"/>
              <a:ext cx="2068287" cy="1415144"/>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3508" y="4194663"/>
              <a:ext cx="1896982" cy="1050942"/>
            </a:xfrm>
            <a:prstGeom prst="rect">
              <a:avLst/>
            </a:prstGeom>
          </p:spPr>
        </p:pic>
      </p:grpSp>
      <p:grpSp>
        <p:nvGrpSpPr>
          <p:cNvPr id="5" name="Group 4"/>
          <p:cNvGrpSpPr/>
          <p:nvPr/>
        </p:nvGrpSpPr>
        <p:grpSpPr>
          <a:xfrm>
            <a:off x="3672067" y="4247291"/>
            <a:ext cx="2068872" cy="1415544"/>
            <a:chOff x="3672067" y="4158789"/>
            <a:chExt cx="2068872" cy="1415544"/>
          </a:xfrm>
        </p:grpSpPr>
        <p:sp>
          <p:nvSpPr>
            <p:cNvPr id="21" name="Rectangle 20"/>
            <p:cNvSpPr/>
            <p:nvPr/>
          </p:nvSpPr>
          <p:spPr>
            <a:xfrm>
              <a:off x="3672067" y="4158789"/>
              <a:ext cx="2068872" cy="1415544"/>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aseline="-25000" dirty="0" smtClean="0">
                <a:solidFill>
                  <a:schemeClr val="accent1">
                    <a:lumMod val="50000"/>
                  </a:schemeClr>
                </a:solidFill>
              </a:endParaRPr>
            </a:p>
            <a:p>
              <a:pPr algn="ctr"/>
              <a:endParaRPr lang="en-US" sz="1600" baseline="-25000" dirty="0" smtClean="0">
                <a:solidFill>
                  <a:schemeClr val="accent1">
                    <a:lumMod val="50000"/>
                  </a:schemeClr>
                </a:solidFill>
              </a:endParaRPr>
            </a:p>
            <a:p>
              <a:pPr algn="ctr"/>
              <a:endParaRPr lang="en-US" sz="1600" baseline="-25000" dirty="0" smtClean="0">
                <a:solidFill>
                  <a:schemeClr val="accent1">
                    <a:lumMod val="50000"/>
                  </a:schemeClr>
                </a:solidFill>
              </a:endParaRPr>
            </a:p>
            <a:p>
              <a:pPr algn="ctr"/>
              <a:endParaRPr lang="en-US" sz="1600" b="1" baseline="-25000" dirty="0" smtClean="0">
                <a:solidFill>
                  <a:srgbClr val="064469"/>
                </a:solidFill>
              </a:endParaRPr>
            </a:p>
            <a:p>
              <a:pPr algn="ctr"/>
              <a:endParaRPr lang="en-US" sz="1600" b="1" baseline="-25000" dirty="0" smtClean="0">
                <a:solidFill>
                  <a:srgbClr val="064469"/>
                </a:solidFill>
              </a:endParaRPr>
            </a:p>
            <a:p>
              <a:pPr algn="ctr"/>
              <a:endParaRPr lang="en-US" sz="1600" b="1" baseline="-25000" dirty="0" smtClean="0">
                <a:solidFill>
                  <a:srgbClr val="064469"/>
                </a:solidFill>
              </a:endParaRPr>
            </a:p>
            <a:p>
              <a:pPr algn="ctr"/>
              <a:r>
                <a:rPr lang="en-US" sz="1600" b="1" baseline="-25000" dirty="0" smtClean="0">
                  <a:solidFill>
                    <a:srgbClr val="064469"/>
                  </a:solidFill>
                </a:rPr>
                <a:t>Registry </a:t>
              </a:r>
              <a:r>
                <a:rPr lang="en-US" sz="1600" b="1" baseline="-25000" dirty="0">
                  <a:solidFill>
                    <a:srgbClr val="064469"/>
                  </a:solidFill>
                </a:rPr>
                <a:t>Reporting</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2478" y="4226571"/>
              <a:ext cx="1768050" cy="987125"/>
            </a:xfrm>
            <a:prstGeom prst="rect">
              <a:avLst/>
            </a:prstGeom>
          </p:spPr>
        </p:pic>
      </p:grpSp>
      <p:grpSp>
        <p:nvGrpSpPr>
          <p:cNvPr id="6" name="Group 5"/>
          <p:cNvGrpSpPr/>
          <p:nvPr/>
        </p:nvGrpSpPr>
        <p:grpSpPr>
          <a:xfrm>
            <a:off x="1056763" y="4247291"/>
            <a:ext cx="2066544" cy="1568977"/>
            <a:chOff x="1056763" y="4146023"/>
            <a:chExt cx="2066544" cy="1568977"/>
          </a:xfrm>
        </p:grpSpPr>
        <p:sp>
          <p:nvSpPr>
            <p:cNvPr id="23" name="Rectangle 22"/>
            <p:cNvSpPr/>
            <p:nvPr/>
          </p:nvSpPr>
          <p:spPr>
            <a:xfrm>
              <a:off x="1056763" y="4146023"/>
              <a:ext cx="2066544" cy="141732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605" y="4294197"/>
              <a:ext cx="1838861" cy="1008658"/>
            </a:xfrm>
            <a:prstGeom prst="rect">
              <a:avLst/>
            </a:prstGeom>
          </p:spPr>
        </p:pic>
        <p:sp>
          <p:nvSpPr>
            <p:cNvPr id="2" name="TextBox 1"/>
            <p:cNvSpPr txBox="1"/>
            <p:nvPr/>
          </p:nvSpPr>
          <p:spPr>
            <a:xfrm>
              <a:off x="1757384" y="5181521"/>
              <a:ext cx="572593" cy="533479"/>
            </a:xfrm>
            <a:prstGeom prst="rect">
              <a:avLst/>
            </a:prstGeom>
            <a:noFill/>
          </p:spPr>
          <p:txBody>
            <a:bodyPr wrap="none" rtlCol="0">
              <a:spAutoFit/>
            </a:bodyPr>
            <a:lstStyle/>
            <a:p>
              <a:r>
                <a:rPr lang="en-US" sz="1600" b="1" baseline="-25000" dirty="0" smtClean="0">
                  <a:solidFill>
                    <a:srgbClr val="064469"/>
                  </a:solidFill>
                </a:rPr>
                <a:t>PQRS</a:t>
              </a:r>
              <a:endParaRPr lang="en-US" sz="1600" b="1" baseline="-25000" dirty="0">
                <a:solidFill>
                  <a:srgbClr val="064469"/>
                </a:solidFill>
              </a:endParaRPr>
            </a:p>
            <a:p>
              <a:endParaRPr lang="en-US" dirty="0"/>
            </a:p>
          </p:txBody>
        </p:sp>
      </p:grpSp>
      <p:sp>
        <p:nvSpPr>
          <p:cNvPr id="24" name="Rectangle 23"/>
          <p:cNvSpPr/>
          <p:nvPr/>
        </p:nvSpPr>
        <p:spPr>
          <a:xfrm>
            <a:off x="3672066" y="2357592"/>
            <a:ext cx="2068287" cy="1415144"/>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25000" dirty="0">
              <a:solidFill>
                <a:srgbClr val="064469"/>
              </a:solidFill>
            </a:endParaRP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3972" y="2903375"/>
            <a:ext cx="2034271" cy="255026"/>
          </a:xfrm>
          <a:prstGeom prst="rect">
            <a:avLst/>
          </a:prstGeom>
        </p:spPr>
      </p:pic>
    </p:spTree>
    <p:extLst>
      <p:ext uri="{BB962C8B-B14F-4D97-AF65-F5344CB8AC3E}">
        <p14:creationId xmlns:p14="http://schemas.microsoft.com/office/powerpoint/2010/main" val="327945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p:cNvSpPr/>
          <p:nvPr/>
        </p:nvSpPr>
        <p:spPr>
          <a:xfrm>
            <a:off x="6913879" y="6444032"/>
            <a:ext cx="2229849" cy="283267"/>
          </a:xfrm>
          <a:prstGeom prst="rect">
            <a:avLst/>
          </a:prstGeom>
          <a:solidFill>
            <a:srgbClr val="015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6437517"/>
            <a:ext cx="8686800" cy="115683"/>
          </a:xfrm>
          <a:prstGeom prst="rect">
            <a:avLst/>
          </a:prstGeom>
          <a:solidFill>
            <a:srgbClr val="015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158081" y="599296"/>
            <a:ext cx="1600200" cy="1438275"/>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600" b="1" baseline="-25000" dirty="0" smtClean="0">
                <a:solidFill>
                  <a:srgbClr val="064469"/>
                </a:solidFill>
              </a:rPr>
              <a:t>Referring </a:t>
            </a:r>
            <a:r>
              <a:rPr lang="en-US" sz="1600" b="1" baseline="-25000" dirty="0">
                <a:solidFill>
                  <a:srgbClr val="064469"/>
                </a:solidFill>
              </a:rPr>
              <a:t>Physician </a:t>
            </a:r>
          </a:p>
          <a:p>
            <a:pPr algn="ctr"/>
            <a:r>
              <a:rPr lang="en-US" sz="1600" b="1" baseline="-25000" dirty="0">
                <a:solidFill>
                  <a:srgbClr val="064469"/>
                </a:solidFill>
              </a:rPr>
              <a:t>Considers Imaging</a:t>
            </a:r>
          </a:p>
        </p:txBody>
      </p:sp>
      <p:sp>
        <p:nvSpPr>
          <p:cNvPr id="121" name="Rectangle 120"/>
          <p:cNvSpPr/>
          <p:nvPr/>
        </p:nvSpPr>
        <p:spPr>
          <a:xfrm>
            <a:off x="7391400" y="609600"/>
            <a:ext cx="1600200" cy="1438275"/>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endParaRPr lang="en-US" b="1" baseline="-25000" dirty="0" smtClean="0">
              <a:solidFill>
                <a:srgbClr val="064469"/>
              </a:solidFill>
            </a:endParaRPr>
          </a:p>
          <a:p>
            <a:pPr algn="ctr"/>
            <a:endParaRPr lang="en-US" b="1" baseline="-25000" dirty="0">
              <a:solidFill>
                <a:srgbClr val="064469"/>
              </a:solidFill>
            </a:endParaRPr>
          </a:p>
          <a:p>
            <a:pPr algn="ctr"/>
            <a:endParaRPr lang="en-US" b="1" baseline="-25000" dirty="0" smtClean="0">
              <a:solidFill>
                <a:srgbClr val="064469"/>
              </a:solidFill>
            </a:endParaRPr>
          </a:p>
          <a:p>
            <a:pPr algn="ctr"/>
            <a:r>
              <a:rPr lang="en-US" sz="1600" b="1" baseline="-25000" dirty="0" smtClean="0">
                <a:solidFill>
                  <a:srgbClr val="064469"/>
                </a:solidFill>
              </a:rPr>
              <a:t>Actionable</a:t>
            </a:r>
            <a:r>
              <a:rPr lang="en-US" b="1" baseline="-25000" dirty="0" smtClean="0">
                <a:solidFill>
                  <a:srgbClr val="064469"/>
                </a:solidFill>
              </a:rPr>
              <a:t> </a:t>
            </a:r>
            <a:r>
              <a:rPr lang="en-US" sz="1600" b="1" baseline="-25000" dirty="0">
                <a:solidFill>
                  <a:srgbClr val="064469"/>
                </a:solidFill>
              </a:rPr>
              <a:t>Recommendations For The Patient And </a:t>
            </a:r>
            <a:r>
              <a:rPr lang="en-US" sz="1600" b="1" baseline="-25000" dirty="0" smtClean="0">
                <a:solidFill>
                  <a:srgbClr val="064469"/>
                </a:solidFill>
              </a:rPr>
              <a:t>Referring </a:t>
            </a:r>
            <a:r>
              <a:rPr lang="en-US" sz="1600" b="1" baseline="-25000" dirty="0">
                <a:solidFill>
                  <a:srgbClr val="064469"/>
                </a:solidFill>
              </a:rPr>
              <a:t>Physician</a:t>
            </a:r>
          </a:p>
        </p:txBody>
      </p:sp>
      <p:grpSp>
        <p:nvGrpSpPr>
          <p:cNvPr id="122" name="Group 121"/>
          <p:cNvGrpSpPr/>
          <p:nvPr/>
        </p:nvGrpSpPr>
        <p:grpSpPr>
          <a:xfrm>
            <a:off x="1828800" y="457200"/>
            <a:ext cx="6500020" cy="153539"/>
            <a:chOff x="1600200" y="609600"/>
            <a:chExt cx="6500020" cy="153539"/>
          </a:xfrm>
        </p:grpSpPr>
        <p:cxnSp>
          <p:nvCxnSpPr>
            <p:cNvPr id="123" name="Straight Connector 122"/>
            <p:cNvCxnSpPr/>
            <p:nvPr/>
          </p:nvCxnSpPr>
          <p:spPr>
            <a:xfrm flipH="1" flipV="1">
              <a:off x="1600200" y="609600"/>
              <a:ext cx="1588" cy="13359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1600200" y="609600"/>
              <a:ext cx="6500020" cy="143235"/>
              <a:chOff x="1600200" y="685800"/>
              <a:chExt cx="6500020" cy="143235"/>
            </a:xfrm>
          </p:grpSpPr>
          <p:cxnSp>
            <p:nvCxnSpPr>
              <p:cNvPr id="126" name="Straight Connector 125"/>
              <p:cNvCxnSpPr/>
              <p:nvPr/>
            </p:nvCxnSpPr>
            <p:spPr>
              <a:xfrm>
                <a:off x="1600200" y="685800"/>
                <a:ext cx="650002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flipV="1">
                <a:off x="4800600" y="695445"/>
                <a:ext cx="1588" cy="13359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flipH="1" flipV="1">
              <a:off x="8098632" y="629549"/>
              <a:ext cx="1588" cy="13359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8" name="Rectangle 127"/>
          <p:cNvSpPr/>
          <p:nvPr/>
        </p:nvSpPr>
        <p:spPr>
          <a:xfrm>
            <a:off x="4419600" y="609600"/>
            <a:ext cx="1600200" cy="1438275"/>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baseline="-25000" dirty="0" smtClean="0">
              <a:solidFill>
                <a:schemeClr val="accent1">
                  <a:lumMod val="50000"/>
                </a:schemeClr>
              </a:solidFill>
            </a:endParaRPr>
          </a:p>
          <a:p>
            <a:pPr algn="ctr"/>
            <a:endParaRPr lang="en-US" b="1" baseline="-25000" dirty="0">
              <a:solidFill>
                <a:schemeClr val="accent1">
                  <a:lumMod val="50000"/>
                </a:schemeClr>
              </a:solidFill>
            </a:endParaRPr>
          </a:p>
          <a:p>
            <a:pPr algn="ctr"/>
            <a:r>
              <a:rPr lang="en-US" b="1" baseline="-25000" dirty="0" smtClean="0">
                <a:solidFill>
                  <a:schemeClr val="accent1">
                    <a:lumMod val="50000"/>
                  </a:schemeClr>
                </a:solidFill>
              </a:rPr>
              <a:t/>
            </a:r>
            <a:br>
              <a:rPr lang="en-US" b="1" baseline="-25000" dirty="0" smtClean="0">
                <a:solidFill>
                  <a:schemeClr val="accent1">
                    <a:lumMod val="50000"/>
                  </a:schemeClr>
                </a:solidFill>
              </a:rPr>
            </a:br>
            <a:r>
              <a:rPr lang="en-US" sz="1600" b="1" baseline="-25000" dirty="0" smtClean="0">
                <a:solidFill>
                  <a:srgbClr val="064469"/>
                </a:solidFill>
              </a:rPr>
              <a:t>Imaging </a:t>
            </a:r>
            <a:r>
              <a:rPr lang="en-US" sz="1600" b="1" baseline="-25000" dirty="0">
                <a:solidFill>
                  <a:srgbClr val="064469"/>
                </a:solidFill>
              </a:rPr>
              <a:t>Acquisition </a:t>
            </a:r>
          </a:p>
          <a:p>
            <a:pPr algn="ctr"/>
            <a:r>
              <a:rPr lang="en-US" sz="1600" b="1" baseline="-25000" dirty="0">
                <a:solidFill>
                  <a:srgbClr val="064469"/>
                </a:solidFill>
              </a:rPr>
              <a:t>&amp; Interpretation</a:t>
            </a:r>
          </a:p>
        </p:txBody>
      </p:sp>
      <p:grpSp>
        <p:nvGrpSpPr>
          <p:cNvPr id="129" name="Group 128"/>
          <p:cNvGrpSpPr/>
          <p:nvPr/>
        </p:nvGrpSpPr>
        <p:grpSpPr>
          <a:xfrm>
            <a:off x="7491412" y="2057400"/>
            <a:ext cx="1447800" cy="152400"/>
            <a:chOff x="7491412" y="2057400"/>
            <a:chExt cx="1447800" cy="152400"/>
          </a:xfrm>
        </p:grpSpPr>
        <p:cxnSp>
          <p:nvCxnSpPr>
            <p:cNvPr id="130" name="Straight Connector 129"/>
            <p:cNvCxnSpPr/>
            <p:nvPr/>
          </p:nvCxnSpPr>
          <p:spPr>
            <a:xfrm>
              <a:off x="7491412" y="22098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8196262" y="20574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2" name="Rectangle 131"/>
          <p:cNvSpPr/>
          <p:nvPr/>
        </p:nvSpPr>
        <p:spPr>
          <a:xfrm>
            <a:off x="1171575" y="22383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200" b="1" baseline="-25000" dirty="0">
                <a:solidFill>
                  <a:srgbClr val="064469"/>
                </a:solidFill>
              </a:rPr>
              <a:t>Imaging History Reviewed in PHR</a:t>
            </a:r>
          </a:p>
        </p:txBody>
      </p:sp>
      <p:sp>
        <p:nvSpPr>
          <p:cNvPr id="133" name="Rectangle 132"/>
          <p:cNvSpPr/>
          <p:nvPr/>
        </p:nvSpPr>
        <p:spPr>
          <a:xfrm>
            <a:off x="3733800" y="22383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200" b="1" baseline="-25000" dirty="0">
                <a:solidFill>
                  <a:srgbClr val="064469"/>
                </a:solidFill>
              </a:rPr>
              <a:t>Imaging Acquisition </a:t>
            </a:r>
          </a:p>
          <a:p>
            <a:pPr algn="ctr"/>
            <a:r>
              <a:rPr lang="en-US" sz="1200" b="1" baseline="-25000" dirty="0">
                <a:solidFill>
                  <a:srgbClr val="064469"/>
                </a:solidFill>
              </a:rPr>
              <a:t>&amp; Interpretation</a:t>
            </a:r>
          </a:p>
        </p:txBody>
      </p:sp>
      <p:sp>
        <p:nvSpPr>
          <p:cNvPr id="134" name="Rectangle 133"/>
          <p:cNvSpPr/>
          <p:nvPr/>
        </p:nvSpPr>
        <p:spPr>
          <a:xfrm>
            <a:off x="5257800" y="22383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sp>
        <p:nvSpPr>
          <p:cNvPr id="135" name="Rectangle 134"/>
          <p:cNvSpPr/>
          <p:nvPr/>
        </p:nvSpPr>
        <p:spPr>
          <a:xfrm>
            <a:off x="7496175" y="22383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200" b="1" baseline="-25000" dirty="0">
                <a:solidFill>
                  <a:srgbClr val="064469"/>
                </a:solidFill>
              </a:rPr>
              <a:t>Decision Support for </a:t>
            </a:r>
          </a:p>
          <a:p>
            <a:pPr algn="ctr"/>
            <a:r>
              <a:rPr lang="en-US" sz="1200" b="1" baseline="-25000" dirty="0">
                <a:solidFill>
                  <a:srgbClr val="064469"/>
                </a:solidFill>
              </a:rPr>
              <a:t>Results Reporting</a:t>
            </a:r>
          </a:p>
        </p:txBody>
      </p:sp>
      <p:sp>
        <p:nvSpPr>
          <p:cNvPr id="136" name="Rectangle 135"/>
          <p:cNvSpPr/>
          <p:nvPr/>
        </p:nvSpPr>
        <p:spPr>
          <a:xfrm>
            <a:off x="415925" y="34575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200" b="1" baseline="-25000" dirty="0">
                <a:solidFill>
                  <a:srgbClr val="064469"/>
                </a:solidFill>
              </a:rPr>
              <a:t>Appropriateness Criteria</a:t>
            </a:r>
          </a:p>
          <a:p>
            <a:pPr algn="ctr"/>
            <a:r>
              <a:rPr lang="en-US" sz="1200" b="1" baseline="-25000" dirty="0">
                <a:solidFill>
                  <a:srgbClr val="064469"/>
                </a:solidFill>
              </a:rPr>
              <a:t>Consulted</a:t>
            </a:r>
          </a:p>
        </p:txBody>
      </p:sp>
      <p:sp>
        <p:nvSpPr>
          <p:cNvPr id="137" name="Rectangle 136"/>
          <p:cNvSpPr/>
          <p:nvPr/>
        </p:nvSpPr>
        <p:spPr>
          <a:xfrm>
            <a:off x="1962150" y="34575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sp>
        <p:nvSpPr>
          <p:cNvPr id="138" name="Rectangle 137"/>
          <p:cNvSpPr/>
          <p:nvPr/>
        </p:nvSpPr>
        <p:spPr>
          <a:xfrm>
            <a:off x="3733800" y="34575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sp>
        <p:nvSpPr>
          <p:cNvPr id="139" name="Rectangle 138"/>
          <p:cNvSpPr/>
          <p:nvPr/>
        </p:nvSpPr>
        <p:spPr>
          <a:xfrm>
            <a:off x="5257800" y="34575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sp>
        <p:nvSpPr>
          <p:cNvPr id="140" name="Rectangle 139"/>
          <p:cNvSpPr/>
          <p:nvPr/>
        </p:nvSpPr>
        <p:spPr>
          <a:xfrm>
            <a:off x="7496175" y="34575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200" b="1" baseline="-25000" dirty="0">
                <a:solidFill>
                  <a:srgbClr val="064469"/>
                </a:solidFill>
              </a:rPr>
              <a:t>Media Rich</a:t>
            </a:r>
          </a:p>
          <a:p>
            <a:pPr algn="ctr"/>
            <a:r>
              <a:rPr lang="en-US" sz="1200" b="1" baseline="-25000" dirty="0">
                <a:solidFill>
                  <a:srgbClr val="064469"/>
                </a:solidFill>
              </a:rPr>
              <a:t>Actionable Reporting</a:t>
            </a:r>
          </a:p>
        </p:txBody>
      </p:sp>
      <p:sp>
        <p:nvSpPr>
          <p:cNvPr id="141" name="Rectangle 140"/>
          <p:cNvSpPr/>
          <p:nvPr/>
        </p:nvSpPr>
        <p:spPr>
          <a:xfrm>
            <a:off x="415925" y="46386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sp>
        <p:nvSpPr>
          <p:cNvPr id="142" name="Rectangle 141"/>
          <p:cNvSpPr/>
          <p:nvPr/>
        </p:nvSpPr>
        <p:spPr>
          <a:xfrm>
            <a:off x="1962150" y="46386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sp>
        <p:nvSpPr>
          <p:cNvPr id="143" name="Rectangle 142"/>
          <p:cNvSpPr/>
          <p:nvPr/>
        </p:nvSpPr>
        <p:spPr>
          <a:xfrm>
            <a:off x="3733800" y="4638675"/>
            <a:ext cx="1447800" cy="219075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25000" dirty="0" smtClean="0">
              <a:solidFill>
                <a:srgbClr val="064469"/>
              </a:solidFill>
            </a:endParaRPr>
          </a:p>
          <a:p>
            <a:pPr algn="ctr"/>
            <a:endParaRPr lang="en-US" sz="1200" b="1" baseline="-25000" dirty="0" smtClean="0">
              <a:solidFill>
                <a:srgbClr val="064469"/>
              </a:solidFill>
            </a:endParaRPr>
          </a:p>
          <a:p>
            <a:pPr algn="ctr"/>
            <a:endParaRPr lang="en-US" sz="1200" b="1" baseline="-25000" dirty="0" smtClean="0">
              <a:solidFill>
                <a:srgbClr val="064469"/>
              </a:solidFill>
            </a:endParaRPr>
          </a:p>
          <a:p>
            <a:pPr algn="ctr"/>
            <a:r>
              <a:rPr lang="en-US" sz="1200" b="1" baseline="-25000" dirty="0" smtClean="0">
                <a:solidFill>
                  <a:srgbClr val="064469"/>
                </a:solidFill>
              </a:rPr>
              <a:t>Board </a:t>
            </a:r>
            <a:r>
              <a:rPr lang="en-US" sz="1200" b="1" baseline="-25000" dirty="0">
                <a:solidFill>
                  <a:srgbClr val="064469"/>
                </a:solidFill>
              </a:rPr>
              <a:t>Certified Radiologists</a:t>
            </a:r>
          </a:p>
          <a:p>
            <a:pPr algn="ctr"/>
            <a:r>
              <a:rPr lang="en-US" sz="1200" b="1" baseline="-25000" dirty="0">
                <a:solidFill>
                  <a:srgbClr val="064469"/>
                </a:solidFill>
              </a:rPr>
              <a:t>Engage in </a:t>
            </a:r>
            <a:r>
              <a:rPr lang="en-US" sz="1200" b="1" baseline="-25000" dirty="0" smtClean="0">
                <a:solidFill>
                  <a:srgbClr val="064469"/>
                </a:solidFill>
              </a:rPr>
              <a:t>Lifelong </a:t>
            </a:r>
            <a:r>
              <a:rPr lang="en-US" sz="1200" b="1" baseline="-25000" dirty="0">
                <a:solidFill>
                  <a:srgbClr val="064469"/>
                </a:solidFill>
              </a:rPr>
              <a:t>Learning</a:t>
            </a:r>
          </a:p>
          <a:p>
            <a:pPr algn="ctr"/>
            <a:r>
              <a:rPr lang="en-US" sz="1200" b="1" baseline="-25000" dirty="0">
                <a:solidFill>
                  <a:srgbClr val="064469"/>
                </a:solidFill>
              </a:rPr>
              <a:t>Through Maintenance of Certifications</a:t>
            </a:r>
          </a:p>
        </p:txBody>
      </p:sp>
      <p:sp>
        <p:nvSpPr>
          <p:cNvPr id="144" name="Rectangle 143"/>
          <p:cNvSpPr/>
          <p:nvPr/>
        </p:nvSpPr>
        <p:spPr>
          <a:xfrm>
            <a:off x="5257800" y="46386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sp>
        <p:nvSpPr>
          <p:cNvPr id="145" name="Rectangle 144"/>
          <p:cNvSpPr/>
          <p:nvPr/>
        </p:nvSpPr>
        <p:spPr>
          <a:xfrm>
            <a:off x="5257800" y="583882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sp>
        <p:nvSpPr>
          <p:cNvPr id="146" name="Rectangle 145"/>
          <p:cNvSpPr/>
          <p:nvPr/>
        </p:nvSpPr>
        <p:spPr>
          <a:xfrm>
            <a:off x="7496175" y="463867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baseline="-25000" dirty="0">
              <a:solidFill>
                <a:srgbClr val="064469"/>
              </a:solidFill>
            </a:endParaRPr>
          </a:p>
        </p:txBody>
      </p:sp>
      <p:sp>
        <p:nvSpPr>
          <p:cNvPr id="147" name="Rectangle 146"/>
          <p:cNvSpPr/>
          <p:nvPr/>
        </p:nvSpPr>
        <p:spPr>
          <a:xfrm>
            <a:off x="7496175" y="583882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smtClean="0">
              <a:solidFill>
                <a:schemeClr val="accent1">
                  <a:lumMod val="50000"/>
                </a:schemeClr>
              </a:solidFill>
            </a:endParaRPr>
          </a:p>
          <a:p>
            <a:pPr algn="ctr"/>
            <a:endParaRPr lang="en-US" baseline="-25000" dirty="0" smtClean="0">
              <a:solidFill>
                <a:schemeClr val="accent1">
                  <a:lumMod val="50000"/>
                </a:schemeClr>
              </a:solidFill>
            </a:endParaRPr>
          </a:p>
          <a:p>
            <a:pPr algn="ctr"/>
            <a:r>
              <a:rPr lang="en-US" sz="1200" b="1" baseline="-25000" dirty="0">
                <a:solidFill>
                  <a:srgbClr val="064469"/>
                </a:solidFill>
              </a:rPr>
              <a:t>Registry Reporting</a:t>
            </a:r>
          </a:p>
        </p:txBody>
      </p:sp>
      <p:sp>
        <p:nvSpPr>
          <p:cNvPr id="148" name="Rectangle 147"/>
          <p:cNvSpPr/>
          <p:nvPr/>
        </p:nvSpPr>
        <p:spPr>
          <a:xfrm>
            <a:off x="1176337" y="5838825"/>
            <a:ext cx="1447800" cy="990600"/>
          </a:xfrm>
          <a:prstGeom prst="rect">
            <a:avLst/>
          </a:prstGeom>
          <a:gradFill>
            <a:gsLst>
              <a:gs pos="7500">
                <a:srgbClr val="999999"/>
              </a:gs>
              <a:gs pos="71000">
                <a:schemeClr val="tx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smtClean="0">
              <a:solidFill>
                <a:schemeClr val="accent1">
                  <a:lumMod val="50000"/>
                </a:schemeClr>
              </a:solidFill>
            </a:endParaRPr>
          </a:p>
          <a:p>
            <a:pPr algn="ctr"/>
            <a:endParaRPr lang="en-US" baseline="-25000" dirty="0">
              <a:solidFill>
                <a:schemeClr val="accent1">
                  <a:lumMod val="50000"/>
                </a:schemeClr>
              </a:solidFill>
            </a:endParaRPr>
          </a:p>
          <a:p>
            <a:pPr algn="ctr"/>
            <a:endParaRPr lang="en-US" baseline="-25000" dirty="0" smtClean="0">
              <a:solidFill>
                <a:schemeClr val="accent1">
                  <a:lumMod val="50000"/>
                </a:schemeClr>
              </a:solidFill>
            </a:endParaRPr>
          </a:p>
        </p:txBody>
      </p:sp>
      <p:cxnSp>
        <p:nvCxnSpPr>
          <p:cNvPr id="149" name="Straight Connector 148"/>
          <p:cNvCxnSpPr/>
          <p:nvPr/>
        </p:nvCxnSpPr>
        <p:spPr>
          <a:xfrm>
            <a:off x="390525" y="3429000"/>
            <a:ext cx="30289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1905000" y="3276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390525" y="4457700"/>
            <a:ext cx="3028950" cy="152400"/>
            <a:chOff x="409575" y="3429000"/>
            <a:chExt cx="3028950" cy="152400"/>
          </a:xfrm>
        </p:grpSpPr>
        <p:cxnSp>
          <p:nvCxnSpPr>
            <p:cNvPr id="152" name="Straight Connector 151"/>
            <p:cNvCxnSpPr/>
            <p:nvPr/>
          </p:nvCxnSpPr>
          <p:spPr>
            <a:xfrm>
              <a:off x="409575" y="3581400"/>
              <a:ext cx="30289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1924050" y="34290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176337" y="2057400"/>
            <a:ext cx="1447800" cy="152400"/>
            <a:chOff x="1176337" y="2057400"/>
            <a:chExt cx="1447800" cy="152400"/>
          </a:xfrm>
        </p:grpSpPr>
        <p:cxnSp>
          <p:nvCxnSpPr>
            <p:cNvPr id="155" name="Straight Connector 154"/>
            <p:cNvCxnSpPr/>
            <p:nvPr/>
          </p:nvCxnSpPr>
          <p:spPr>
            <a:xfrm>
              <a:off x="1176337" y="22098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1900237" y="20574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3733800" y="2057400"/>
            <a:ext cx="2971800" cy="152400"/>
            <a:chOff x="3733800" y="2057400"/>
            <a:chExt cx="2971800" cy="152400"/>
          </a:xfrm>
        </p:grpSpPr>
        <p:cxnSp>
          <p:nvCxnSpPr>
            <p:cNvPr id="158" name="Straight Connector 157"/>
            <p:cNvCxnSpPr/>
            <p:nvPr/>
          </p:nvCxnSpPr>
          <p:spPr>
            <a:xfrm>
              <a:off x="3733800" y="22098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4457700" y="20574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257800" y="22098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5981700" y="20574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2" name="Straight Connector 161"/>
          <p:cNvCxnSpPr/>
          <p:nvPr/>
        </p:nvCxnSpPr>
        <p:spPr>
          <a:xfrm>
            <a:off x="3733800" y="34290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4457700" y="3276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5257800" y="34290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5981700" y="3276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491412" y="34290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8215312" y="32766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8" name="Group 167"/>
          <p:cNvGrpSpPr/>
          <p:nvPr/>
        </p:nvGrpSpPr>
        <p:grpSpPr>
          <a:xfrm>
            <a:off x="3733800" y="4457700"/>
            <a:ext cx="1447800" cy="152400"/>
            <a:chOff x="4495800" y="2209800"/>
            <a:chExt cx="1447800" cy="152400"/>
          </a:xfrm>
        </p:grpSpPr>
        <p:cxnSp>
          <p:nvCxnSpPr>
            <p:cNvPr id="169" name="Straight Connector 168"/>
            <p:cNvCxnSpPr/>
            <p:nvPr/>
          </p:nvCxnSpPr>
          <p:spPr>
            <a:xfrm>
              <a:off x="4495800" y="23622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5219700" y="22098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5257800" y="4457700"/>
            <a:ext cx="1447800" cy="152400"/>
            <a:chOff x="4495800" y="2209800"/>
            <a:chExt cx="1447800" cy="152400"/>
          </a:xfrm>
        </p:grpSpPr>
        <p:cxnSp>
          <p:nvCxnSpPr>
            <p:cNvPr id="172" name="Straight Connector 171"/>
            <p:cNvCxnSpPr/>
            <p:nvPr/>
          </p:nvCxnSpPr>
          <p:spPr>
            <a:xfrm>
              <a:off x="4495800" y="23622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5219700" y="22098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7491412" y="4457700"/>
            <a:ext cx="1447800" cy="152400"/>
            <a:chOff x="4495800" y="2209800"/>
            <a:chExt cx="1447800" cy="152400"/>
          </a:xfrm>
        </p:grpSpPr>
        <p:cxnSp>
          <p:nvCxnSpPr>
            <p:cNvPr id="175" name="Straight Connector 174"/>
            <p:cNvCxnSpPr/>
            <p:nvPr/>
          </p:nvCxnSpPr>
          <p:spPr>
            <a:xfrm>
              <a:off x="4495800" y="23622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5219700" y="22098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7491412" y="5657850"/>
            <a:ext cx="1447800" cy="152400"/>
            <a:chOff x="4495800" y="2209800"/>
            <a:chExt cx="1447800" cy="152400"/>
          </a:xfrm>
        </p:grpSpPr>
        <p:cxnSp>
          <p:nvCxnSpPr>
            <p:cNvPr id="178" name="Straight Connector 177"/>
            <p:cNvCxnSpPr/>
            <p:nvPr/>
          </p:nvCxnSpPr>
          <p:spPr>
            <a:xfrm>
              <a:off x="4495800" y="23622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219700" y="22098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257800" y="5657850"/>
            <a:ext cx="1447800" cy="152400"/>
            <a:chOff x="4495800" y="2209800"/>
            <a:chExt cx="1447800" cy="152400"/>
          </a:xfrm>
        </p:grpSpPr>
        <p:cxnSp>
          <p:nvCxnSpPr>
            <p:cNvPr id="181" name="Straight Connector 180"/>
            <p:cNvCxnSpPr/>
            <p:nvPr/>
          </p:nvCxnSpPr>
          <p:spPr>
            <a:xfrm>
              <a:off x="4495800" y="23622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5219700" y="22098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176337" y="5657850"/>
            <a:ext cx="1447800" cy="152400"/>
            <a:chOff x="4495800" y="2209800"/>
            <a:chExt cx="1447800" cy="152400"/>
          </a:xfrm>
        </p:grpSpPr>
        <p:cxnSp>
          <p:nvCxnSpPr>
            <p:cNvPr id="184" name="Straight Connector 183"/>
            <p:cNvCxnSpPr/>
            <p:nvPr/>
          </p:nvCxnSpPr>
          <p:spPr>
            <a:xfrm>
              <a:off x="4495800" y="2362200"/>
              <a:ext cx="144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5219700" y="2209800"/>
              <a:ext cx="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86" name="Picture 1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18" y="600435"/>
            <a:ext cx="1592263" cy="744671"/>
          </a:xfrm>
          <a:prstGeom prst="rect">
            <a:avLst/>
          </a:prstGeom>
        </p:spPr>
      </p:pic>
      <p:pic>
        <p:nvPicPr>
          <p:cNvPr id="187" name="Picture 1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610739"/>
            <a:ext cx="1600200" cy="748383"/>
          </a:xfrm>
          <a:prstGeom prst="rect">
            <a:avLst/>
          </a:prstGeom>
        </p:spPr>
      </p:pic>
      <p:pic>
        <p:nvPicPr>
          <p:cNvPr id="188" name="Picture 1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610739"/>
            <a:ext cx="1600200" cy="748383"/>
          </a:xfrm>
          <a:prstGeom prst="rect">
            <a:avLst/>
          </a:prstGeom>
        </p:spPr>
      </p:pic>
      <p:pic>
        <p:nvPicPr>
          <p:cNvPr id="189" name="Picture 1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1575" y="2238375"/>
            <a:ext cx="1444752" cy="566788"/>
          </a:xfrm>
          <a:prstGeom prst="rect">
            <a:avLst/>
          </a:prstGeom>
        </p:spPr>
      </p:pic>
      <p:pic>
        <p:nvPicPr>
          <p:cNvPr id="190" name="Picture 1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249" y="4692628"/>
            <a:ext cx="1325151" cy="882693"/>
          </a:xfrm>
          <a:prstGeom prst="rect">
            <a:avLst/>
          </a:prstGeom>
        </p:spPr>
      </p:pic>
      <p:pic>
        <p:nvPicPr>
          <p:cNvPr id="191" name="Picture 1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7400" y="3486151"/>
            <a:ext cx="1234159" cy="912840"/>
          </a:xfrm>
          <a:prstGeom prst="rect">
            <a:avLst/>
          </a:prstGeom>
        </p:spPr>
      </p:pic>
      <p:pic>
        <p:nvPicPr>
          <p:cNvPr id="192" name="Picture 19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925" y="3457575"/>
            <a:ext cx="1460449" cy="590550"/>
          </a:xfrm>
          <a:prstGeom prst="rect">
            <a:avLst/>
          </a:prstGeom>
        </p:spPr>
      </p:pic>
      <p:pic>
        <p:nvPicPr>
          <p:cNvPr id="193" name="Picture 19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62150" y="4747257"/>
            <a:ext cx="1496443" cy="862968"/>
          </a:xfrm>
          <a:prstGeom prst="rect">
            <a:avLst/>
          </a:prstGeom>
        </p:spPr>
      </p:pic>
      <p:pic>
        <p:nvPicPr>
          <p:cNvPr id="194" name="Picture 19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9332" y="5867400"/>
            <a:ext cx="1321810" cy="908744"/>
          </a:xfrm>
          <a:prstGeom prst="rect">
            <a:avLst/>
          </a:prstGeom>
        </p:spPr>
      </p:pic>
      <p:pic>
        <p:nvPicPr>
          <p:cNvPr id="195" name="Picture 19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65984" y="2190750"/>
            <a:ext cx="783432" cy="783432"/>
          </a:xfrm>
          <a:prstGeom prst="rect">
            <a:avLst/>
          </a:prstGeom>
        </p:spPr>
      </p:pic>
      <p:pic>
        <p:nvPicPr>
          <p:cNvPr id="196" name="Picture 19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80289" y="2465451"/>
            <a:ext cx="1358636" cy="451747"/>
          </a:xfrm>
          <a:prstGeom prst="rect">
            <a:avLst/>
          </a:prstGeom>
        </p:spPr>
      </p:pic>
      <p:pic>
        <p:nvPicPr>
          <p:cNvPr id="197" name="Picture 19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92533" y="3352800"/>
            <a:ext cx="1130333" cy="1145957"/>
          </a:xfrm>
          <a:prstGeom prst="rect">
            <a:avLst/>
          </a:prstGeom>
        </p:spPr>
      </p:pic>
      <p:pic>
        <p:nvPicPr>
          <p:cNvPr id="198" name="Picture 19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1511" y="3737419"/>
            <a:ext cx="1140377" cy="496064"/>
          </a:xfrm>
          <a:prstGeom prst="rect">
            <a:avLst/>
          </a:prstGeom>
        </p:spPr>
      </p:pic>
      <p:pic>
        <p:nvPicPr>
          <p:cNvPr id="199" name="Picture 19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71900" y="4734045"/>
            <a:ext cx="1371600" cy="752355"/>
          </a:xfrm>
          <a:prstGeom prst="rect">
            <a:avLst/>
          </a:prstGeom>
        </p:spPr>
      </p:pic>
      <p:pic>
        <p:nvPicPr>
          <p:cNvPr id="200" name="Picture 19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44032" y="4786848"/>
            <a:ext cx="1275337" cy="699552"/>
          </a:xfrm>
          <a:prstGeom prst="rect">
            <a:avLst/>
          </a:prstGeom>
        </p:spPr>
      </p:pic>
      <p:pic>
        <p:nvPicPr>
          <p:cNvPr id="201" name="Picture 20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17755" y="5966296"/>
            <a:ext cx="1327887" cy="735659"/>
          </a:xfrm>
          <a:prstGeom prst="rect">
            <a:avLst/>
          </a:prstGeom>
        </p:spPr>
      </p:pic>
      <p:pic>
        <p:nvPicPr>
          <p:cNvPr id="202" name="Picture 20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91412" y="2238375"/>
            <a:ext cx="1452563" cy="587361"/>
          </a:xfrm>
          <a:prstGeom prst="rect">
            <a:avLst/>
          </a:prstGeom>
        </p:spPr>
      </p:pic>
      <p:pic>
        <p:nvPicPr>
          <p:cNvPr id="203" name="Picture 20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15224" y="3697547"/>
            <a:ext cx="1423988" cy="575807"/>
          </a:xfrm>
          <a:prstGeom prst="rect">
            <a:avLst/>
          </a:prstGeom>
        </p:spPr>
      </p:pic>
      <p:pic>
        <p:nvPicPr>
          <p:cNvPr id="204" name="Picture 20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08081" y="5015487"/>
            <a:ext cx="1423988" cy="178518"/>
          </a:xfrm>
          <a:prstGeom prst="rect">
            <a:avLst/>
          </a:prstGeom>
        </p:spPr>
      </p:pic>
      <p:pic>
        <p:nvPicPr>
          <p:cNvPr id="205" name="Picture 20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620000" y="5874700"/>
            <a:ext cx="1237285" cy="690792"/>
          </a:xfrm>
          <a:prstGeom prst="rect">
            <a:avLst/>
          </a:prstGeom>
        </p:spPr>
      </p:pic>
      <p:sp>
        <p:nvSpPr>
          <p:cNvPr id="207" name="Rectangle 206"/>
          <p:cNvSpPr/>
          <p:nvPr/>
        </p:nvSpPr>
        <p:spPr>
          <a:xfrm>
            <a:off x="304801" y="76200"/>
            <a:ext cx="8839200" cy="3119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8" name="TextBox 207"/>
          <p:cNvSpPr txBox="1"/>
          <p:nvPr/>
        </p:nvSpPr>
        <p:spPr>
          <a:xfrm>
            <a:off x="2782241" y="0"/>
            <a:ext cx="4532959" cy="461665"/>
          </a:xfrm>
          <a:prstGeom prst="rect">
            <a:avLst/>
          </a:prstGeom>
          <a:noFill/>
        </p:spPr>
        <p:txBody>
          <a:bodyPr wrap="square" rtlCol="0">
            <a:spAutoFit/>
          </a:bodyPr>
          <a:lstStyle/>
          <a:p>
            <a:r>
              <a:rPr lang="en-US" sz="2400" dirty="0" smtClean="0">
                <a:solidFill>
                  <a:srgbClr val="064469"/>
                </a:solidFill>
              </a:rPr>
              <a:t>Under the Imaging 3.0 Umbrella</a:t>
            </a:r>
            <a:endParaRPr lang="en-US" sz="2400" dirty="0">
              <a:solidFill>
                <a:srgbClr val="064469"/>
              </a:solidFill>
            </a:endParaRPr>
          </a:p>
        </p:txBody>
      </p:sp>
      <p:sp>
        <p:nvSpPr>
          <p:cNvPr id="10" name="Rectangle 9"/>
          <p:cNvSpPr/>
          <p:nvPr/>
        </p:nvSpPr>
        <p:spPr>
          <a:xfrm>
            <a:off x="5257800" y="5312161"/>
            <a:ext cx="1387842" cy="215444"/>
          </a:xfrm>
          <a:prstGeom prst="rect">
            <a:avLst/>
          </a:prstGeom>
        </p:spPr>
        <p:txBody>
          <a:bodyPr wrap="square">
            <a:spAutoFit/>
          </a:bodyPr>
          <a:lstStyle/>
          <a:p>
            <a:pPr algn="ctr"/>
            <a:r>
              <a:rPr lang="en-US" sz="1200" b="1" baseline="-25000" dirty="0" smtClean="0">
                <a:solidFill>
                  <a:srgbClr val="064469"/>
                </a:solidFill>
              </a:rPr>
              <a:t>PQRS</a:t>
            </a:r>
            <a:endParaRPr lang="en-US" sz="1200" b="1" baseline="-25000" dirty="0">
              <a:solidFill>
                <a:srgbClr val="064469"/>
              </a:solidFill>
            </a:endParaRPr>
          </a:p>
        </p:txBody>
      </p:sp>
    </p:spTree>
    <p:extLst>
      <p:ext uri="{BB962C8B-B14F-4D97-AF65-F5344CB8AC3E}">
        <p14:creationId xmlns:p14="http://schemas.microsoft.com/office/powerpoint/2010/main" val="239976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498600"/>
            <a:ext cx="6324600" cy="2862322"/>
          </a:xfrm>
          <a:prstGeom prst="rect">
            <a:avLst/>
          </a:prstGeom>
          <a:noFill/>
        </p:spPr>
        <p:txBody>
          <a:bodyPr wrap="square" rtlCol="0">
            <a:spAutoFit/>
          </a:bodyPr>
          <a:lstStyle/>
          <a:p>
            <a:pPr algn="ctr" defTabSz="914324"/>
            <a:r>
              <a:rPr lang="en-US" sz="4500" dirty="0">
                <a:solidFill>
                  <a:srgbClr val="FFFF00"/>
                </a:solidFill>
              </a:rPr>
              <a:t>Will all these Imaging 3.0 tools make me more relevant or will they render me obsolete?</a:t>
            </a:r>
          </a:p>
        </p:txBody>
      </p:sp>
    </p:spTree>
    <p:extLst>
      <p:ext uri="{BB962C8B-B14F-4D97-AF65-F5344CB8AC3E}">
        <p14:creationId xmlns:p14="http://schemas.microsoft.com/office/powerpoint/2010/main" val="717126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791" b="96838" l="1087" r="96739"/>
                    </a14:imgEffect>
                  </a14:imgLayer>
                </a14:imgProps>
              </a:ext>
            </a:extLst>
          </a:blip>
          <a:stretch>
            <a:fillRect/>
          </a:stretch>
        </p:blipFill>
        <p:spPr>
          <a:xfrm>
            <a:off x="685800" y="1193800"/>
            <a:ext cx="4673600" cy="4284133"/>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8515" l="1429" r="95714"/>
                    </a14:imgEffect>
                  </a14:imgLayer>
                </a14:imgProps>
              </a:ext>
            </a:extLst>
          </a:blip>
          <a:stretch>
            <a:fillRect/>
          </a:stretch>
        </p:blipFill>
        <p:spPr>
          <a:xfrm>
            <a:off x="2286000" y="1803400"/>
            <a:ext cx="2851842" cy="3657600"/>
          </a:xfrm>
          <a:prstGeom prst="rect">
            <a:avLst/>
          </a:prstGeom>
        </p:spPr>
      </p:pic>
      <p:pic>
        <p:nvPicPr>
          <p:cNvPr id="8" name="Picture 7"/>
          <p:cNvPicPr>
            <a:picLocks noChangeAspect="1"/>
          </p:cNvPicPr>
          <p:nvPr/>
        </p:nvPicPr>
        <p:blipFill>
          <a:blip r:embed="rId6"/>
          <a:stretch>
            <a:fillRect/>
          </a:stretch>
        </p:blipFill>
        <p:spPr>
          <a:xfrm>
            <a:off x="4267203" y="787400"/>
            <a:ext cx="3658445" cy="3657600"/>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4370" b="89916" l="3667" r="98872"/>
                    </a14:imgEffect>
                  </a14:imgLayer>
                </a14:imgProps>
              </a:ext>
            </a:extLst>
          </a:blip>
          <a:stretch>
            <a:fillRect/>
          </a:stretch>
        </p:blipFill>
        <p:spPr>
          <a:xfrm>
            <a:off x="3962400" y="2413000"/>
            <a:ext cx="3268788" cy="3657600"/>
          </a:xfrm>
          <a:prstGeom prst="rect">
            <a:avLst/>
          </a:prstGeom>
        </p:spPr>
      </p:pic>
      <p:pic>
        <p:nvPicPr>
          <p:cNvPr id="9" name="Picture 8"/>
          <p:cNvPicPr>
            <a:picLocks noChangeAspect="1"/>
          </p:cNvPicPr>
          <p:nvPr/>
        </p:nvPicPr>
        <p:blipFill>
          <a:blip r:embed="rId9">
            <a:extLst>
              <a:ext uri="{BEBA8EAE-BF5A-486C-A8C5-ECC9F3942E4B}">
                <a14:imgProps xmlns:a14="http://schemas.microsoft.com/office/drawing/2010/main">
                  <a14:imgLayer r:embed="rId10">
                    <a14:imgEffect>
                      <a14:backgroundRemoval t="879" b="99560" l="14260" r="95668"/>
                    </a14:imgEffect>
                  </a14:imgLayer>
                </a14:imgProps>
              </a:ext>
            </a:extLst>
          </a:blip>
          <a:stretch>
            <a:fillRect/>
          </a:stretch>
        </p:blipFill>
        <p:spPr>
          <a:xfrm>
            <a:off x="2819400" y="381000"/>
            <a:ext cx="2783394" cy="6096000"/>
          </a:xfrm>
          <a:prstGeom prst="rect">
            <a:avLst/>
          </a:prstGeom>
        </p:spPr>
      </p:pic>
    </p:spTree>
    <p:extLst>
      <p:ext uri="{BB962C8B-B14F-4D97-AF65-F5344CB8AC3E}">
        <p14:creationId xmlns:p14="http://schemas.microsoft.com/office/powerpoint/2010/main" val="33411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
            <a:ext cx="7772400" cy="1242151"/>
          </a:xfrm>
        </p:spPr>
        <p:txBody>
          <a:bodyPr anchor="ctr">
            <a:normAutofit/>
          </a:bodyPr>
          <a:lstStyle/>
          <a:p>
            <a:r>
              <a:rPr lang="en-US" sz="5000" cap="small" dirty="0" smtClean="0"/>
              <a:t>Why Imaging 3.0?</a:t>
            </a:r>
            <a:endParaRPr lang="en-US" sz="5000" cap="small" dirty="0"/>
          </a:p>
        </p:txBody>
      </p:sp>
      <p:sp>
        <p:nvSpPr>
          <p:cNvPr id="5" name="Rectangle 4"/>
          <p:cNvSpPr>
            <a:spLocks noChangeArrowheads="1"/>
          </p:cNvSpPr>
          <p:nvPr/>
        </p:nvSpPr>
        <p:spPr bwMode="auto">
          <a:xfrm>
            <a:off x="228600" y="2006600"/>
            <a:ext cx="868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324"/>
            <a:r>
              <a:rPr lang="en-US" b="1" i="1" dirty="0">
                <a:solidFill>
                  <a:srgbClr val="FFFFFF"/>
                </a:solidFill>
                <a:cs typeface="Times New Roman" charset="0"/>
              </a:rPr>
              <a:t>“It is not the strongest of the species that survives, nor the most intelligent, but the one most responsive to change.”</a:t>
            </a:r>
            <a:endParaRPr lang="en-US" altLang="ja-JP" dirty="0">
              <a:solidFill>
                <a:srgbClr val="FFFFFF"/>
              </a:solidFill>
              <a:cs typeface="Times New Roman" charset="0"/>
            </a:endParaRPr>
          </a:p>
          <a:p>
            <a:pPr algn="ctr" defTabSz="914324"/>
            <a:r>
              <a:rPr lang="en-US" dirty="0">
                <a:solidFill>
                  <a:srgbClr val="FFFFFF"/>
                </a:solidFill>
                <a:cs typeface="Times New Roman" charset="0"/>
              </a:rPr>
              <a:t>Charles Darwin</a:t>
            </a:r>
          </a:p>
        </p:txBody>
      </p:sp>
      <p:sp>
        <p:nvSpPr>
          <p:cNvPr id="6" name="Rectangle 5"/>
          <p:cNvSpPr>
            <a:spLocks noChangeArrowheads="1"/>
          </p:cNvSpPr>
          <p:nvPr/>
        </p:nvSpPr>
        <p:spPr bwMode="auto">
          <a:xfrm>
            <a:off x="609603" y="3530600"/>
            <a:ext cx="793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324"/>
            <a:r>
              <a:rPr lang="en-US" b="1" i="1" dirty="0">
                <a:solidFill>
                  <a:srgbClr val="FFFFFF"/>
                </a:solidFill>
                <a:cs typeface="Times New Roman" charset="0"/>
              </a:rPr>
              <a:t>“Physicians who ‘get it’ will prove extremely disruptive to those who do not.”</a:t>
            </a:r>
          </a:p>
          <a:p>
            <a:pPr algn="ctr" defTabSz="914324"/>
            <a:r>
              <a:rPr lang="en-US" dirty="0">
                <a:solidFill>
                  <a:srgbClr val="FFFFFF"/>
                </a:solidFill>
                <a:cs typeface="Times New Roman" charset="0"/>
              </a:rPr>
              <a:t>Richard Afable</a:t>
            </a:r>
          </a:p>
        </p:txBody>
      </p:sp>
      <p:sp>
        <p:nvSpPr>
          <p:cNvPr id="8" name="Rectangle 7"/>
          <p:cNvSpPr>
            <a:spLocks noChangeArrowheads="1"/>
          </p:cNvSpPr>
          <p:nvPr/>
        </p:nvSpPr>
        <p:spPr bwMode="auto">
          <a:xfrm>
            <a:off x="228600" y="5087488"/>
            <a:ext cx="868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324"/>
            <a:r>
              <a:rPr lang="en-US" b="1" i="1" dirty="0">
                <a:solidFill>
                  <a:srgbClr val="FFFFFF"/>
                </a:solidFill>
                <a:cs typeface="Times New Roman" charset="0"/>
              </a:rPr>
              <a:t>“If you don’t like change,</a:t>
            </a:r>
          </a:p>
          <a:p>
            <a:pPr algn="ctr" defTabSz="914324"/>
            <a:r>
              <a:rPr lang="en-US" b="1" i="1" dirty="0">
                <a:solidFill>
                  <a:srgbClr val="FFFFFF"/>
                </a:solidFill>
                <a:cs typeface="Times New Roman" charset="0"/>
              </a:rPr>
              <a:t>you’ll like irrelevance even less”</a:t>
            </a:r>
          </a:p>
          <a:p>
            <a:pPr algn="ctr" defTabSz="914324"/>
            <a:r>
              <a:rPr lang="en-US" dirty="0">
                <a:solidFill>
                  <a:srgbClr val="FFFFFF"/>
                </a:solidFill>
                <a:cs typeface="Times New Roman" charset="0"/>
              </a:rPr>
              <a:t>Eric Shinseki</a:t>
            </a:r>
          </a:p>
        </p:txBody>
      </p:sp>
    </p:spTree>
    <p:extLst>
      <p:ext uri="{BB962C8B-B14F-4D97-AF65-F5344CB8AC3E}">
        <p14:creationId xmlns:p14="http://schemas.microsoft.com/office/powerpoint/2010/main" val="1389170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498602"/>
            <a:ext cx="6324600" cy="2169825"/>
          </a:xfrm>
          <a:prstGeom prst="rect">
            <a:avLst/>
          </a:prstGeom>
          <a:noFill/>
        </p:spPr>
        <p:txBody>
          <a:bodyPr wrap="square" rtlCol="0">
            <a:spAutoFit/>
          </a:bodyPr>
          <a:lstStyle/>
          <a:p>
            <a:pPr algn="ctr" defTabSz="914324"/>
            <a:r>
              <a:rPr lang="en-US" sz="4500" dirty="0">
                <a:solidFill>
                  <a:srgbClr val="FFFF00"/>
                </a:solidFill>
              </a:rPr>
              <a:t>What is the ACR doing to help me manage this change?</a:t>
            </a:r>
          </a:p>
        </p:txBody>
      </p:sp>
    </p:spTree>
    <p:extLst>
      <p:ext uri="{BB962C8B-B14F-4D97-AF65-F5344CB8AC3E}">
        <p14:creationId xmlns:p14="http://schemas.microsoft.com/office/powerpoint/2010/main" val="399330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136653"/>
            <a:ext cx="8229600" cy="3397249"/>
          </a:xfrm>
        </p:spPr>
        <p:txBody>
          <a:bodyPr anchor="t">
            <a:noAutofit/>
          </a:bodyPr>
          <a:lstStyle/>
          <a:p>
            <a:pPr>
              <a:lnSpc>
                <a:spcPct val="120000"/>
              </a:lnSpc>
            </a:pPr>
            <a:r>
              <a:rPr lang="en-US" sz="2000" dirty="0" smtClean="0">
                <a:ea typeface="ＭＳ Ｐゴシック" charset="0"/>
                <a:cs typeface="ＭＳ Ｐゴシック" charset="0"/>
              </a:rPr>
              <a:t>No current incentives </a:t>
            </a:r>
            <a:r>
              <a:rPr lang="en-US" sz="2000" dirty="0">
                <a:ea typeface="ＭＳ Ｐゴシック" charset="0"/>
                <a:cs typeface="ＭＳ Ｐゴシック" charset="0"/>
              </a:rPr>
              <a:t>to reduce </a:t>
            </a:r>
            <a:r>
              <a:rPr lang="en-US" sz="2000" dirty="0" smtClean="0">
                <a:ea typeface="ＭＳ Ｐゴシック" charset="0"/>
                <a:cs typeface="ＭＳ Ｐゴシック" charset="0"/>
              </a:rPr>
              <a:t>volume in fact in most cases traditional productivity may decrease</a:t>
            </a:r>
          </a:p>
          <a:p>
            <a:pPr>
              <a:lnSpc>
                <a:spcPct val="120000"/>
              </a:lnSpc>
            </a:pPr>
            <a:r>
              <a:rPr lang="en-US" sz="2000" dirty="0" smtClean="0">
                <a:ea typeface="ＭＳ Ｐゴシック" charset="0"/>
                <a:cs typeface="ＭＳ Ｐゴシック" charset="0"/>
              </a:rPr>
              <a:t>No current reward </a:t>
            </a:r>
            <a:r>
              <a:rPr lang="en-US" sz="2000" dirty="0">
                <a:ea typeface="ＭＳ Ｐゴシック" charset="0"/>
                <a:cs typeface="ＭＳ Ｐゴシック" charset="0"/>
              </a:rPr>
              <a:t>for the work of assuring only appropriate care is provided</a:t>
            </a:r>
          </a:p>
          <a:p>
            <a:pPr>
              <a:lnSpc>
                <a:spcPct val="120000"/>
              </a:lnSpc>
            </a:pPr>
            <a:r>
              <a:rPr lang="en-US" sz="2000" dirty="0">
                <a:ea typeface="ＭＳ Ｐゴシック" charset="0"/>
                <a:cs typeface="ＭＳ Ｐゴシック" charset="0"/>
              </a:rPr>
              <a:t>Not all practices will be ready at the same time</a:t>
            </a:r>
          </a:p>
          <a:p>
            <a:pPr>
              <a:lnSpc>
                <a:spcPct val="120000"/>
              </a:lnSpc>
            </a:pPr>
            <a:r>
              <a:rPr lang="en-US" sz="2000" dirty="0">
                <a:ea typeface="ＭＳ Ｐゴシック" charset="0"/>
                <a:cs typeface="ＭＳ Ｐゴシック" charset="0"/>
              </a:rPr>
              <a:t>Not all systems will be ready at the same </a:t>
            </a:r>
            <a:r>
              <a:rPr lang="en-US" sz="2000" dirty="0" smtClean="0">
                <a:ea typeface="ＭＳ Ｐゴシック" charset="0"/>
                <a:cs typeface="ＭＳ Ｐゴシック" charset="0"/>
              </a:rPr>
              <a:t>time</a:t>
            </a:r>
            <a:endParaRPr lang="en-US" sz="2000" dirty="0">
              <a:ea typeface="ＭＳ Ｐゴシック" charset="0"/>
              <a:cs typeface="ＭＳ Ｐゴシック" charset="0"/>
            </a:endParaRPr>
          </a:p>
        </p:txBody>
      </p:sp>
      <p:sp>
        <p:nvSpPr>
          <p:cNvPr id="4" name="Title 1"/>
          <p:cNvSpPr txBox="1">
            <a:spLocks/>
          </p:cNvSpPr>
          <p:nvPr/>
        </p:nvSpPr>
        <p:spPr>
          <a:xfrm>
            <a:off x="0" y="286743"/>
            <a:ext cx="9144000" cy="685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400" cap="small" dirty="0" smtClean="0">
                <a:solidFill>
                  <a:srgbClr val="FFFF00"/>
                </a:solidFill>
                <a:latin typeface="Arial"/>
              </a:rPr>
              <a:t>Imaging 3.0 – Aligning Incentives</a:t>
            </a:r>
            <a:endParaRPr lang="en-US" sz="3400" cap="small" dirty="0">
              <a:solidFill>
                <a:srgbClr val="FFFF00"/>
              </a:solidFill>
              <a:latin typeface="Arial"/>
            </a:endParaRPr>
          </a:p>
        </p:txBody>
      </p:sp>
      <p:pic>
        <p:nvPicPr>
          <p:cNvPr id="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30541" y="5542715"/>
            <a:ext cx="2632075" cy="69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0541" y="4718583"/>
            <a:ext cx="2632075" cy="67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140202"/>
            <a:ext cx="2427968" cy="151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16"/>
          <p:cNvPicPr>
            <a:picLocks noChangeAspect="1"/>
          </p:cNvPicPr>
          <p:nvPr/>
        </p:nvPicPr>
        <p:blipFill>
          <a:blip r:embed="rId5" cstate="email">
            <a:extLst>
              <a:ext uri="{28A0092B-C50C-407E-A947-70E740481C1C}">
                <a14:useLocalDpi xmlns:a14="http://schemas.microsoft.com/office/drawing/2010/main"/>
              </a:ext>
            </a:extLst>
          </a:blip>
          <a:srcRect l="-725"/>
          <a:stretch>
            <a:fillRect/>
          </a:stretch>
        </p:blipFill>
        <p:spPr>
          <a:xfrm>
            <a:off x="457203" y="4445000"/>
            <a:ext cx="2216151" cy="814149"/>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200" y="5257800"/>
            <a:ext cx="1568450" cy="1063605"/>
          </a:xfrm>
          <a:prstGeom prst="rect">
            <a:avLst/>
          </a:prstGeom>
        </p:spPr>
      </p:pic>
      <p:sp>
        <p:nvSpPr>
          <p:cNvPr id="11" name="TextBox 10"/>
          <p:cNvSpPr txBox="1"/>
          <p:nvPr/>
        </p:nvSpPr>
        <p:spPr>
          <a:xfrm>
            <a:off x="6400800" y="5562602"/>
            <a:ext cx="2427968" cy="646331"/>
          </a:xfrm>
          <a:prstGeom prst="rect">
            <a:avLst/>
          </a:prstGeom>
          <a:solidFill>
            <a:srgbClr val="FFFFFF">
              <a:alpha val="40000"/>
            </a:srgbClr>
          </a:solidFill>
        </p:spPr>
        <p:txBody>
          <a:bodyPr wrap="square" rtlCol="0">
            <a:spAutoFit/>
          </a:bodyPr>
          <a:lstStyle/>
          <a:p>
            <a:pPr algn="ctr" defTabSz="914324"/>
            <a:r>
              <a:rPr lang="en-US" cap="small" dirty="0">
                <a:solidFill>
                  <a:srgbClr val="FFFFFF"/>
                </a:solidFill>
              </a:rPr>
              <a:t>Radiology’s Voice In Washington</a:t>
            </a:r>
          </a:p>
        </p:txBody>
      </p:sp>
    </p:spTree>
    <p:extLst>
      <p:ext uri="{BB962C8B-B14F-4D97-AF65-F5344CB8AC3E}">
        <p14:creationId xmlns:p14="http://schemas.microsoft.com/office/powerpoint/2010/main" val="3001010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p:cNvPicPr>
          <p:nvPr/>
        </p:nvPicPr>
        <p:blipFill>
          <a:blip r:embed="rId2">
            <a:alphaModFix amt="88000"/>
            <a:extLst>
              <a:ext uri="{28A0092B-C50C-407E-A947-70E740481C1C}">
                <a14:useLocalDpi xmlns:a14="http://schemas.microsoft.com/office/drawing/2010/main"/>
              </a:ext>
            </a:extLst>
          </a:blip>
          <a:srcRect/>
          <a:stretch>
            <a:fillRect/>
          </a:stretch>
        </p:blipFill>
        <p:spPr bwMode="auto">
          <a:xfrm>
            <a:off x="533400" y="990600"/>
            <a:ext cx="8018470" cy="4876800"/>
          </a:xfrm>
          <a:prstGeom prst="rect">
            <a:avLst/>
          </a:prstGeom>
          <a:solidFill>
            <a:schemeClr val="tx1"/>
          </a:solidFill>
          <a:ln>
            <a:solidFill>
              <a:schemeClr val="accent1"/>
            </a:solidFill>
          </a:ln>
          <a:effectLst/>
          <a:extLst/>
        </p:spPr>
      </p:pic>
      <p:sp>
        <p:nvSpPr>
          <p:cNvPr id="8" name="TextBox 7"/>
          <p:cNvSpPr txBox="1"/>
          <p:nvPr/>
        </p:nvSpPr>
        <p:spPr>
          <a:xfrm>
            <a:off x="5638816" y="2921037"/>
            <a:ext cx="1794081" cy="461665"/>
          </a:xfrm>
          <a:prstGeom prst="rect">
            <a:avLst/>
          </a:prstGeom>
          <a:noFill/>
        </p:spPr>
        <p:txBody>
          <a:bodyPr wrap="none" rtlCol="0">
            <a:spAutoFit/>
          </a:bodyPr>
          <a:lstStyle/>
          <a:p>
            <a:pPr defTabSz="914324"/>
            <a:r>
              <a:rPr lang="en-US" sz="2400" b="1" cap="small" dirty="0">
                <a:solidFill>
                  <a:srgbClr val="B70000"/>
                </a:solidFill>
              </a:rPr>
              <a:t>Imaging 3.0</a:t>
            </a:r>
          </a:p>
        </p:txBody>
      </p:sp>
      <p:cxnSp>
        <p:nvCxnSpPr>
          <p:cNvPr id="9" name="Straight Arrow Connector 8"/>
          <p:cNvCxnSpPr/>
          <p:nvPr/>
        </p:nvCxnSpPr>
        <p:spPr>
          <a:xfrm>
            <a:off x="3733800" y="3124200"/>
            <a:ext cx="1819806" cy="0"/>
          </a:xfrm>
          <a:prstGeom prst="straightConnector1">
            <a:avLst/>
          </a:prstGeom>
          <a:ln w="38100" cmpd="sng">
            <a:solidFill>
              <a:srgbClr val="B7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905020" y="2819437"/>
            <a:ext cx="1794081" cy="461665"/>
          </a:xfrm>
          <a:prstGeom prst="rect">
            <a:avLst/>
          </a:prstGeom>
          <a:noFill/>
        </p:spPr>
        <p:txBody>
          <a:bodyPr wrap="none" rtlCol="0">
            <a:spAutoFit/>
          </a:bodyPr>
          <a:lstStyle/>
          <a:p>
            <a:pPr defTabSz="914324"/>
            <a:r>
              <a:rPr lang="en-US" sz="2400" b="1" cap="small" dirty="0">
                <a:solidFill>
                  <a:srgbClr val="B70000"/>
                </a:solidFill>
              </a:rPr>
              <a:t>Imaging 2.0</a:t>
            </a:r>
          </a:p>
        </p:txBody>
      </p:sp>
    </p:spTree>
    <p:extLst>
      <p:ext uri="{BB962C8B-B14F-4D97-AF65-F5344CB8AC3E}">
        <p14:creationId xmlns:p14="http://schemas.microsoft.com/office/powerpoint/2010/main" val="977549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514600"/>
            <a:ext cx="6324600" cy="784830"/>
          </a:xfrm>
          <a:prstGeom prst="rect">
            <a:avLst/>
          </a:prstGeom>
          <a:noFill/>
        </p:spPr>
        <p:txBody>
          <a:bodyPr wrap="square" rtlCol="0">
            <a:spAutoFit/>
          </a:bodyPr>
          <a:lstStyle/>
          <a:p>
            <a:pPr algn="ctr" defTabSz="914324"/>
            <a:r>
              <a:rPr lang="en-US" sz="4500" dirty="0">
                <a:solidFill>
                  <a:srgbClr val="FFFF00"/>
                </a:solidFill>
              </a:rPr>
              <a:t>What if we’re wrong?</a:t>
            </a:r>
          </a:p>
        </p:txBody>
      </p:sp>
    </p:spTree>
    <p:extLst>
      <p:ext uri="{BB962C8B-B14F-4D97-AF65-F5344CB8AC3E}">
        <p14:creationId xmlns:p14="http://schemas.microsoft.com/office/powerpoint/2010/main" val="944943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descr="IMAGING 3.0 V2.jpg"/>
          <p:cNvPicPr>
            <a:picLocks noChangeAspect="1"/>
          </p:cNvPicPr>
          <p:nvPr/>
        </p:nvPicPr>
        <p:blipFill rotWithShape="1">
          <a:blip r:embed="rId2" cstate="email">
            <a:extLst>
              <a:ext uri="{28A0092B-C50C-407E-A947-70E740481C1C}">
                <a14:useLocalDpi xmlns:a14="http://schemas.microsoft.com/office/drawing/2010/main"/>
              </a:ext>
            </a:extLst>
          </a:blip>
          <a:srcRect l="23403" r="11875"/>
          <a:stretch/>
        </p:blipFill>
        <p:spPr bwMode="auto">
          <a:xfrm>
            <a:off x="2057403" y="1905000"/>
            <a:ext cx="494974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344434"/>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93800"/>
            <a:ext cx="8229600" cy="4648200"/>
          </a:xfrm>
        </p:spPr>
        <p:txBody>
          <a:bodyPr>
            <a:noAutofit/>
          </a:bodyPr>
          <a:lstStyle/>
          <a:p>
            <a:pPr>
              <a:lnSpc>
                <a:spcPct val="100000"/>
              </a:lnSpc>
              <a:defRPr/>
            </a:pPr>
            <a:r>
              <a:rPr lang="en-US" sz="2000" u="sng" dirty="0">
                <a:ea typeface="ＭＳ Ｐゴシック" pitchFamily="34" charset="-128"/>
              </a:rPr>
              <a:t>For Patients</a:t>
            </a:r>
          </a:p>
          <a:p>
            <a:pPr lvl="1">
              <a:lnSpc>
                <a:spcPct val="100000"/>
              </a:lnSpc>
              <a:defRPr/>
            </a:pPr>
            <a:r>
              <a:rPr lang="en-US" sz="2000" dirty="0">
                <a:ea typeface="ＭＳ Ｐゴシック" pitchFamily="34" charset="-128"/>
              </a:rPr>
              <a:t>Access and convenience without  payer-imposed steerage </a:t>
            </a:r>
          </a:p>
          <a:p>
            <a:pPr lvl="1">
              <a:lnSpc>
                <a:spcPct val="100000"/>
              </a:lnSpc>
              <a:defRPr/>
            </a:pPr>
            <a:r>
              <a:rPr lang="en-US" sz="2000" dirty="0">
                <a:ea typeface="ＭＳ Ｐゴシック" pitchFamily="34" charset="-128"/>
              </a:rPr>
              <a:t>Education about the procedure including risks and alternatives</a:t>
            </a:r>
          </a:p>
          <a:p>
            <a:pPr lvl="1">
              <a:lnSpc>
                <a:spcPct val="100000"/>
              </a:lnSpc>
              <a:defRPr/>
            </a:pPr>
            <a:r>
              <a:rPr lang="en-US" sz="2000" dirty="0">
                <a:ea typeface="ＭＳ Ｐゴシック" pitchFamily="34" charset="-128"/>
              </a:rPr>
              <a:t>Understanding imaging results and personal consultations</a:t>
            </a:r>
          </a:p>
          <a:p>
            <a:pPr lvl="1">
              <a:lnSpc>
                <a:spcPct val="100000"/>
              </a:lnSpc>
              <a:defRPr/>
            </a:pPr>
            <a:r>
              <a:rPr lang="en-US" sz="2000" dirty="0">
                <a:ea typeface="ＭＳ Ｐゴシック" pitchFamily="34" charset="-128"/>
              </a:rPr>
              <a:t>Portable imaging record to empower patients in decision making</a:t>
            </a:r>
          </a:p>
          <a:p>
            <a:pPr>
              <a:lnSpc>
                <a:spcPct val="100000"/>
              </a:lnSpc>
              <a:defRPr/>
            </a:pPr>
            <a:r>
              <a:rPr lang="en-US" sz="2000" u="sng" dirty="0">
                <a:ea typeface="ＭＳ Ｐゴシック" pitchFamily="34" charset="-128"/>
              </a:rPr>
              <a:t>For Referring Physicians</a:t>
            </a:r>
          </a:p>
          <a:p>
            <a:pPr lvl="1">
              <a:lnSpc>
                <a:spcPct val="100000"/>
              </a:lnSpc>
              <a:defRPr/>
            </a:pPr>
            <a:r>
              <a:rPr lang="en-US" sz="2000" dirty="0">
                <a:ea typeface="ＭＳ Ｐゴシック" pitchFamily="34" charset="-128"/>
              </a:rPr>
              <a:t>Transparent and educational decision support without added costs</a:t>
            </a:r>
          </a:p>
          <a:p>
            <a:pPr lvl="1">
              <a:lnSpc>
                <a:spcPct val="100000"/>
              </a:lnSpc>
              <a:defRPr/>
            </a:pPr>
            <a:r>
              <a:rPr lang="en-US" sz="2000" dirty="0">
                <a:ea typeface="ＭＳ Ｐゴシック" pitchFamily="34" charset="-128"/>
              </a:rPr>
              <a:t>Shared imaging information to prevent duplicate care</a:t>
            </a:r>
          </a:p>
          <a:p>
            <a:pPr lvl="1">
              <a:lnSpc>
                <a:spcPct val="100000"/>
              </a:lnSpc>
              <a:defRPr/>
            </a:pPr>
            <a:r>
              <a:rPr lang="en-US" sz="2000" dirty="0">
                <a:ea typeface="ＭＳ Ｐゴシック" pitchFamily="34" charset="-128"/>
              </a:rPr>
              <a:t>Precise, reproducible and relevant results reporting</a:t>
            </a:r>
          </a:p>
          <a:p>
            <a:pPr lvl="1">
              <a:lnSpc>
                <a:spcPct val="100000"/>
              </a:lnSpc>
              <a:defRPr/>
            </a:pPr>
            <a:r>
              <a:rPr lang="en-US" sz="2000" dirty="0">
                <a:ea typeface="ＭＳ Ｐゴシック" pitchFamily="34" charset="-128"/>
              </a:rPr>
              <a:t>Evidence-based guidelines for follow-up </a:t>
            </a:r>
            <a:r>
              <a:rPr lang="en-US" sz="2000" dirty="0" smtClean="0">
                <a:ea typeface="ＭＳ Ｐゴシック" pitchFamily="34" charset="-128"/>
              </a:rPr>
              <a:t>recommendations</a:t>
            </a:r>
            <a:endParaRPr lang="en-US" sz="2000" dirty="0">
              <a:ea typeface="ＭＳ Ｐゴシック" pitchFamily="34" charset="-128"/>
            </a:endParaRPr>
          </a:p>
        </p:txBody>
      </p:sp>
      <p:sp>
        <p:nvSpPr>
          <p:cNvPr id="5" name="Title 1"/>
          <p:cNvSpPr txBox="1">
            <a:spLocks/>
          </p:cNvSpPr>
          <p:nvPr/>
        </p:nvSpPr>
        <p:spPr>
          <a:xfrm>
            <a:off x="152400" y="279400"/>
            <a:ext cx="9144000" cy="685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400" cap="small" dirty="0" smtClean="0">
                <a:solidFill>
                  <a:srgbClr val="FFFF00"/>
                </a:solidFill>
                <a:latin typeface="Arial"/>
              </a:rPr>
              <a:t>Imaging 3.0: what does success look like?</a:t>
            </a:r>
            <a:endParaRPr lang="en-US" sz="3400" cap="small" dirty="0">
              <a:solidFill>
                <a:srgbClr val="FFFF00"/>
              </a:solidFill>
              <a:latin typeface="Arial"/>
            </a:endParaRPr>
          </a:p>
        </p:txBody>
      </p:sp>
    </p:spTree>
    <p:extLst>
      <p:ext uri="{BB962C8B-B14F-4D97-AF65-F5344CB8AC3E}">
        <p14:creationId xmlns:p14="http://schemas.microsoft.com/office/powerpoint/2010/main" val="2271143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93800"/>
            <a:ext cx="8229600" cy="4648200"/>
          </a:xfrm>
        </p:spPr>
        <p:txBody>
          <a:bodyPr>
            <a:noAutofit/>
          </a:bodyPr>
          <a:lstStyle/>
          <a:p>
            <a:pPr>
              <a:lnSpc>
                <a:spcPct val="100000"/>
              </a:lnSpc>
              <a:defRPr/>
            </a:pPr>
            <a:r>
              <a:rPr lang="en-US" u="sng" dirty="0">
                <a:ea typeface="ＭＳ Ｐゴシック" pitchFamily="34" charset="-128"/>
              </a:rPr>
              <a:t>For Radiologists</a:t>
            </a:r>
          </a:p>
          <a:p>
            <a:pPr lvl="1">
              <a:lnSpc>
                <a:spcPct val="100000"/>
              </a:lnSpc>
              <a:defRPr/>
            </a:pPr>
            <a:r>
              <a:rPr lang="en-US" sz="2400" dirty="0">
                <a:ea typeface="ＭＳ Ｐゴシック" pitchFamily="34" charset="-128"/>
              </a:rPr>
              <a:t>Integration into the full spectrum of patient care</a:t>
            </a:r>
          </a:p>
          <a:p>
            <a:pPr lvl="1">
              <a:lnSpc>
                <a:spcPct val="100000"/>
              </a:lnSpc>
              <a:defRPr/>
            </a:pPr>
            <a:r>
              <a:rPr lang="en-US" sz="2400" dirty="0">
                <a:ea typeface="ＭＳ Ｐゴシック" pitchFamily="34" charset="-128"/>
              </a:rPr>
              <a:t>Confidence in evidence-based recommendations</a:t>
            </a:r>
          </a:p>
          <a:p>
            <a:pPr lvl="1">
              <a:lnSpc>
                <a:spcPct val="100000"/>
              </a:lnSpc>
              <a:defRPr/>
            </a:pPr>
            <a:r>
              <a:rPr lang="en-US" sz="2400" dirty="0">
                <a:ea typeface="ＭＳ Ｐゴシック" pitchFamily="34" charset="-128"/>
              </a:rPr>
              <a:t>Professional </a:t>
            </a:r>
            <a:r>
              <a:rPr lang="en-US" sz="2400" dirty="0" smtClean="0">
                <a:ea typeface="ＭＳ Ｐゴシック" pitchFamily="34" charset="-128"/>
              </a:rPr>
              <a:t>satisfaction</a:t>
            </a:r>
          </a:p>
          <a:p>
            <a:pPr lvl="1">
              <a:lnSpc>
                <a:spcPct val="100000"/>
              </a:lnSpc>
              <a:defRPr/>
            </a:pPr>
            <a:r>
              <a:rPr lang="en-US" sz="2400" dirty="0" smtClean="0">
                <a:ea typeface="ＭＳ Ｐゴシック" pitchFamily="34" charset="-128"/>
              </a:rPr>
              <a:t>Relevance and longevity for our specialty</a:t>
            </a:r>
            <a:endParaRPr lang="en-US" sz="2400" dirty="0">
              <a:ea typeface="ＭＳ Ｐゴシック" pitchFamily="34" charset="-128"/>
            </a:endParaRPr>
          </a:p>
        </p:txBody>
      </p:sp>
      <p:sp>
        <p:nvSpPr>
          <p:cNvPr id="5" name="Title 1"/>
          <p:cNvSpPr txBox="1">
            <a:spLocks/>
          </p:cNvSpPr>
          <p:nvPr/>
        </p:nvSpPr>
        <p:spPr>
          <a:xfrm>
            <a:off x="76200" y="279400"/>
            <a:ext cx="9144000" cy="685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400" cap="small" dirty="0" smtClean="0">
                <a:solidFill>
                  <a:srgbClr val="FFFF00"/>
                </a:solidFill>
                <a:latin typeface="Arial"/>
              </a:rPr>
              <a:t>Imaging 3.0: what does success look like?</a:t>
            </a:r>
            <a:endParaRPr lang="en-US" sz="3400" cap="small" dirty="0">
              <a:solidFill>
                <a:srgbClr val="FFFF00"/>
              </a:solidFill>
              <a:latin typeface="Arial"/>
            </a:endParaRPr>
          </a:p>
        </p:txBody>
      </p:sp>
    </p:spTree>
    <p:extLst>
      <p:ext uri="{BB962C8B-B14F-4D97-AF65-F5344CB8AC3E}">
        <p14:creationId xmlns:p14="http://schemas.microsoft.com/office/powerpoint/2010/main" val="522610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3"/>
            <a:ext cx="8229600" cy="3232151"/>
          </a:xfrm>
        </p:spPr>
        <p:txBody>
          <a:bodyPr anchor="t">
            <a:normAutofit/>
          </a:bodyPr>
          <a:lstStyle/>
          <a:p>
            <a:pPr>
              <a:defRPr/>
            </a:pPr>
            <a:r>
              <a:rPr lang="en-US" sz="2800" b="1" cap="small" spc="-84" dirty="0" smtClean="0">
                <a:solidFill>
                  <a:srgbClr val="FFFFFF"/>
                </a:solidFill>
                <a:effectLst>
                  <a:outerShdw blurRad="50800" dist="38100" dir="2700000" algn="tl" rotWithShape="0">
                    <a:prstClr val="black">
                      <a:alpha val="40000"/>
                    </a:prstClr>
                  </a:outerShdw>
                </a:effectLst>
                <a:cs typeface="Arial"/>
              </a:rPr>
              <a:t>Maximizing radiologists’  value</a:t>
            </a:r>
          </a:p>
          <a:p>
            <a:pPr>
              <a:defRPr/>
            </a:pPr>
            <a:r>
              <a:rPr lang="en-US" sz="2800" b="1" cap="small" spc="-84" dirty="0" smtClean="0">
                <a:solidFill>
                  <a:srgbClr val="FFFFFF"/>
                </a:solidFill>
                <a:effectLst>
                  <a:outerShdw blurRad="50800" dist="38100" dir="2700000" algn="tl" rotWithShape="0">
                    <a:prstClr val="black">
                      <a:alpha val="40000"/>
                    </a:prstClr>
                  </a:outerShdw>
                </a:effectLst>
                <a:cs typeface="Arial"/>
              </a:rPr>
              <a:t>Collaborating with other physicians</a:t>
            </a:r>
          </a:p>
          <a:p>
            <a:pPr>
              <a:defRPr/>
            </a:pPr>
            <a:r>
              <a:rPr lang="en-US" sz="2800" b="1" cap="small" spc="-84" dirty="0" smtClean="0">
                <a:solidFill>
                  <a:srgbClr val="FFFFFF"/>
                </a:solidFill>
                <a:effectLst>
                  <a:outerShdw blurRad="50800" dist="38100" dir="2700000" algn="tl" rotWithShape="0">
                    <a:prstClr val="black">
                      <a:alpha val="40000"/>
                    </a:prstClr>
                  </a:outerShdw>
                </a:effectLst>
                <a:cs typeface="Arial"/>
              </a:rPr>
              <a:t>Empowering patients</a:t>
            </a:r>
          </a:p>
          <a:p>
            <a:pPr>
              <a:defRPr/>
            </a:pPr>
            <a:r>
              <a:rPr lang="en-US" sz="2800" b="1" cap="small" spc="-84" dirty="0" smtClean="0">
                <a:solidFill>
                  <a:srgbClr val="FFFFFF"/>
                </a:solidFill>
                <a:effectLst>
                  <a:outerShdw blurRad="50800" dist="38100" dir="2700000" algn="tl" rotWithShape="0">
                    <a:prstClr val="black">
                      <a:alpha val="40000"/>
                    </a:prstClr>
                  </a:outerShdw>
                </a:effectLst>
                <a:cs typeface="Arial"/>
              </a:rPr>
              <a:t>Changing the discussion in Washington</a:t>
            </a:r>
            <a:endParaRPr lang="en-US" sz="2800" cap="small" dirty="0">
              <a:solidFill>
                <a:srgbClr val="FFFFFF"/>
              </a:solidFill>
            </a:endParaRPr>
          </a:p>
        </p:txBody>
      </p:sp>
      <p:sp>
        <p:nvSpPr>
          <p:cNvPr id="4" name="Title 1"/>
          <p:cNvSpPr txBox="1">
            <a:spLocks/>
          </p:cNvSpPr>
          <p:nvPr/>
        </p:nvSpPr>
        <p:spPr>
          <a:xfrm>
            <a:off x="0" y="286743"/>
            <a:ext cx="9144000" cy="685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cap="small" dirty="0" smtClean="0">
                <a:solidFill>
                  <a:srgbClr val="FFFF00"/>
                </a:solidFill>
                <a:latin typeface="Arial"/>
              </a:rPr>
              <a:t>Imaging 3.0</a:t>
            </a:r>
            <a:endParaRPr lang="en-US" sz="4000" cap="small" dirty="0">
              <a:solidFill>
                <a:srgbClr val="FFFF00"/>
              </a:solidFill>
              <a:latin typeface="Arial"/>
            </a:endParaRPr>
          </a:p>
        </p:txBody>
      </p:sp>
    </p:spTree>
    <p:extLst>
      <p:ext uri="{BB962C8B-B14F-4D97-AF65-F5344CB8AC3E}">
        <p14:creationId xmlns:p14="http://schemas.microsoft.com/office/powerpoint/2010/main" val="3583192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Imaging 3.0?</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I’m already there</a:t>
            </a:r>
          </a:p>
          <a:p>
            <a:r>
              <a:rPr lang="en-US" dirty="0" smtClean="0"/>
              <a:t>I’m on board but anxious</a:t>
            </a:r>
          </a:p>
          <a:p>
            <a:r>
              <a:rPr lang="en-US" dirty="0" smtClean="0"/>
              <a:t>I’d rather take my chances with the fire</a:t>
            </a:r>
            <a:endParaRPr lang="en-US" dirty="0"/>
          </a:p>
        </p:txBody>
      </p:sp>
    </p:spTree>
    <p:extLst>
      <p:ext uri="{BB962C8B-B14F-4D97-AF65-F5344CB8AC3E}">
        <p14:creationId xmlns:p14="http://schemas.microsoft.com/office/powerpoint/2010/main" val="2986857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97000"/>
            <a:ext cx="8001000" cy="2862322"/>
          </a:xfrm>
          <a:prstGeom prst="rect">
            <a:avLst/>
          </a:prstGeom>
        </p:spPr>
        <p:txBody>
          <a:bodyPr wrap="square">
            <a:spAutoFit/>
          </a:bodyPr>
          <a:lstStyle/>
          <a:p>
            <a:pPr algn="ctr" defTabSz="914324"/>
            <a:r>
              <a:rPr lang="en-US" sz="4500" dirty="0">
                <a:solidFill>
                  <a:srgbClr val="FFFF00"/>
                </a:solidFill>
              </a:rPr>
              <a:t>Imaging 3.0 is Radiology’s Roadmap for the transition from volume-based imaging to value-based imaging care</a:t>
            </a:r>
          </a:p>
        </p:txBody>
      </p:sp>
    </p:spTree>
    <p:extLst>
      <p:ext uri="{BB962C8B-B14F-4D97-AF65-F5344CB8AC3E}">
        <p14:creationId xmlns:p14="http://schemas.microsoft.com/office/powerpoint/2010/main" val="92215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BEBA8EAE-BF5A-486C-A8C5-ECC9F3942E4B}">
                <a14:imgProps xmlns:a14="http://schemas.microsoft.com/office/drawing/2010/main">
                  <a14:imgLayer r:embed="rId3">
                    <a14:imgEffect>
                      <a14:backgroundRemoval t="2657" b="98767" l="4660" r="93476"/>
                    </a14:imgEffect>
                  </a14:imgLayer>
                </a14:imgProps>
              </a:ext>
            </a:extLst>
          </a:blip>
          <a:srcRect l="-63818" r="-63818"/>
          <a:stretch>
            <a:fillRect/>
          </a:stretch>
        </p:blipFill>
        <p:spPr>
          <a:xfrm>
            <a:off x="228600" y="381000"/>
            <a:ext cx="8534400" cy="5486400"/>
          </a:xfrm>
        </p:spPr>
      </p:pic>
      <p:sp>
        <p:nvSpPr>
          <p:cNvPr id="5" name="Up Arrow 4"/>
          <p:cNvSpPr/>
          <p:nvPr/>
        </p:nvSpPr>
        <p:spPr>
          <a:xfrm>
            <a:off x="1143000" y="1498600"/>
            <a:ext cx="457200" cy="4064000"/>
          </a:xfrm>
          <a:prstGeom prst="up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24"/>
            <a:endParaRPr lang="en-US" dirty="0">
              <a:solidFill>
                <a:srgbClr val="EEB601"/>
              </a:solidFill>
            </a:endParaRPr>
          </a:p>
        </p:txBody>
      </p:sp>
      <p:sp>
        <p:nvSpPr>
          <p:cNvPr id="6" name="Up Arrow 5"/>
          <p:cNvSpPr/>
          <p:nvPr/>
        </p:nvSpPr>
        <p:spPr>
          <a:xfrm flipV="1">
            <a:off x="7467600" y="1498600"/>
            <a:ext cx="457200" cy="4064000"/>
          </a:xfrm>
          <a:prstGeom prst="up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24"/>
            <a:endParaRPr lang="en-US" dirty="0">
              <a:solidFill>
                <a:srgbClr val="EEB601"/>
              </a:solidFill>
            </a:endParaRPr>
          </a:p>
        </p:txBody>
      </p:sp>
      <p:sp>
        <p:nvSpPr>
          <p:cNvPr id="7" name="TextBox 6"/>
          <p:cNvSpPr txBox="1"/>
          <p:nvPr/>
        </p:nvSpPr>
        <p:spPr>
          <a:xfrm>
            <a:off x="457200" y="787400"/>
            <a:ext cx="1905000" cy="400110"/>
          </a:xfrm>
          <a:prstGeom prst="rect">
            <a:avLst/>
          </a:prstGeom>
          <a:noFill/>
        </p:spPr>
        <p:txBody>
          <a:bodyPr wrap="square" rtlCol="0">
            <a:spAutoFit/>
          </a:bodyPr>
          <a:lstStyle/>
          <a:p>
            <a:pPr algn="ctr" defTabSz="914324"/>
            <a:r>
              <a:rPr lang="en-US" sz="2000" dirty="0">
                <a:solidFill>
                  <a:srgbClr val="FFFFFF"/>
                </a:solidFill>
              </a:rPr>
              <a:t>Productivity</a:t>
            </a:r>
          </a:p>
        </p:txBody>
      </p:sp>
      <p:sp>
        <p:nvSpPr>
          <p:cNvPr id="8" name="TextBox 7"/>
          <p:cNvSpPr txBox="1"/>
          <p:nvPr/>
        </p:nvSpPr>
        <p:spPr>
          <a:xfrm>
            <a:off x="6705600" y="5664200"/>
            <a:ext cx="1905000" cy="400110"/>
          </a:xfrm>
          <a:prstGeom prst="rect">
            <a:avLst/>
          </a:prstGeom>
          <a:noFill/>
        </p:spPr>
        <p:txBody>
          <a:bodyPr wrap="square" rtlCol="0">
            <a:spAutoFit/>
          </a:bodyPr>
          <a:lstStyle/>
          <a:p>
            <a:pPr algn="ctr" defTabSz="914324"/>
            <a:r>
              <a:rPr lang="en-US" sz="2000" dirty="0">
                <a:solidFill>
                  <a:srgbClr val="FFFFFF"/>
                </a:solidFill>
              </a:rPr>
              <a:t>Presence</a:t>
            </a:r>
          </a:p>
        </p:txBody>
      </p:sp>
    </p:spTree>
    <p:extLst>
      <p:ext uri="{BB962C8B-B14F-4D97-AF65-F5344CB8AC3E}">
        <p14:creationId xmlns:p14="http://schemas.microsoft.com/office/powerpoint/2010/main" val="3274749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1387" b="89985" l="0" r="100000"/>
                    </a14:imgEffect>
                  </a14:imgLayer>
                </a14:imgProps>
              </a:ext>
            </a:extLst>
          </a:blip>
          <a:stretch>
            <a:fillRect/>
          </a:stretch>
        </p:blipFill>
        <p:spPr>
          <a:xfrm>
            <a:off x="1752610" y="381000"/>
            <a:ext cx="5650717" cy="6858000"/>
          </a:xfrm>
          <a:prstGeom prst="rect">
            <a:avLst/>
          </a:prstGeom>
        </p:spPr>
      </p:pic>
    </p:spTree>
    <p:extLst>
      <p:ext uri="{BB962C8B-B14F-4D97-AF65-F5344CB8AC3E}">
        <p14:creationId xmlns:p14="http://schemas.microsoft.com/office/powerpoint/2010/main" val="1874828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89019"/>
            <a:ext cx="7848600" cy="3554819"/>
          </a:xfrm>
          <a:prstGeom prst="rect">
            <a:avLst/>
          </a:prstGeom>
          <a:noFill/>
        </p:spPr>
        <p:txBody>
          <a:bodyPr wrap="square" rtlCol="0">
            <a:spAutoFit/>
          </a:bodyPr>
          <a:lstStyle/>
          <a:p>
            <a:pPr algn="ctr" defTabSz="914324"/>
            <a:r>
              <a:rPr lang="en-US" sz="4500" dirty="0">
                <a:solidFill>
                  <a:srgbClr val="FF0000"/>
                </a:solidFill>
              </a:rPr>
              <a:t>Is imaging part of the problem?</a:t>
            </a:r>
            <a:endParaRPr lang="en-US" sz="4500" dirty="0">
              <a:solidFill>
                <a:srgbClr val="FFFF00"/>
              </a:solidFill>
            </a:endParaRPr>
          </a:p>
          <a:p>
            <a:pPr algn="ctr" defTabSz="914324"/>
            <a:r>
              <a:rPr lang="en-US" sz="4500" dirty="0">
                <a:solidFill>
                  <a:srgbClr val="FFFF00"/>
                </a:solidFill>
              </a:rPr>
              <a:t>Imaging 3.0:Demonstrating that imaging is a high value solution </a:t>
            </a:r>
          </a:p>
        </p:txBody>
      </p:sp>
    </p:spTree>
    <p:extLst>
      <p:ext uri="{BB962C8B-B14F-4D97-AF65-F5344CB8AC3E}">
        <p14:creationId xmlns:p14="http://schemas.microsoft.com/office/powerpoint/2010/main" val="690304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800"/>
            <a:ext cx="8229600" cy="1143000"/>
          </a:xfrm>
        </p:spPr>
        <p:txBody>
          <a:bodyPr anchor="ctr"/>
          <a:lstStyle/>
          <a:p>
            <a:r>
              <a:rPr lang="en-US" cap="small" dirty="0" smtClean="0">
                <a:solidFill>
                  <a:srgbClr val="FFFF00"/>
                </a:solidFill>
              </a:rPr>
              <a:t>Imaging</a:t>
            </a:r>
            <a:r>
              <a:rPr lang="en-US" dirty="0" smtClean="0">
                <a:solidFill>
                  <a:srgbClr val="FFFF00"/>
                </a:solidFill>
              </a:rPr>
              <a:t> 3.0</a:t>
            </a:r>
            <a:endParaRPr lang="en-US" dirty="0">
              <a:solidFill>
                <a:srgbClr val="FFFF00"/>
              </a:solidFill>
            </a:endParaRPr>
          </a:p>
        </p:txBody>
      </p:sp>
      <p:sp>
        <p:nvSpPr>
          <p:cNvPr id="3" name="Content Placeholder 2"/>
          <p:cNvSpPr>
            <a:spLocks noGrp="1"/>
          </p:cNvSpPr>
          <p:nvPr>
            <p:ph idx="1"/>
          </p:nvPr>
        </p:nvSpPr>
        <p:spPr>
          <a:xfrm>
            <a:off x="457200" y="990612"/>
            <a:ext cx="8229600" cy="4793257"/>
          </a:xfrm>
        </p:spPr>
        <p:txBody>
          <a:bodyPr anchor="t">
            <a:noAutofit/>
          </a:bodyPr>
          <a:lstStyle/>
          <a:p>
            <a:pPr>
              <a:lnSpc>
                <a:spcPct val="100000"/>
              </a:lnSpc>
            </a:pPr>
            <a:r>
              <a:rPr lang="en-US" sz="2400" cap="small" dirty="0" smtClean="0"/>
              <a:t>What is it?</a:t>
            </a:r>
          </a:p>
          <a:p>
            <a:pPr lvl="1">
              <a:lnSpc>
                <a:spcPct val="100000"/>
              </a:lnSpc>
            </a:pPr>
            <a:r>
              <a:rPr lang="en-US" cap="small" dirty="0" smtClean="0"/>
              <a:t>Practice model</a:t>
            </a:r>
          </a:p>
          <a:p>
            <a:pPr lvl="1">
              <a:lnSpc>
                <a:spcPct val="100000"/>
              </a:lnSpc>
            </a:pPr>
            <a:r>
              <a:rPr lang="en-US" cap="small" dirty="0" smtClean="0"/>
              <a:t>Toolkit for making the transition to Value-Based Care</a:t>
            </a:r>
          </a:p>
          <a:p>
            <a:pPr lvl="1">
              <a:lnSpc>
                <a:spcPct val="100000"/>
              </a:lnSpc>
            </a:pPr>
            <a:r>
              <a:rPr lang="en-US" cap="small" dirty="0" smtClean="0"/>
              <a:t>Advocacy tool for policy makers to align incentives</a:t>
            </a:r>
          </a:p>
          <a:p>
            <a:pPr lvl="1">
              <a:lnSpc>
                <a:spcPct val="100000"/>
              </a:lnSpc>
            </a:pPr>
            <a:r>
              <a:rPr lang="en-US" cap="small" dirty="0" smtClean="0"/>
              <a:t>Basis for empowering patients</a:t>
            </a:r>
          </a:p>
          <a:p>
            <a:pPr>
              <a:lnSpc>
                <a:spcPct val="100000"/>
              </a:lnSpc>
            </a:pPr>
            <a:r>
              <a:rPr lang="en-US" sz="2400" cap="small" dirty="0" smtClean="0"/>
              <a:t>Who is it for?</a:t>
            </a:r>
          </a:p>
          <a:p>
            <a:pPr lvl="1">
              <a:lnSpc>
                <a:spcPct val="100000"/>
              </a:lnSpc>
            </a:pPr>
            <a:r>
              <a:rPr lang="en-US" cap="small" dirty="0" smtClean="0"/>
              <a:t>Radiologists</a:t>
            </a:r>
          </a:p>
          <a:p>
            <a:pPr lvl="1">
              <a:lnSpc>
                <a:spcPct val="100000"/>
              </a:lnSpc>
            </a:pPr>
            <a:r>
              <a:rPr lang="en-US" cap="small" dirty="0" smtClean="0"/>
              <a:t>Referring physicians</a:t>
            </a:r>
          </a:p>
          <a:p>
            <a:pPr lvl="1">
              <a:lnSpc>
                <a:spcPct val="100000"/>
              </a:lnSpc>
            </a:pPr>
            <a:r>
              <a:rPr lang="en-US" cap="small" dirty="0" smtClean="0"/>
              <a:t>Patients</a:t>
            </a:r>
          </a:p>
          <a:p>
            <a:pPr lvl="1">
              <a:lnSpc>
                <a:spcPct val="100000"/>
              </a:lnSpc>
            </a:pPr>
            <a:r>
              <a:rPr lang="en-US" cap="small" dirty="0" smtClean="0"/>
              <a:t>Policy makers</a:t>
            </a:r>
          </a:p>
        </p:txBody>
      </p:sp>
    </p:spTree>
    <p:extLst>
      <p:ext uri="{BB962C8B-B14F-4D97-AF65-F5344CB8AC3E}">
        <p14:creationId xmlns:p14="http://schemas.microsoft.com/office/powerpoint/2010/main" val="1092478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1143000"/>
          </a:xfrm>
        </p:spPr>
        <p:txBody>
          <a:bodyPr anchor="ctr"/>
          <a:lstStyle/>
          <a:p>
            <a:r>
              <a:rPr lang="en-US" cap="small" dirty="0" smtClean="0">
                <a:solidFill>
                  <a:srgbClr val="FFFF00"/>
                </a:solidFill>
              </a:rPr>
              <a:t>Imaging</a:t>
            </a:r>
            <a:r>
              <a:rPr lang="en-US" dirty="0" smtClean="0">
                <a:solidFill>
                  <a:srgbClr val="FFFF00"/>
                </a:solidFill>
              </a:rPr>
              <a:t> 3.0</a:t>
            </a:r>
            <a:endParaRPr lang="en-US" dirty="0">
              <a:solidFill>
                <a:srgbClr val="FFFF00"/>
              </a:solidFill>
            </a:endParaRPr>
          </a:p>
        </p:txBody>
      </p:sp>
      <p:sp>
        <p:nvSpPr>
          <p:cNvPr id="3" name="Content Placeholder 2"/>
          <p:cNvSpPr>
            <a:spLocks noGrp="1"/>
          </p:cNvSpPr>
          <p:nvPr>
            <p:ph idx="1"/>
          </p:nvPr>
        </p:nvSpPr>
        <p:spPr>
          <a:xfrm>
            <a:off x="457200" y="1423393"/>
            <a:ext cx="8229600" cy="4525963"/>
          </a:xfrm>
        </p:spPr>
        <p:txBody>
          <a:bodyPr anchor="t">
            <a:normAutofit/>
          </a:bodyPr>
          <a:lstStyle/>
          <a:p>
            <a:pPr>
              <a:lnSpc>
                <a:spcPct val="100000"/>
              </a:lnSpc>
            </a:pPr>
            <a:r>
              <a:rPr lang="en-US" sz="2400" cap="small" dirty="0" smtClean="0"/>
              <a:t>What does it do?</a:t>
            </a:r>
          </a:p>
          <a:p>
            <a:pPr lvl="1">
              <a:lnSpc>
                <a:spcPct val="100000"/>
              </a:lnSpc>
            </a:pPr>
            <a:r>
              <a:rPr lang="en-US" sz="2400" cap="small" dirty="0" smtClean="0"/>
              <a:t>Leverages IT</a:t>
            </a:r>
          </a:p>
          <a:p>
            <a:pPr lvl="1">
              <a:lnSpc>
                <a:spcPct val="100000"/>
              </a:lnSpc>
            </a:pPr>
            <a:r>
              <a:rPr lang="en-US" sz="2400" cap="small" dirty="0" smtClean="0"/>
              <a:t>Redefines productivity and value</a:t>
            </a:r>
          </a:p>
          <a:p>
            <a:pPr lvl="1">
              <a:lnSpc>
                <a:spcPct val="100000"/>
              </a:lnSpc>
            </a:pPr>
            <a:r>
              <a:rPr lang="en-US" sz="2400" cap="small" dirty="0" smtClean="0"/>
              <a:t>Establishes relationships</a:t>
            </a:r>
          </a:p>
          <a:p>
            <a:pPr marL="457200" lvl="1" indent="0">
              <a:lnSpc>
                <a:spcPct val="100000"/>
              </a:lnSpc>
              <a:buNone/>
            </a:pPr>
            <a:endParaRPr lang="en-US" sz="2400" cap="small" dirty="0" smtClean="0"/>
          </a:p>
          <a:p>
            <a:pPr>
              <a:lnSpc>
                <a:spcPct val="100000"/>
              </a:lnSpc>
            </a:pPr>
            <a:r>
              <a:rPr lang="en-US" sz="2400" cap="small" dirty="0" smtClean="0"/>
              <a:t>Where does it fit?</a:t>
            </a:r>
          </a:p>
          <a:p>
            <a:pPr lvl="1">
              <a:lnSpc>
                <a:spcPct val="100000"/>
              </a:lnSpc>
            </a:pPr>
            <a:r>
              <a:rPr lang="en-US" sz="2400" cap="small" dirty="0" smtClean="0"/>
              <a:t>Systems</a:t>
            </a:r>
          </a:p>
          <a:p>
            <a:pPr lvl="1">
              <a:lnSpc>
                <a:spcPct val="100000"/>
              </a:lnSpc>
            </a:pPr>
            <a:r>
              <a:rPr lang="en-US" sz="2400" cap="small" dirty="0" smtClean="0"/>
              <a:t>Radiologist Relevance</a:t>
            </a:r>
          </a:p>
          <a:p>
            <a:pPr lvl="1">
              <a:lnSpc>
                <a:spcPct val="100000"/>
              </a:lnSpc>
            </a:pPr>
            <a:r>
              <a:rPr lang="en-US" sz="2400" cap="small" dirty="0" smtClean="0"/>
              <a:t>Patients</a:t>
            </a:r>
          </a:p>
          <a:p>
            <a:pPr lvl="1">
              <a:lnSpc>
                <a:spcPct val="100000"/>
              </a:lnSpc>
            </a:pPr>
            <a:endParaRPr lang="en-US" sz="2400" cap="small" dirty="0"/>
          </a:p>
        </p:txBody>
      </p:sp>
    </p:spTree>
    <p:extLst>
      <p:ext uri="{BB962C8B-B14F-4D97-AF65-F5344CB8AC3E}">
        <p14:creationId xmlns:p14="http://schemas.microsoft.com/office/powerpoint/2010/main" val="1820151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04800" y="279402"/>
            <a:ext cx="8382000" cy="996820"/>
          </a:xfrm>
        </p:spPr>
        <p:txBody>
          <a:bodyPr anchor="ctr">
            <a:noAutofit/>
          </a:bodyPr>
          <a:lstStyle/>
          <a:p>
            <a:pPr algn="ctr">
              <a:defRPr/>
            </a:pPr>
            <a:r>
              <a:rPr lang="en-US" cap="small" dirty="0" smtClean="0">
                <a:solidFill>
                  <a:srgbClr val="FFFF00"/>
                </a:solidFill>
              </a:rPr>
              <a:t>Imaging 2.0 focuses on the interpretation</a:t>
            </a:r>
            <a:endParaRPr lang="en-US" cap="small" dirty="0">
              <a:solidFill>
                <a:srgbClr val="FFFF00"/>
              </a:solidFill>
            </a:endParaRPr>
          </a:p>
        </p:txBody>
      </p:sp>
      <p:sp>
        <p:nvSpPr>
          <p:cNvPr id="7" name="Title 1"/>
          <p:cNvSpPr txBox="1">
            <a:spLocks/>
          </p:cNvSpPr>
          <p:nvPr/>
        </p:nvSpPr>
        <p:spPr>
          <a:xfrm>
            <a:off x="304800" y="5461002"/>
            <a:ext cx="8382000" cy="9968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a:lstStyle>
          <a:p>
            <a:pPr algn="ctr">
              <a:defRPr/>
            </a:pPr>
            <a:r>
              <a:rPr lang="en-US" cap="small" dirty="0" smtClean="0">
                <a:solidFill>
                  <a:srgbClr val="FFFF00"/>
                </a:solidFill>
              </a:rPr>
              <a:t>Good but no longer good enough</a:t>
            </a:r>
            <a:endParaRPr lang="en-US" cap="small" dirty="0">
              <a:solidFill>
                <a:srgbClr val="FFFF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402080"/>
            <a:ext cx="6324600" cy="4208951"/>
          </a:xfrm>
          <a:prstGeom prst="rect">
            <a:avLst/>
          </a:prstGeom>
          <a:ln>
            <a:solidFill>
              <a:schemeClr val="accent1"/>
            </a:solidFill>
          </a:ln>
        </p:spPr>
      </p:pic>
    </p:spTree>
    <p:extLst>
      <p:ext uri="{BB962C8B-B14F-4D97-AF65-F5344CB8AC3E}">
        <p14:creationId xmlns:p14="http://schemas.microsoft.com/office/powerpoint/2010/main" val="243163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CR_PPT_Dark_Bkgrd_widescreen_F">
  <a:themeElements>
    <a:clrScheme name="ACR 2">
      <a:dk1>
        <a:srgbClr val="FFFFFF"/>
      </a:dk1>
      <a:lt1>
        <a:srgbClr val="00446A"/>
      </a:lt1>
      <a:dk2>
        <a:srgbClr val="00446A"/>
      </a:dk2>
      <a:lt2>
        <a:srgbClr val="FFFFFF"/>
      </a:lt2>
      <a:accent1>
        <a:srgbClr val="C1D83E"/>
      </a:accent1>
      <a:accent2>
        <a:srgbClr val="4A642D"/>
      </a:accent2>
      <a:accent3>
        <a:srgbClr val="AF272F"/>
      </a:accent3>
      <a:accent4>
        <a:srgbClr val="C16C18"/>
      </a:accent4>
      <a:accent5>
        <a:srgbClr val="FED141"/>
      </a:accent5>
      <a:accent6>
        <a:srgbClr val="FFFFFF"/>
      </a:accent6>
      <a:hlink>
        <a:srgbClr val="0000FF"/>
      </a:hlink>
      <a:folHlink>
        <a:srgbClr val="800080"/>
      </a:folHlink>
    </a:clrScheme>
    <a:fontScheme name="AC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CR_PPT_Dark_Bkgrd_widescreen_F">
  <a:themeElements>
    <a:clrScheme name="ACR 2">
      <a:dk1>
        <a:srgbClr val="FFFFFF"/>
      </a:dk1>
      <a:lt1>
        <a:srgbClr val="00446A"/>
      </a:lt1>
      <a:dk2>
        <a:srgbClr val="00446A"/>
      </a:dk2>
      <a:lt2>
        <a:srgbClr val="FFFFFF"/>
      </a:lt2>
      <a:accent1>
        <a:srgbClr val="C1D83E"/>
      </a:accent1>
      <a:accent2>
        <a:srgbClr val="4A642D"/>
      </a:accent2>
      <a:accent3>
        <a:srgbClr val="AF272F"/>
      </a:accent3>
      <a:accent4>
        <a:srgbClr val="C16C18"/>
      </a:accent4>
      <a:accent5>
        <a:srgbClr val="FED141"/>
      </a:accent5>
      <a:accent6>
        <a:srgbClr val="FFFFFF"/>
      </a:accent6>
      <a:hlink>
        <a:srgbClr val="0000FF"/>
      </a:hlink>
      <a:folHlink>
        <a:srgbClr val="800080"/>
      </a:folHlink>
    </a:clrScheme>
    <a:fontScheme name="AC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CR_PPT_Dark_Bkgrd_widescreen_F">
  <a:themeElements>
    <a:clrScheme name="ACR 2">
      <a:dk1>
        <a:srgbClr val="FFFFFF"/>
      </a:dk1>
      <a:lt1>
        <a:srgbClr val="00446A"/>
      </a:lt1>
      <a:dk2>
        <a:srgbClr val="00446A"/>
      </a:dk2>
      <a:lt2>
        <a:srgbClr val="FFFFFF"/>
      </a:lt2>
      <a:accent1>
        <a:srgbClr val="C1D83E"/>
      </a:accent1>
      <a:accent2>
        <a:srgbClr val="4A642D"/>
      </a:accent2>
      <a:accent3>
        <a:srgbClr val="AF272F"/>
      </a:accent3>
      <a:accent4>
        <a:srgbClr val="C16C18"/>
      </a:accent4>
      <a:accent5>
        <a:srgbClr val="FED141"/>
      </a:accent5>
      <a:accent6>
        <a:srgbClr val="FFFFFF"/>
      </a:accent6>
      <a:hlink>
        <a:srgbClr val="0000FF"/>
      </a:hlink>
      <a:folHlink>
        <a:srgbClr val="800080"/>
      </a:folHlink>
    </a:clrScheme>
    <a:fontScheme name="AC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CR_PPT_Dark_Bkgrd_widescreen_F">
  <a:themeElements>
    <a:clrScheme name="ACR 2">
      <a:dk1>
        <a:srgbClr val="FFFFFF"/>
      </a:dk1>
      <a:lt1>
        <a:srgbClr val="00446A"/>
      </a:lt1>
      <a:dk2>
        <a:srgbClr val="00446A"/>
      </a:dk2>
      <a:lt2>
        <a:srgbClr val="FFFFFF"/>
      </a:lt2>
      <a:accent1>
        <a:srgbClr val="C1D83E"/>
      </a:accent1>
      <a:accent2>
        <a:srgbClr val="4A642D"/>
      </a:accent2>
      <a:accent3>
        <a:srgbClr val="AF272F"/>
      </a:accent3>
      <a:accent4>
        <a:srgbClr val="C16C18"/>
      </a:accent4>
      <a:accent5>
        <a:srgbClr val="FED141"/>
      </a:accent5>
      <a:accent6>
        <a:srgbClr val="FFFFFF"/>
      </a:accent6>
      <a:hlink>
        <a:srgbClr val="0000FF"/>
      </a:hlink>
      <a:folHlink>
        <a:srgbClr val="800080"/>
      </a:folHlink>
    </a:clrScheme>
    <a:fontScheme name="AC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ACR_PPT_Dark_Bkgrd_widescreen_F">
  <a:themeElements>
    <a:clrScheme name="ACR 2">
      <a:dk1>
        <a:srgbClr val="FFFFFF"/>
      </a:dk1>
      <a:lt1>
        <a:srgbClr val="00446A"/>
      </a:lt1>
      <a:dk2>
        <a:srgbClr val="00446A"/>
      </a:dk2>
      <a:lt2>
        <a:srgbClr val="FFFFFF"/>
      </a:lt2>
      <a:accent1>
        <a:srgbClr val="C1D83E"/>
      </a:accent1>
      <a:accent2>
        <a:srgbClr val="4A642D"/>
      </a:accent2>
      <a:accent3>
        <a:srgbClr val="AF272F"/>
      </a:accent3>
      <a:accent4>
        <a:srgbClr val="C16C18"/>
      </a:accent4>
      <a:accent5>
        <a:srgbClr val="FED141"/>
      </a:accent5>
      <a:accent6>
        <a:srgbClr val="FFFFFF"/>
      </a:accent6>
      <a:hlink>
        <a:srgbClr val="0000FF"/>
      </a:hlink>
      <a:folHlink>
        <a:srgbClr val="800080"/>
      </a:folHlink>
    </a:clrScheme>
    <a:fontScheme name="AC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ACR_PPT_Dark_Bkgrd_widescreen_F">
  <a:themeElements>
    <a:clrScheme name="ACR 2">
      <a:dk1>
        <a:srgbClr val="FFFFFF"/>
      </a:dk1>
      <a:lt1>
        <a:srgbClr val="00446A"/>
      </a:lt1>
      <a:dk2>
        <a:srgbClr val="00446A"/>
      </a:dk2>
      <a:lt2>
        <a:srgbClr val="FFFFFF"/>
      </a:lt2>
      <a:accent1>
        <a:srgbClr val="C1D83E"/>
      </a:accent1>
      <a:accent2>
        <a:srgbClr val="4A642D"/>
      </a:accent2>
      <a:accent3>
        <a:srgbClr val="AF272F"/>
      </a:accent3>
      <a:accent4>
        <a:srgbClr val="C16C18"/>
      </a:accent4>
      <a:accent5>
        <a:srgbClr val="FED141"/>
      </a:accent5>
      <a:accent6>
        <a:srgbClr val="FFFFFF"/>
      </a:accent6>
      <a:hlink>
        <a:srgbClr val="0000FF"/>
      </a:hlink>
      <a:folHlink>
        <a:srgbClr val="800080"/>
      </a:folHlink>
    </a:clrScheme>
    <a:fontScheme name="AC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ACR_PPT_Dark_Bkgrd_widescreen_F">
  <a:themeElements>
    <a:clrScheme name="ACR 2">
      <a:dk1>
        <a:srgbClr val="FFFFFF"/>
      </a:dk1>
      <a:lt1>
        <a:srgbClr val="00446A"/>
      </a:lt1>
      <a:dk2>
        <a:srgbClr val="00446A"/>
      </a:dk2>
      <a:lt2>
        <a:srgbClr val="FFFFFF"/>
      </a:lt2>
      <a:accent1>
        <a:srgbClr val="C1D83E"/>
      </a:accent1>
      <a:accent2>
        <a:srgbClr val="4A642D"/>
      </a:accent2>
      <a:accent3>
        <a:srgbClr val="AF272F"/>
      </a:accent3>
      <a:accent4>
        <a:srgbClr val="C16C18"/>
      </a:accent4>
      <a:accent5>
        <a:srgbClr val="FED141"/>
      </a:accent5>
      <a:accent6>
        <a:srgbClr val="FFFFFF"/>
      </a:accent6>
      <a:hlink>
        <a:srgbClr val="0000FF"/>
      </a:hlink>
      <a:folHlink>
        <a:srgbClr val="800080"/>
      </a:folHlink>
    </a:clrScheme>
    <a:fontScheme name="AC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671</Words>
  <Application>Microsoft Office PowerPoint</Application>
  <PresentationFormat>On-screen Show (4:3)</PresentationFormat>
  <Paragraphs>244</Paragraphs>
  <Slides>25</Slides>
  <Notes>3</Notes>
  <HiddenSlides>0</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ACR_PPT_Dark_Bkgrd_widescreen_F</vt:lpstr>
      <vt:lpstr>1_ACR_PPT_Dark_Bkgrd_widescreen_F</vt:lpstr>
      <vt:lpstr>2_ACR_PPT_Dark_Bkgrd_widescreen_F</vt:lpstr>
      <vt:lpstr>3_ACR_PPT_Dark_Bkgrd_widescreen_F</vt:lpstr>
      <vt:lpstr>4_ACR_PPT_Dark_Bkgrd_widescreen_F</vt:lpstr>
      <vt:lpstr>5_ACR_PPT_Dark_Bkgrd_widescreen_F</vt:lpstr>
      <vt:lpstr>6_ACR_PPT_Dark_Bkgrd_widescreen_F</vt:lpstr>
      <vt:lpstr>PowerPoint Presentation</vt:lpstr>
      <vt:lpstr>PowerPoint Presentation</vt:lpstr>
      <vt:lpstr>PowerPoint Presentation</vt:lpstr>
      <vt:lpstr>PowerPoint Presentation</vt:lpstr>
      <vt:lpstr>PowerPoint Presentation</vt:lpstr>
      <vt:lpstr>PowerPoint Presentation</vt:lpstr>
      <vt:lpstr>Imaging 3.0</vt:lpstr>
      <vt:lpstr>Imaging 3.0</vt:lpstr>
      <vt:lpstr>Imaging 2.0 focuses on the interpretation</vt:lpstr>
      <vt:lpstr>Imaging 3.0 – beyond the interpretation </vt:lpstr>
      <vt:lpstr>Imaging 3.0 – beyond the interpretation </vt:lpstr>
      <vt:lpstr>Imaging 3.0: Putting Patients First and proving it</vt:lpstr>
      <vt:lpstr>PowerPoint Presentation</vt:lpstr>
      <vt:lpstr>PowerPoint Presentation</vt:lpstr>
      <vt:lpstr>PowerPoint Presentation</vt:lpstr>
      <vt:lpstr>PowerPoint Presentation</vt:lpstr>
      <vt:lpstr>Why Imaging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Imaging 3.0?</vt:lpstr>
    </vt:vector>
  </TitlesOfParts>
  <Company>American College of Radiology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Hobson, Christopher</dc:creator>
  <cp:lastModifiedBy>Diane Dunne</cp:lastModifiedBy>
  <cp:revision>25</cp:revision>
  <dcterms:created xsi:type="dcterms:W3CDTF">2013-05-08T15:30:49Z</dcterms:created>
  <dcterms:modified xsi:type="dcterms:W3CDTF">2013-07-16T20:19:08Z</dcterms:modified>
</cp:coreProperties>
</file>