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8" r:id="rId5"/>
    <p:sldId id="259" r:id="rId6"/>
    <p:sldId id="269" r:id="rId7"/>
    <p:sldId id="261" r:id="rId8"/>
    <p:sldId id="270" r:id="rId9"/>
    <p:sldId id="263" r:id="rId10"/>
    <p:sldId id="265" r:id="rId11"/>
    <p:sldId id="266" r:id="rId12"/>
    <p:sldId id="267" r:id="rId13"/>
  </p:sldIdLst>
  <p:sldSz cx="18288000" cy="10287000"/>
  <p:notesSz cx="9144000" cy="6858000"/>
  <p:defaultTextStyle>
    <a:defPPr>
      <a:defRPr lang="en-US"/>
    </a:defPPr>
    <a:lvl1pPr marL="0" algn="l" defTabSz="8164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422" algn="l" defTabSz="8164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844" algn="l" defTabSz="8164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266" algn="l" defTabSz="8164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688" algn="l" defTabSz="8164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2110" algn="l" defTabSz="8164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532" algn="l" defTabSz="8164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954" algn="l" defTabSz="8164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376" algn="l" defTabSz="8164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F8FF"/>
    <a:srgbClr val="00FFFF"/>
    <a:srgbClr val="00C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94648" autoAdjust="0"/>
  </p:normalViewPr>
  <p:slideViewPr>
    <p:cSldViewPr snapToGrid="0" snapToObjects="1">
      <p:cViewPr varScale="1">
        <p:scale>
          <a:sx n="68" d="100"/>
          <a:sy n="68" d="100"/>
        </p:scale>
        <p:origin x="-102" y="-318"/>
      </p:cViewPr>
      <p:guideLst>
        <p:guide orient="horz" pos="2022"/>
        <p:guide orient="horz" pos="1250"/>
        <p:guide orient="horz" pos="3231"/>
        <p:guide pos="7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9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259FC-9DCE-544F-9BD8-9EBFADBE5C3F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98A6B-06C1-574D-94C3-38281C50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7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xStyles>
    <p:titleStyle>
      <a:lvl1pPr algn="ctr" defTabSz="816422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816422" rtl="0" eaLnBrk="1" latinLnBrk="0" hangingPunct="1">
        <a:spcBef>
          <a:spcPct val="20000"/>
        </a:spcBef>
        <a:buFont typeface="Arial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816422" rtl="0" eaLnBrk="1" latinLnBrk="0" hangingPunct="1">
        <a:spcBef>
          <a:spcPct val="20000"/>
        </a:spcBef>
        <a:buFont typeface="Arial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816422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816422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816422" rtl="0" eaLnBrk="1" latinLnBrk="0" hangingPunct="1">
        <a:spcBef>
          <a:spcPct val="20000"/>
        </a:spcBef>
        <a:buFont typeface="Arial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ening Slid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1167" y="2286024"/>
            <a:ext cx="1828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00CEFF"/>
                </a:solidFill>
                <a:latin typeface="Arial"/>
                <a:cs typeface="Arial"/>
              </a:rPr>
              <a:t>Medical Imaging</a:t>
            </a:r>
            <a:endParaRPr lang="en-US" sz="12000" b="1" dirty="0">
              <a:solidFill>
                <a:srgbClr val="00CE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1167" y="4698495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smtClean="0">
                <a:solidFill>
                  <a:srgbClr val="00CEFF"/>
                </a:solidFill>
                <a:latin typeface="Arial"/>
                <a:cs typeface="Arial"/>
              </a:rPr>
              <a:t>Evolution in Patient Care</a:t>
            </a:r>
            <a:endParaRPr lang="en-US" sz="6000" i="1" dirty="0">
              <a:solidFill>
                <a:srgbClr val="00CE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43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ING 3.0 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xmlns:p14="http://schemas.microsoft.com/office/powerpoint/2010/main"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ing3.0-explanation-slide-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4949" y="3181200"/>
            <a:ext cx="17344929" cy="3896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Leveraging radiologists’ tools and expertise to</a:t>
            </a:r>
            <a:b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optimize patient care from the time imaging is</a:t>
            </a:r>
            <a:b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first considered until referring physicians and patients</a:t>
            </a:r>
            <a:b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fully understand the imaging results and recommendations</a:t>
            </a:r>
            <a:endParaRPr lang="en-US" sz="4800" b="1" spc="-150" dirty="0">
              <a:solidFill>
                <a:srgbClr val="00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ing3.0-bulleted-explanation-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7232" y="2691233"/>
            <a:ext cx="1370533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Maximizing Radiologists’ Value</a:t>
            </a:r>
          </a:p>
          <a:p>
            <a:pPr>
              <a:lnSpc>
                <a:spcPct val="150000"/>
              </a:lnSpc>
            </a:pP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Collaborating with Other Physicians</a:t>
            </a:r>
          </a:p>
          <a:p>
            <a:pPr>
              <a:lnSpc>
                <a:spcPct val="150000"/>
              </a:lnSpc>
            </a:pP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Empowering Patients</a:t>
            </a:r>
          </a:p>
          <a:p>
            <a:pPr>
              <a:lnSpc>
                <a:spcPct val="150000"/>
              </a:lnSpc>
            </a:pP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Changing the Discussion in Washington</a:t>
            </a:r>
            <a:endParaRPr lang="en-US" sz="4800" b="1" spc="-150" dirty="0">
              <a:solidFill>
                <a:srgbClr val="00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30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mi-plain-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3104"/>
            <a:ext cx="1828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0" b="1" dirty="0">
                <a:solidFill>
                  <a:srgbClr val="00CEFF"/>
                </a:solidFill>
                <a:latin typeface="Arial"/>
                <a:cs typeface="Arial"/>
              </a:rPr>
              <a:t>Medical Imaging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52810"/>
            <a:ext cx="18288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i="1" dirty="0">
                <a:solidFill>
                  <a:srgbClr val="00CEFF"/>
                </a:solidFill>
                <a:latin typeface="Arial"/>
                <a:cs typeface="Arial"/>
              </a:rPr>
              <a:t>Evolution </a:t>
            </a:r>
            <a:r>
              <a:rPr lang="en-US" sz="6000" i="1" dirty="0" smtClean="0">
                <a:solidFill>
                  <a:srgbClr val="00CEFF"/>
                </a:solidFill>
                <a:latin typeface="Arial"/>
                <a:cs typeface="Arial"/>
              </a:rPr>
              <a:t>in </a:t>
            </a:r>
            <a:r>
              <a:rPr lang="en-US" sz="6000" i="1" dirty="0">
                <a:solidFill>
                  <a:srgbClr val="00CEFF"/>
                </a:solidFill>
                <a:latin typeface="Arial"/>
                <a:cs typeface="Arial"/>
              </a:rPr>
              <a:t>Patient Care</a:t>
            </a:r>
          </a:p>
          <a:p>
            <a:endParaRPr lang="en-US" dirty="0"/>
          </a:p>
        </p:txBody>
      </p:sp>
      <p:pic>
        <p:nvPicPr>
          <p:cNvPr id="11" name="Picture 10" descr="2-mi-a-new-kind-of-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Kind of Ray 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 descr="the-early-ye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5" name="Picture 14" descr="new-hand-ray-sepi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336" y="759340"/>
            <a:ext cx="18286095" cy="10285928"/>
          </a:xfrm>
          <a:prstGeom prst="rect">
            <a:avLst/>
          </a:prstGeom>
        </p:spPr>
      </p:pic>
      <p:pic>
        <p:nvPicPr>
          <p:cNvPr id="12" name="Picture 11" descr="photograph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3" name="Picture 12" descr="medical-applicatio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4" name="Picture 13" descr="1896-192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3" name="Picture 2" descr="sideshow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mi-plain-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3104"/>
            <a:ext cx="1828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0" b="1" dirty="0">
                <a:solidFill>
                  <a:srgbClr val="00CEFF"/>
                </a:solidFill>
                <a:latin typeface="Arial"/>
                <a:cs typeface="Arial"/>
              </a:rPr>
              <a:t>Medical Imaging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52810"/>
            <a:ext cx="18288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i="1" dirty="0">
                <a:solidFill>
                  <a:srgbClr val="00CEFF"/>
                </a:solidFill>
                <a:latin typeface="Arial"/>
                <a:cs typeface="Arial"/>
              </a:rPr>
              <a:t>Evolution </a:t>
            </a:r>
            <a:r>
              <a:rPr lang="en-US" sz="6000" i="1" dirty="0" smtClean="0">
                <a:solidFill>
                  <a:srgbClr val="00CEFF"/>
                </a:solidFill>
                <a:latin typeface="Arial"/>
                <a:cs typeface="Arial"/>
              </a:rPr>
              <a:t>in </a:t>
            </a:r>
            <a:r>
              <a:rPr lang="en-US" sz="6000" i="1" dirty="0">
                <a:solidFill>
                  <a:srgbClr val="00CEFF"/>
                </a:solidFill>
                <a:latin typeface="Arial"/>
                <a:cs typeface="Arial"/>
              </a:rPr>
              <a:t>Patient Care</a:t>
            </a:r>
          </a:p>
          <a:p>
            <a:endParaRPr lang="en-US" dirty="0"/>
          </a:p>
        </p:txBody>
      </p:sp>
      <p:pic>
        <p:nvPicPr>
          <p:cNvPr id="4" name="Picture 3" descr="1-mi-screened-new-kind-of-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9" name="Picture 8" descr="2-mi-imaging1.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6853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ing1.0-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1-xray-gro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5" name="Picture 4" descr="2-breast-can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9" name="Picture 8" descr="4-chest-xra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1" name="Picture 10" descr="3-foot-xra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2" name="Picture 11" descr="5-head-xr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45568" y="5008613"/>
            <a:ext cx="8980529" cy="272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Physicians</a:t>
            </a:r>
          </a:p>
          <a:p>
            <a:pPr>
              <a:lnSpc>
                <a:spcPct val="120000"/>
              </a:lnSpc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Contrast Agents</a:t>
            </a:r>
          </a:p>
          <a:p>
            <a:pPr>
              <a:lnSpc>
                <a:spcPct val="120000"/>
              </a:lnSpc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New Modalities</a:t>
            </a:r>
          </a:p>
        </p:txBody>
      </p:sp>
      <p:pic>
        <p:nvPicPr>
          <p:cNvPr id="17" name="Picture 16" descr="1920-199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3" name="Picture 2" descr="imaging-in-medical-car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5116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mi-plain-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3104"/>
            <a:ext cx="1828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0" b="1" dirty="0">
                <a:solidFill>
                  <a:srgbClr val="00CEFF"/>
                </a:solidFill>
                <a:latin typeface="Arial"/>
                <a:cs typeface="Arial"/>
              </a:rPr>
              <a:t>Medical Imaging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52810"/>
            <a:ext cx="18288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i="1" dirty="0">
                <a:solidFill>
                  <a:srgbClr val="00CEFF"/>
                </a:solidFill>
                <a:latin typeface="Arial"/>
                <a:cs typeface="Arial"/>
              </a:rPr>
              <a:t>Evolution </a:t>
            </a:r>
            <a:r>
              <a:rPr lang="en-US" sz="6000" i="1" dirty="0" smtClean="0">
                <a:solidFill>
                  <a:srgbClr val="00CEFF"/>
                </a:solidFill>
                <a:latin typeface="Arial"/>
                <a:cs typeface="Arial"/>
              </a:rPr>
              <a:t>in </a:t>
            </a:r>
            <a:r>
              <a:rPr lang="en-US" sz="6000" i="1" dirty="0">
                <a:solidFill>
                  <a:srgbClr val="00CEFF"/>
                </a:solidFill>
                <a:latin typeface="Arial"/>
                <a:cs typeface="Arial"/>
              </a:rPr>
              <a:t>Patient Care</a:t>
            </a:r>
          </a:p>
          <a:p>
            <a:endParaRPr lang="en-US" dirty="0"/>
          </a:p>
        </p:txBody>
      </p:sp>
      <p:pic>
        <p:nvPicPr>
          <p:cNvPr id="9" name="Picture 8" descr="1-mi-imaging1.0-scree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8" name="Picture 7" descr="2-mi-imaging2.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ing2.0-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 descr="technology-explos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3349"/>
            <a:ext cx="18286095" cy="10285928"/>
          </a:xfrm>
          <a:prstGeom prst="rect">
            <a:avLst/>
          </a:prstGeom>
        </p:spPr>
      </p:pic>
      <p:pic>
        <p:nvPicPr>
          <p:cNvPr id="20" name="Picture 19" descr="8-spine-pelvi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5" name="Picture 4" descr="1-xrays-computer-han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6" name="Picture 5" descr="2-four-monitors-on-botto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9" name="Picture 18" descr="3-dr-speaks-recorder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8" name="Picture 7" descr="6-scoliosis-xray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0" name="Picture 9" descr="5-upper-right-xray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1" name="Picture 10" descr="4-sonogr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2" name="Picture 11" descr="3-dr-studying-xr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2005" y="4535879"/>
            <a:ext cx="9615516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dirty="0" smtClean="0">
                <a:solidFill>
                  <a:srgbClr val="B0F8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Evolving Modalities</a:t>
            </a:r>
          </a:p>
          <a:p>
            <a:pPr>
              <a:lnSpc>
                <a:spcPct val="110000"/>
              </a:lnSpc>
            </a:pPr>
            <a:r>
              <a:rPr lang="en-US" sz="4000" dirty="0" smtClean="0">
                <a:solidFill>
                  <a:srgbClr val="B0F8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PACS</a:t>
            </a:r>
          </a:p>
          <a:p>
            <a:pPr>
              <a:lnSpc>
                <a:spcPct val="110000"/>
              </a:lnSpc>
            </a:pPr>
            <a:r>
              <a:rPr lang="en-US" sz="4000" dirty="0" smtClean="0">
                <a:solidFill>
                  <a:srgbClr val="B0F8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Knowledge Base</a:t>
            </a:r>
          </a:p>
          <a:p>
            <a:pPr>
              <a:lnSpc>
                <a:spcPct val="110000"/>
              </a:lnSpc>
            </a:pPr>
            <a:r>
              <a:rPr lang="en-US" sz="4000" dirty="0" smtClean="0">
                <a:solidFill>
                  <a:srgbClr val="B0F8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Consultant to Referring Physicians</a:t>
            </a:r>
          </a:p>
          <a:p>
            <a:pPr>
              <a:lnSpc>
                <a:spcPct val="110000"/>
              </a:lnSpc>
            </a:pPr>
            <a:r>
              <a:rPr lang="en-US" sz="4000" dirty="0" smtClean="0">
                <a:solidFill>
                  <a:srgbClr val="B0F8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Unprecedented Demand</a:t>
            </a:r>
            <a:endParaRPr lang="en-US" sz="4000" dirty="0">
              <a:solidFill>
                <a:srgbClr val="B0F8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8" name="Picture 17" descr="1990-present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mi-plain-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3104"/>
            <a:ext cx="1828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0" b="1" dirty="0">
                <a:solidFill>
                  <a:srgbClr val="00CEFF"/>
                </a:solidFill>
                <a:latin typeface="Arial"/>
                <a:cs typeface="Arial"/>
              </a:rPr>
              <a:t>Medical Imaging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52810"/>
            <a:ext cx="18288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i="1" dirty="0">
                <a:solidFill>
                  <a:srgbClr val="00CEFF"/>
                </a:solidFill>
                <a:latin typeface="Arial"/>
                <a:cs typeface="Arial"/>
              </a:rPr>
              <a:t>Evolution </a:t>
            </a:r>
            <a:r>
              <a:rPr lang="en-US" sz="6000" i="1" dirty="0" smtClean="0">
                <a:solidFill>
                  <a:srgbClr val="00CEFF"/>
                </a:solidFill>
                <a:latin typeface="Arial"/>
                <a:cs typeface="Arial"/>
              </a:rPr>
              <a:t>in </a:t>
            </a:r>
            <a:r>
              <a:rPr lang="en-US" sz="6000" i="1" dirty="0">
                <a:solidFill>
                  <a:srgbClr val="00CEFF"/>
                </a:solidFill>
                <a:latin typeface="Arial"/>
                <a:cs typeface="Arial"/>
              </a:rPr>
              <a:t>Patient Care</a:t>
            </a:r>
          </a:p>
          <a:p>
            <a:endParaRPr lang="en-US" dirty="0"/>
          </a:p>
        </p:txBody>
      </p:sp>
      <p:pic>
        <p:nvPicPr>
          <p:cNvPr id="9" name="Picture 8" descr="1-mi-screened-imaging2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8" name="Picture 7" descr="2-mi-imaging3.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47875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ing3.0-bckgr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 descr="blueprint-for-high-va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4" name="Picture 3" descr="doctor-bckgr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5" name="Picture 4" descr="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248" y="4473021"/>
            <a:ext cx="7923694" cy="272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Beyond Interpretations</a:t>
            </a:r>
          </a:p>
          <a:p>
            <a:pPr>
              <a:lnSpc>
                <a:spcPct val="120000"/>
              </a:lnSpc>
            </a:pP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System Integration</a:t>
            </a:r>
          </a:p>
          <a:p>
            <a:pPr>
              <a:lnSpc>
                <a:spcPct val="120000"/>
              </a:lnSpc>
            </a:pPr>
            <a:r>
              <a:rPr lang="en-US" sz="4800" b="1" spc="-15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• Empowered Patients</a:t>
            </a:r>
            <a:endParaRPr lang="en-US" sz="4800" dirty="0"/>
          </a:p>
        </p:txBody>
      </p:sp>
      <p:pic>
        <p:nvPicPr>
          <p:cNvPr id="8" name="Picture 7" descr="2013-and-beyo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3" name="Picture 12" descr="5-brai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4" name="Picture 13" descr="6-breast-canc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5" name="Picture 14" descr="7-whole-body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6" name="Picture 15" descr="8-ct-sca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17" name="Picture 16" descr="91-brai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  <p:pic>
        <p:nvPicPr>
          <p:cNvPr id="9" name="Picture 8" descr="man-onl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6095" cy="102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0">
        <p:dissolve/>
      </p:transition>
    </mc:Choice>
    <mc:Fallback xmlns="">
      <p:transition xmlns:p14="http://schemas.microsoft.com/office/powerpoint/2010/main"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50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89</Words>
  <Application>Microsoft Office PowerPoint</Application>
  <PresentationFormat>Custom</PresentationFormat>
  <Paragraphs>26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DeCarlo Studios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Priscilla Hannigan</dc:creator>
  <cp:lastModifiedBy>Pearce, Scott</cp:lastModifiedBy>
  <cp:revision>110</cp:revision>
  <dcterms:created xsi:type="dcterms:W3CDTF">2012-11-16T17:40:24Z</dcterms:created>
  <dcterms:modified xsi:type="dcterms:W3CDTF">2012-11-20T15:24:19Z</dcterms:modified>
</cp:coreProperties>
</file>