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9" r:id="rId2"/>
    <p:sldId id="308" r:id="rId3"/>
    <p:sldId id="309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57" r:id="rId15"/>
    <p:sldId id="258" r:id="rId16"/>
    <p:sldId id="259" r:id="rId17"/>
    <p:sldId id="260" r:id="rId18"/>
    <p:sldId id="261" r:id="rId19"/>
    <p:sldId id="296" r:id="rId20"/>
    <p:sldId id="297" r:id="rId21"/>
    <p:sldId id="298" r:id="rId22"/>
    <p:sldId id="299" r:id="rId23"/>
    <p:sldId id="300" r:id="rId24"/>
    <p:sldId id="301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307" r:id="rId33"/>
    <p:sldId id="303" r:id="rId34"/>
    <p:sldId id="304" r:id="rId35"/>
    <p:sldId id="305" r:id="rId36"/>
    <p:sldId id="3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des, Lyndsee" initials="CL" lastIdx="1" clrIdx="0">
    <p:extLst>
      <p:ext uri="{19B8F6BF-5375-455C-9EA6-DF929625EA0E}">
        <p15:presenceInfo xmlns:p15="http://schemas.microsoft.com/office/powerpoint/2012/main" userId="S-1-5-21-2068008327-1177757353-860360866-15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A"/>
    <a:srgbClr val="F9D477"/>
    <a:srgbClr val="58C1DA"/>
    <a:srgbClr val="9B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B26A3-BF38-4FAE-8B66-960858540E9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5DDF8-0171-4652-8458-90ECEDA80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0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r>
              <a:rPr lang="en-US" baseline="0" dirty="0" smtClean="0"/>
              <a:t> refers to basically operating on an intern level</a:t>
            </a:r>
          </a:p>
          <a:p>
            <a:r>
              <a:rPr lang="en-US" baseline="0" dirty="0" smtClean="0"/>
              <a:t>Radiology has not been pulled into reserve coverage yet</a:t>
            </a:r>
          </a:p>
          <a:p>
            <a:r>
              <a:rPr lang="en-US" baseline="0" dirty="0" smtClean="0"/>
              <a:t>Not anticipated to occur now that Washington state is beyond our peak which occurred on April 2 based on most recent modeling.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9DF-1FC2-427D-8686-45B26209C2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5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  <a:r>
              <a:rPr lang="en-US" baseline="0" dirty="0" smtClean="0"/>
              <a:t> use of academic time and vacation now. Potential restriction of vacation time during the summer once the </a:t>
            </a:r>
            <a:r>
              <a:rPr lang="en-US" baseline="0" dirty="0" err="1" smtClean="0"/>
              <a:t>pos-covid</a:t>
            </a:r>
            <a:r>
              <a:rPr lang="en-US" baseline="0" dirty="0" smtClean="0"/>
              <a:t> surge 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9DF-1FC2-427D-8686-45B26209C2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E79DF-1FC2-427D-8686-45B26209C2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9480" y="1856095"/>
            <a:ext cx="4758519" cy="196527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5706" y="3602038"/>
            <a:ext cx="492229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858000"/>
            <a:ext cx="2743200" cy="365125"/>
          </a:xfrm>
        </p:spPr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160" b="-1390"/>
          <a:stretch/>
        </p:blipFill>
        <p:spPr>
          <a:xfrm>
            <a:off x="-163772" y="-19217"/>
            <a:ext cx="12435983" cy="70215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45660" y="6292820"/>
            <a:ext cx="25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COVID-19 Response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7323578" y="-4192963"/>
            <a:ext cx="322881" cy="9574386"/>
          </a:xfrm>
          <a:prstGeom prst="rect">
            <a:avLst/>
          </a:prstGeom>
          <a:solidFill>
            <a:srgbClr val="F9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3" y="194716"/>
            <a:ext cx="1849057" cy="7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6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4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9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1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3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5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3EAC-0665-42E9-8858-D549C6B953D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82959" r="431" b="1"/>
          <a:stretch/>
        </p:blipFill>
        <p:spPr>
          <a:xfrm rot="10800000">
            <a:off x="3237445" y="6027481"/>
            <a:ext cx="12862366" cy="673532"/>
          </a:xfrm>
          <a:prstGeom prst="rect">
            <a:avLst/>
          </a:prstGeom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" y="953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747" y="3479450"/>
            <a:ext cx="10515600" cy="247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2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861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806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5D842-1E31-49A4-9293-C7625C6056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31073" y="6027481"/>
            <a:ext cx="218996" cy="673532"/>
          </a:xfrm>
          <a:prstGeom prst="rect">
            <a:avLst/>
          </a:prstGeom>
          <a:solidFill>
            <a:srgbClr val="F9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2621" y="6156293"/>
            <a:ext cx="2590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COVID-19 </a:t>
            </a:r>
            <a:r>
              <a:rPr lang="en-US" sz="2000" b="1" dirty="0">
                <a:solidFill>
                  <a:srgbClr val="002060"/>
                </a:solidFill>
              </a:rPr>
              <a:t>Response</a:t>
            </a: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2826755" y="6292497"/>
            <a:ext cx="673531" cy="143499"/>
          </a:xfrm>
          <a:prstGeom prst="rect">
            <a:avLst/>
          </a:prstGeom>
          <a:solidFill>
            <a:srgbClr val="9B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71"/>
          <a:stretch/>
        </p:blipFill>
        <p:spPr>
          <a:xfrm>
            <a:off x="-425219" y="-7535"/>
            <a:ext cx="12914617" cy="1124452"/>
          </a:xfrm>
          <a:prstGeom prst="rect">
            <a:avLst/>
          </a:prstGeom>
          <a:effectLst/>
        </p:spPr>
      </p:pic>
      <p:sp>
        <p:nvSpPr>
          <p:cNvPr id="17" name="Rectangle 16"/>
          <p:cNvSpPr/>
          <p:nvPr userDrawn="1"/>
        </p:nvSpPr>
        <p:spPr>
          <a:xfrm rot="5400000">
            <a:off x="7604676" y="-3636631"/>
            <a:ext cx="322881" cy="9574386"/>
          </a:xfrm>
          <a:prstGeom prst="rect">
            <a:avLst/>
          </a:prstGeom>
          <a:solidFill>
            <a:srgbClr val="F9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3" y="194716"/>
            <a:ext cx="1849057" cy="72825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577792" y="6019584"/>
            <a:ext cx="218996" cy="673532"/>
          </a:xfrm>
          <a:prstGeom prst="rect">
            <a:avLst/>
          </a:prstGeom>
          <a:solidFill>
            <a:srgbClr val="F9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173474" y="6284600"/>
            <a:ext cx="673531" cy="143499"/>
          </a:xfrm>
          <a:prstGeom prst="rect">
            <a:avLst/>
          </a:prstGeom>
          <a:solidFill>
            <a:srgbClr val="9B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82959" r="431" b="1"/>
          <a:stretch/>
        </p:blipFill>
        <p:spPr>
          <a:xfrm rot="10800000">
            <a:off x="-12427062" y="6019583"/>
            <a:ext cx="12862366" cy="6735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4736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r.org/Advocacy-and-Economics/COVID-19-Economic-Updates" TargetMode="External"/><Relationship Id="rId2" Type="http://schemas.openxmlformats.org/officeDocument/2006/relationships/hyperlink" Target="https://www.linkedin.com/pulse/updated-radiologist-covid-impact-worksheet-now-includes-bohl/?trackingId=xNj%2BTa50%2FS%2Fl8TNTjs9GWg%3D%3D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263" y="1683482"/>
            <a:ext cx="3128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COVID-19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</a:t>
            </a:r>
            <a:r>
              <a:rPr lang="en-US" sz="5400" b="1" dirty="0" smtClean="0">
                <a:solidFill>
                  <a:schemeClr val="bg1"/>
                </a:solidFill>
              </a:rPr>
              <a:t>nd Your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Radiology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P</a:t>
            </a:r>
            <a:r>
              <a:rPr lang="en-US" sz="5400" b="1" dirty="0" smtClean="0">
                <a:solidFill>
                  <a:schemeClr val="bg1"/>
                </a:solidFill>
              </a:rPr>
              <a:t>ractice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242" y="5851847"/>
            <a:ext cx="7234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Material presented reflect the best available experience and knowledge about COVID-19 </a:t>
            </a:r>
            <a:r>
              <a:rPr lang="en-US" sz="1600" dirty="0" smtClean="0">
                <a:solidFill>
                  <a:schemeClr val="bg1"/>
                </a:solidFill>
              </a:rPr>
              <a:t>as of April 7, 2020, and </a:t>
            </a:r>
            <a:r>
              <a:rPr lang="en-US" sz="1600" dirty="0">
                <a:solidFill>
                  <a:schemeClr val="bg1"/>
                </a:solidFill>
              </a:rPr>
              <a:t>may need to be updated as more information becomes available.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56" y="1760822"/>
            <a:ext cx="82486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882182" y="-3765131"/>
            <a:ext cx="673531" cy="8534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Radiology workforce deployment and preparedness for cross-discipline coverage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624529" y="1883360"/>
            <a:ext cx="11167533" cy="36576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While we have 3 </a:t>
            </a:r>
            <a:r>
              <a:rPr lang="en-US" sz="2200" dirty="0" smtClean="0"/>
              <a:t>neuro </a:t>
            </a:r>
            <a:r>
              <a:rPr lang="en-US" sz="2200" dirty="0"/>
              <a:t>f</a:t>
            </a:r>
            <a:r>
              <a:rPr lang="en-US" sz="2200" dirty="0" smtClean="0"/>
              <a:t>ellows</a:t>
            </a:r>
            <a:r>
              <a:rPr lang="en-US" sz="2200" dirty="0"/>
              <a:t>, 1 </a:t>
            </a:r>
            <a:r>
              <a:rPr lang="en-US" sz="2200" dirty="0" smtClean="0"/>
              <a:t>thoracic </a:t>
            </a:r>
            <a:r>
              <a:rPr lang="en-US" sz="2200" dirty="0"/>
              <a:t>f</a:t>
            </a:r>
            <a:r>
              <a:rPr lang="en-US" sz="2200" dirty="0" smtClean="0"/>
              <a:t>ellow</a:t>
            </a:r>
            <a:r>
              <a:rPr lang="en-US" sz="2200" dirty="0"/>
              <a:t>, 1 </a:t>
            </a:r>
            <a:r>
              <a:rPr lang="en-US" sz="2200" dirty="0" smtClean="0"/>
              <a:t>body/IR </a:t>
            </a:r>
            <a:r>
              <a:rPr lang="en-US" sz="2200" dirty="0"/>
              <a:t>Fellow, and 1 MSK </a:t>
            </a:r>
            <a:r>
              <a:rPr lang="en-US" sz="2200" dirty="0" smtClean="0"/>
              <a:t>fellow</a:t>
            </a:r>
            <a:r>
              <a:rPr lang="en-US" sz="2200" dirty="0"/>
              <a:t>, they are all </a:t>
            </a:r>
            <a:r>
              <a:rPr lang="en-US" sz="2200" dirty="0" smtClean="0"/>
              <a:t>generalist/multispecialty </a:t>
            </a:r>
            <a:r>
              <a:rPr lang="en-US" sz="2200" dirty="0"/>
              <a:t>r</a:t>
            </a:r>
            <a:r>
              <a:rPr lang="en-US" sz="2200" dirty="0" smtClean="0"/>
              <a:t>adiologists</a:t>
            </a:r>
            <a:r>
              <a:rPr lang="en-US" sz="2200" dirty="0"/>
              <a:t>, doing &gt;50% of their time outside their specialty, normally. 5 </a:t>
            </a:r>
            <a:r>
              <a:rPr lang="en-US" sz="2200" dirty="0" err="1" smtClean="0"/>
              <a:t>rads</a:t>
            </a:r>
            <a:r>
              <a:rPr lang="en-US" sz="2200" dirty="0" smtClean="0"/>
              <a:t> </a:t>
            </a:r>
            <a:r>
              <a:rPr lang="en-US" sz="2200" dirty="0"/>
              <a:t>are </a:t>
            </a:r>
            <a:r>
              <a:rPr lang="en-US" sz="2200" dirty="0" smtClean="0"/>
              <a:t>non-fellowship </a:t>
            </a:r>
            <a:r>
              <a:rPr lang="en-US" sz="2200" dirty="0"/>
              <a:t>trained but are strong </a:t>
            </a:r>
            <a:r>
              <a:rPr lang="en-US" sz="2200" dirty="0" smtClean="0"/>
              <a:t>generalists</a:t>
            </a:r>
            <a:r>
              <a:rPr lang="en-US" sz="2200" dirty="0"/>
              <a:t>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This allows strong cross discipline coverage. </a:t>
            </a:r>
            <a:r>
              <a:rPr lang="en-US" sz="2200" dirty="0" err="1" smtClean="0"/>
              <a:t>telerad</a:t>
            </a:r>
            <a:r>
              <a:rPr lang="en-US" sz="2200" dirty="0" smtClean="0"/>
              <a:t> </a:t>
            </a:r>
            <a:r>
              <a:rPr lang="en-US" sz="2200" dirty="0"/>
              <a:t>specialty coverage available 24x7 when needed, 7 days/week. Sharp decline in day/night usage during COVID.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All FT </a:t>
            </a:r>
            <a:r>
              <a:rPr lang="en-US" sz="2200" dirty="0" err="1" smtClean="0"/>
              <a:t>rads</a:t>
            </a:r>
            <a:r>
              <a:rPr lang="en-US" sz="2200" dirty="0" smtClean="0"/>
              <a:t> </a:t>
            </a:r>
            <a:r>
              <a:rPr lang="en-US" sz="2200" dirty="0"/>
              <a:t>equipped in advance with </a:t>
            </a:r>
            <a:r>
              <a:rPr lang="en-US" sz="2200" dirty="0" smtClean="0"/>
              <a:t>home </a:t>
            </a:r>
            <a:r>
              <a:rPr lang="en-US" sz="2200" dirty="0"/>
              <a:t>PACS.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Rads at higher </a:t>
            </a:r>
            <a:r>
              <a:rPr lang="en-US" sz="2200" dirty="0" smtClean="0"/>
              <a:t>risk (age</a:t>
            </a:r>
            <a:r>
              <a:rPr lang="en-US" sz="2200" dirty="0"/>
              <a:t>, immunosuppressed, etc.) are pure </a:t>
            </a:r>
            <a:r>
              <a:rPr lang="en-US" sz="2200" dirty="0" err="1" smtClean="0"/>
              <a:t>telerad</a:t>
            </a:r>
            <a:r>
              <a:rPr lang="en-US" sz="2200" dirty="0" smtClean="0"/>
              <a:t> </a:t>
            </a:r>
            <a:r>
              <a:rPr lang="en-US" sz="2200" dirty="0"/>
              <a:t>or very minimal hospital role, until COVID over. May work in outpatient </a:t>
            </a:r>
            <a:r>
              <a:rPr lang="en-US" sz="2200" dirty="0" smtClean="0"/>
              <a:t>center, </a:t>
            </a:r>
            <a:r>
              <a:rPr lang="en-US" sz="2200" dirty="0"/>
              <a:t>which has tight screening &amp; diversion to </a:t>
            </a:r>
            <a:r>
              <a:rPr lang="en-US" sz="2200" dirty="0" smtClean="0"/>
              <a:t>open </a:t>
            </a:r>
            <a:r>
              <a:rPr lang="en-US" sz="2200" dirty="0"/>
              <a:t>a</a:t>
            </a:r>
            <a:r>
              <a:rPr lang="en-US" sz="2200" dirty="0" smtClean="0"/>
              <a:t>ir </a:t>
            </a:r>
            <a:r>
              <a:rPr lang="en-US" sz="2200" dirty="0"/>
              <a:t>tents.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Most PT staff on planned vacation, temporary </a:t>
            </a:r>
            <a:r>
              <a:rPr lang="en-US" sz="2200" dirty="0" smtClean="0"/>
              <a:t>leave, </a:t>
            </a:r>
            <a:r>
              <a:rPr lang="en-US" sz="2200" dirty="0"/>
              <a:t>or transferred vacation weeks.</a:t>
            </a:r>
          </a:p>
        </p:txBody>
      </p:sp>
    </p:spTree>
    <p:extLst>
      <p:ext uri="{BB962C8B-B14F-4D97-AF65-F5344CB8AC3E}">
        <p14:creationId xmlns:p14="http://schemas.microsoft.com/office/powerpoint/2010/main" val="356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677980" y="-5642055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Elective </a:t>
            </a:r>
            <a:r>
              <a:rPr lang="en-US" sz="2800" b="1" dirty="0" smtClean="0"/>
              <a:t>exam </a:t>
            </a:r>
            <a:r>
              <a:rPr lang="en-US" sz="2800" b="1" dirty="0"/>
              <a:t>r</a:t>
            </a:r>
            <a:r>
              <a:rPr lang="en-US" sz="2800" b="1" dirty="0" smtClean="0"/>
              <a:t>escheduling </a:t>
            </a:r>
            <a:r>
              <a:rPr lang="en-US" sz="2800" b="1" dirty="0"/>
              <a:t>p</a:t>
            </a:r>
            <a:r>
              <a:rPr lang="en-US" sz="2800" b="1" dirty="0" smtClean="0"/>
              <a:t>rocess </a:t>
            </a:r>
            <a:r>
              <a:rPr lang="en-US" sz="2800" b="1" dirty="0"/>
              <a:t>and </a:t>
            </a:r>
            <a:r>
              <a:rPr lang="en-US" sz="2800" b="1" dirty="0" smtClean="0"/>
              <a:t>implementation</a:t>
            </a:r>
            <a:endParaRPr lang="en-US" sz="28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544318" y="1885420"/>
            <a:ext cx="11167533" cy="360098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All elective or non-acute cases have been rescheduled, beginning the week of May 4</a:t>
            </a:r>
            <a:r>
              <a:rPr lang="en-US" sz="2200" baseline="30000" dirty="0"/>
              <a:t>th</a:t>
            </a:r>
            <a:r>
              <a:rPr lang="en-US" sz="2200" dirty="0"/>
              <a:t>. </a:t>
            </a:r>
            <a:r>
              <a:rPr lang="en-US" sz="2200" dirty="0" smtClean="0"/>
              <a:t>System-wide </a:t>
            </a:r>
            <a:r>
              <a:rPr lang="en-US" sz="2200" dirty="0"/>
              <a:t>uniform process for rescheduling.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Today</a:t>
            </a:r>
            <a:r>
              <a:rPr lang="en-US" sz="2200" dirty="0" smtClean="0"/>
              <a:t>, April 7, </a:t>
            </a:r>
            <a:r>
              <a:rPr lang="en-US" sz="2200" dirty="0"/>
              <a:t>PA </a:t>
            </a:r>
            <a:r>
              <a:rPr lang="en-US" sz="2200" dirty="0" smtClean="0"/>
              <a:t>governor </a:t>
            </a:r>
            <a:r>
              <a:rPr lang="en-US" sz="2200" dirty="0"/>
              <a:t>announces that “the stay-at-home </a:t>
            </a:r>
            <a:r>
              <a:rPr lang="en-US" sz="2200" dirty="0" smtClean="0"/>
              <a:t>deadline </a:t>
            </a:r>
            <a:r>
              <a:rPr lang="en-US" sz="2200" dirty="0"/>
              <a:t>of April 30 may </a:t>
            </a:r>
            <a:r>
              <a:rPr lang="en-US" sz="2200" dirty="0" smtClean="0"/>
              <a:t>change.”</a:t>
            </a:r>
            <a:endParaRPr lang="en-US" sz="2200" dirty="0"/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This has resulted in decline of 2/3 of cases. We’re doing 1/3 normal volume.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Anticipate </a:t>
            </a:r>
            <a:r>
              <a:rPr lang="en-US" sz="2200" dirty="0"/>
              <a:t>very heavy workload, for many weeks, when we return to “normal routine</a:t>
            </a:r>
            <a:r>
              <a:rPr lang="en-US" sz="2200" dirty="0" smtClean="0"/>
              <a:t>” </a:t>
            </a:r>
            <a:r>
              <a:rPr lang="en-US" sz="2200" dirty="0"/>
              <a:t>after May 4</a:t>
            </a:r>
            <a:r>
              <a:rPr lang="en-US" sz="2200" baseline="30000" dirty="0"/>
              <a:t>th</a:t>
            </a:r>
            <a:r>
              <a:rPr lang="en-US" sz="2200" dirty="0"/>
              <a:t>, currently, or new date </a:t>
            </a:r>
            <a:r>
              <a:rPr lang="en-US" sz="2200" dirty="0" smtClean="0"/>
              <a:t>(after today’s </a:t>
            </a:r>
            <a:r>
              <a:rPr lang="en-US" sz="2200" dirty="0"/>
              <a:t>news).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Several outpatient sites with imaging closed during crisis and some are COVID testing, outside in </a:t>
            </a:r>
            <a:r>
              <a:rPr lang="en-US" sz="2200" dirty="0" smtClean="0"/>
              <a:t>open </a:t>
            </a:r>
            <a:r>
              <a:rPr lang="en-US" sz="2200" dirty="0"/>
              <a:t>a</a:t>
            </a:r>
            <a:r>
              <a:rPr lang="en-US" sz="2200" dirty="0" smtClean="0"/>
              <a:t>ir</a:t>
            </a:r>
            <a:r>
              <a:rPr lang="en-US" sz="2200" dirty="0"/>
              <a:t>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Some </a:t>
            </a:r>
            <a:r>
              <a:rPr lang="en-US" sz="2200" dirty="0" smtClean="0"/>
              <a:t>urgent </a:t>
            </a:r>
            <a:r>
              <a:rPr lang="en-US" sz="2200" dirty="0"/>
              <a:t>c</a:t>
            </a:r>
            <a:r>
              <a:rPr lang="en-US" sz="2200" dirty="0" smtClean="0"/>
              <a:t>are </a:t>
            </a:r>
            <a:r>
              <a:rPr lang="en-US" sz="2200" dirty="0"/>
              <a:t>c</a:t>
            </a:r>
            <a:r>
              <a:rPr lang="en-US" sz="2200" dirty="0" smtClean="0"/>
              <a:t>enters </a:t>
            </a:r>
            <a:r>
              <a:rPr lang="en-US" sz="2200" dirty="0"/>
              <a:t>with Imaging being converted to house COVID (+) patient during the anticipated </a:t>
            </a:r>
            <a:r>
              <a:rPr lang="en-US" sz="2200" dirty="0" smtClean="0"/>
              <a:t>surge, April 19-30. </a:t>
            </a:r>
            <a:r>
              <a:rPr lang="en-US" sz="2200" dirty="0"/>
              <a:t>Surge dates may move to mid </a:t>
            </a:r>
            <a:r>
              <a:rPr lang="en-US" sz="2200" dirty="0" smtClean="0"/>
              <a:t>May (based on new information).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115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994477" y="-5593929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Accommodating downstream increased demand after COVID-19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645694" y="2280026"/>
            <a:ext cx="11167533" cy="478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PT </a:t>
            </a:r>
            <a:r>
              <a:rPr lang="en-US" dirty="0" err="1" smtClean="0"/>
              <a:t>rads</a:t>
            </a:r>
            <a:r>
              <a:rPr lang="en-US" dirty="0" smtClean="0"/>
              <a:t> </a:t>
            </a:r>
            <a:r>
              <a:rPr lang="en-US" dirty="0"/>
              <a:t>who are temporarily not working and/or on vacation are being notified that we may need them heavily for the </a:t>
            </a:r>
            <a:r>
              <a:rPr lang="en-US" dirty="0" smtClean="0"/>
              <a:t>multi-week post-COVID </a:t>
            </a:r>
            <a:r>
              <a:rPr lang="en-US" dirty="0"/>
              <a:t>rebound increased workload.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Month of May heavily booked with rescheduling from all of April and late March.</a:t>
            </a:r>
          </a:p>
        </p:txBody>
      </p:sp>
    </p:spTree>
    <p:extLst>
      <p:ext uri="{BB962C8B-B14F-4D97-AF65-F5344CB8AC3E}">
        <p14:creationId xmlns:p14="http://schemas.microsoft.com/office/powerpoint/2010/main" val="13172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271468" y="-5593929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Managing decreased revenue due to COVID-19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512233" y="1638342"/>
            <a:ext cx="11167533" cy="423306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Loans/grants from CARES Act applied for by </a:t>
            </a:r>
            <a:r>
              <a:rPr lang="en-US" sz="2200" dirty="0" smtClean="0"/>
              <a:t>business </a:t>
            </a:r>
            <a:r>
              <a:rPr lang="en-US" sz="2200" dirty="0"/>
              <a:t>managers for both our billing entity (FBI: Franklin Billing, Inc) and our practice, CIA (Chambersburg Imaging Associates) 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Bonuses not distributed from end of 1</a:t>
            </a:r>
            <a:r>
              <a:rPr lang="en-US" sz="2200" baseline="30000" dirty="0"/>
              <a:t>st</a:t>
            </a:r>
            <a:r>
              <a:rPr lang="en-US" sz="2200" dirty="0"/>
              <a:t> </a:t>
            </a:r>
            <a:r>
              <a:rPr lang="en-US" sz="2200" dirty="0" smtClean="0"/>
              <a:t>quarter </a:t>
            </a:r>
            <a:r>
              <a:rPr lang="en-US" sz="2200" dirty="0"/>
              <a:t>and saved for </a:t>
            </a:r>
            <a:r>
              <a:rPr lang="en-US" sz="2200" dirty="0" smtClean="0"/>
              <a:t>operational </a:t>
            </a:r>
            <a:r>
              <a:rPr lang="en-US" sz="2200" dirty="0"/>
              <a:t>expenses. Additional significant </a:t>
            </a:r>
            <a:r>
              <a:rPr lang="en-US" sz="2200" dirty="0" smtClean="0"/>
              <a:t>base-pay </a:t>
            </a:r>
            <a:r>
              <a:rPr lang="en-US" sz="2200" dirty="0"/>
              <a:t>reductions equally for all partners, marked decrease </a:t>
            </a:r>
            <a:r>
              <a:rPr lang="en-US" sz="2200" dirty="0" err="1" smtClean="0"/>
              <a:t>telerad</a:t>
            </a:r>
            <a:r>
              <a:rPr lang="en-US" sz="2200" dirty="0" smtClean="0"/>
              <a:t> </a:t>
            </a:r>
            <a:r>
              <a:rPr lang="en-US" sz="2200" dirty="0"/>
              <a:t>use with extended evening hours, elimination of moonlighters on weekends, reduced variable/elective expenses. Maintenance of health insurance, other fixed, required expenses.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Hoping that the many rescheduled procedures and </a:t>
            </a:r>
            <a:r>
              <a:rPr lang="en-US" sz="2200" b="1" dirty="0"/>
              <a:t>revenue rebound </a:t>
            </a:r>
            <a:r>
              <a:rPr lang="en-US" sz="2200" dirty="0"/>
              <a:t>after COVID will help later, beginning by very late </a:t>
            </a:r>
            <a:r>
              <a:rPr lang="en-US" sz="2200" dirty="0" smtClean="0"/>
              <a:t>June </a:t>
            </a:r>
            <a:r>
              <a:rPr lang="en-US" sz="2200" dirty="0"/>
              <a:t>and into July. Trough </a:t>
            </a:r>
            <a:r>
              <a:rPr lang="en-US" sz="2200" u="sng" dirty="0"/>
              <a:t>deepest</a:t>
            </a:r>
            <a:r>
              <a:rPr lang="en-US" sz="2200" dirty="0"/>
              <a:t> from mid-May to </a:t>
            </a:r>
            <a:r>
              <a:rPr lang="en-US" sz="2200" dirty="0" smtClean="0"/>
              <a:t>mid-June </a:t>
            </a:r>
            <a:r>
              <a:rPr lang="en-US" sz="2200" dirty="0"/>
              <a:t>using a standard 45-day delay in payments. Trough will modify with news today, </a:t>
            </a:r>
            <a:r>
              <a:rPr lang="en-US" sz="2200" dirty="0" smtClean="0"/>
              <a:t>and may </a:t>
            </a:r>
            <a:r>
              <a:rPr lang="en-US" sz="2200" dirty="0"/>
              <a:t>end early July.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PT </a:t>
            </a:r>
            <a:r>
              <a:rPr lang="en-US" sz="2200" dirty="0" err="1" smtClean="0"/>
              <a:t>rads</a:t>
            </a:r>
            <a:r>
              <a:rPr lang="en-US" sz="2200" dirty="0" smtClean="0"/>
              <a:t> </a:t>
            </a:r>
            <a:r>
              <a:rPr lang="en-US" sz="2200" dirty="0"/>
              <a:t>are not applying for unemployment.</a:t>
            </a:r>
          </a:p>
        </p:txBody>
      </p:sp>
    </p:spTree>
    <p:extLst>
      <p:ext uri="{BB962C8B-B14F-4D97-AF65-F5344CB8AC3E}">
        <p14:creationId xmlns:p14="http://schemas.microsoft.com/office/powerpoint/2010/main" val="36006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5117716" y="247771"/>
            <a:ext cx="673531" cy="4170568"/>
          </a:xfrm>
          <a:prstGeom prst="rect">
            <a:avLst/>
          </a:prstGeom>
          <a:solidFill>
            <a:srgbClr val="49B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/>
              <a:t>       David S. Kirsch, MD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F905-71B6-B346-B47B-A1F9DBB1AAAE}"/>
              </a:ext>
            </a:extLst>
          </p:cNvPr>
          <p:cNvSpPr txBox="1"/>
          <p:nvPr/>
        </p:nvSpPr>
        <p:spPr>
          <a:xfrm>
            <a:off x="3878727" y="2859000"/>
            <a:ext cx="6175831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dirty="0">
                <a:solidFill>
                  <a:schemeClr val="bg1"/>
                </a:solidFill>
              </a:rPr>
              <a:t>Practice type: </a:t>
            </a:r>
            <a:r>
              <a:rPr lang="en-US" sz="2600" b="1" dirty="0" smtClean="0">
                <a:solidFill>
                  <a:schemeClr val="bg1"/>
                </a:solidFill>
              </a:rPr>
              <a:t>Private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3600"/>
              </a:lnSpc>
            </a:pPr>
            <a:r>
              <a:rPr lang="en-US" sz="2600" dirty="0">
                <a:solidFill>
                  <a:schemeClr val="bg1"/>
                </a:solidFill>
              </a:rPr>
              <a:t>Practice location: </a:t>
            </a:r>
            <a:r>
              <a:rPr lang="en-US" sz="2600" b="1" dirty="0" smtClean="0">
                <a:solidFill>
                  <a:schemeClr val="bg1"/>
                </a:solidFill>
              </a:rPr>
              <a:t>Louisiana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3600"/>
              </a:lnSpc>
            </a:pPr>
            <a:r>
              <a:rPr lang="en-US" sz="2600" dirty="0">
                <a:solidFill>
                  <a:schemeClr val="bg1"/>
                </a:solidFill>
              </a:rPr>
              <a:t>Practice size: </a:t>
            </a:r>
            <a:r>
              <a:rPr lang="en-US" sz="2600" b="1" dirty="0" smtClean="0">
                <a:solidFill>
                  <a:schemeClr val="bg1"/>
                </a:solidFill>
              </a:rPr>
              <a:t>17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3600"/>
              </a:lnSpc>
            </a:pPr>
            <a:r>
              <a:rPr lang="en-US" sz="2600" dirty="0">
                <a:solidFill>
                  <a:schemeClr val="bg1"/>
                </a:solidFill>
              </a:rPr>
              <a:t>Practice model</a:t>
            </a:r>
            <a:r>
              <a:rPr lang="en-US" sz="2600" b="1" dirty="0">
                <a:solidFill>
                  <a:schemeClr val="bg1"/>
                </a:solidFill>
              </a:rPr>
              <a:t>:  </a:t>
            </a:r>
            <a:r>
              <a:rPr lang="en-US" sz="2600" b="1" dirty="0" smtClean="0">
                <a:solidFill>
                  <a:schemeClr val="bg1"/>
                </a:solidFill>
              </a:rPr>
              <a:t>Partnership and employed 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5699" r="19956" b="7604"/>
          <a:stretch/>
        </p:blipFill>
        <p:spPr>
          <a:xfrm>
            <a:off x="650888" y="1873756"/>
            <a:ext cx="2840651" cy="2896793"/>
          </a:xfrm>
          <a:prstGeom prst="rect">
            <a:avLst/>
          </a:prstGeom>
          <a:ln w="127000" cap="sq">
            <a:solidFill>
              <a:srgbClr val="F9D47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103" y="626754"/>
            <a:ext cx="3504011" cy="341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755841" y="-3884452"/>
            <a:ext cx="673531" cy="875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Radiology workforce deployment and preparedness for cross-discipline coverage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651" y="2502568"/>
            <a:ext cx="104594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All </a:t>
            </a:r>
            <a:r>
              <a:rPr lang="en-US" sz="2400" dirty="0" smtClean="0"/>
              <a:t>radiologists </a:t>
            </a:r>
            <a:r>
              <a:rPr lang="en-US" sz="2400" dirty="0"/>
              <a:t>except </a:t>
            </a:r>
            <a:r>
              <a:rPr lang="en-US" sz="2400" dirty="0" smtClean="0"/>
              <a:t>IRs </a:t>
            </a:r>
            <a:r>
              <a:rPr lang="en-US" sz="2400" dirty="0"/>
              <a:t>have been pulled from the hospitals</a:t>
            </a:r>
          </a:p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Robust </a:t>
            </a:r>
            <a:r>
              <a:rPr lang="en-US" sz="2400" dirty="0" err="1"/>
              <a:t>telerad</a:t>
            </a:r>
            <a:r>
              <a:rPr lang="en-US" sz="2400" dirty="0"/>
              <a:t> service with </a:t>
            </a:r>
            <a:r>
              <a:rPr lang="en-US" sz="2400" dirty="0" smtClean="0"/>
              <a:t>full-service </a:t>
            </a:r>
            <a:r>
              <a:rPr lang="en-US" sz="2400" dirty="0"/>
              <a:t>IT employed by the group has allowed for continued subspecialty reads (MSK, Neuro,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Consolidation on reading chairs</a:t>
            </a:r>
          </a:p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Deployed home workstations for all </a:t>
            </a:r>
            <a:r>
              <a:rPr lang="en-US" sz="2400" dirty="0" smtClean="0"/>
              <a:t>radiologists</a:t>
            </a:r>
            <a:endParaRPr lang="en-US" sz="2400" dirty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140234" y="1542462"/>
            <a:ext cx="3597307" cy="544932"/>
          </a:xfrm>
          <a:prstGeom prst="rect">
            <a:avLst/>
          </a:prstGeom>
          <a:solidFill>
            <a:srgbClr val="58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EEFF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874110" y="1577990"/>
            <a:ext cx="11167533" cy="509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Initial reaction         </a:t>
            </a:r>
            <a:r>
              <a:rPr lang="en-US" sz="2800" dirty="0" smtClean="0"/>
              <a:t>“Flee the hospitals”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27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787480" y="-5584501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Elective </a:t>
            </a:r>
            <a:r>
              <a:rPr lang="en-US" sz="2800" b="1" dirty="0" smtClean="0"/>
              <a:t>exam </a:t>
            </a:r>
            <a:r>
              <a:rPr lang="en-US" sz="2800" b="1" dirty="0"/>
              <a:t>r</a:t>
            </a:r>
            <a:r>
              <a:rPr lang="en-US" sz="2800" b="1" dirty="0" smtClean="0"/>
              <a:t>escheduling </a:t>
            </a:r>
            <a:r>
              <a:rPr lang="en-US" sz="2800" b="1" dirty="0"/>
              <a:t>p</a:t>
            </a:r>
            <a:r>
              <a:rPr lang="en-US" sz="2800" b="1" dirty="0" smtClean="0"/>
              <a:t>rocess </a:t>
            </a:r>
            <a:r>
              <a:rPr lang="en-US" sz="2800" b="1" dirty="0"/>
              <a:t>and </a:t>
            </a:r>
            <a:r>
              <a:rPr lang="en-US" sz="2800" b="1" dirty="0" smtClean="0"/>
              <a:t>implementation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8148" y="2350386"/>
            <a:ext cx="1049153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600" dirty="0"/>
              <a:t>Worked with hospitals and facilities to define and manage what is e</a:t>
            </a:r>
            <a:r>
              <a:rPr lang="en-US" sz="2600" dirty="0" smtClean="0"/>
              <a:t>mergent/medically </a:t>
            </a:r>
            <a:r>
              <a:rPr lang="en-US" sz="2600" dirty="0"/>
              <a:t>u</a:t>
            </a:r>
            <a:r>
              <a:rPr lang="en-US" sz="2600" dirty="0" smtClean="0"/>
              <a:t>rgent/non-emergent</a:t>
            </a:r>
            <a:endParaRPr lang="en-US" sz="2600" dirty="0"/>
          </a:p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800100" lvl="1" indent="-342900">
              <a:lnSpc>
                <a:spcPts val="2700"/>
              </a:lnSpc>
              <a:buClr>
                <a:srgbClr val="00277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All </a:t>
            </a:r>
            <a:r>
              <a:rPr lang="en-US" sz="2400" dirty="0" smtClean="0"/>
              <a:t>non-emergent </a:t>
            </a:r>
            <a:r>
              <a:rPr lang="en-US" sz="2400" dirty="0"/>
              <a:t>cases and imaging have been deferred until May</a:t>
            </a:r>
          </a:p>
          <a:p>
            <a:pPr marL="800100" lvl="1" indent="-342900">
              <a:lnSpc>
                <a:spcPts val="2700"/>
              </a:lnSpc>
              <a:buClr>
                <a:srgbClr val="00277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IR case volumes have declined but remain steady</a:t>
            </a:r>
          </a:p>
          <a:p>
            <a:pPr marL="800100" lvl="1" indent="-342900">
              <a:lnSpc>
                <a:spcPts val="2700"/>
              </a:lnSpc>
              <a:buClr>
                <a:srgbClr val="00277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Oncology workups and treatments have proceeded with modifications pre and post </a:t>
            </a:r>
          </a:p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457200" indent="-457200">
              <a:lnSpc>
                <a:spcPts val="27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600" dirty="0"/>
              <a:t>Expecting to have a large backlog of cases and imaging post COVID-19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140234" y="1542462"/>
            <a:ext cx="3597307" cy="544932"/>
          </a:xfrm>
          <a:prstGeom prst="rect">
            <a:avLst/>
          </a:prstGeom>
          <a:solidFill>
            <a:srgbClr val="58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EEFF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1192340" y="1555937"/>
            <a:ext cx="11167533" cy="614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Initial reaction    </a:t>
            </a:r>
            <a:r>
              <a:rPr lang="en-US" sz="2800" dirty="0" smtClean="0"/>
              <a:t>“prayer”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40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749835" y="-4426867"/>
            <a:ext cx="673531" cy="9889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Accommodating downstream increased demand after COVID-19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40234" y="1542462"/>
            <a:ext cx="3597307" cy="544932"/>
          </a:xfrm>
          <a:prstGeom prst="rect">
            <a:avLst/>
          </a:prstGeom>
          <a:solidFill>
            <a:srgbClr val="58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EE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2946" y="2534653"/>
            <a:ext cx="95931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4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600" dirty="0"/>
              <a:t>Tricky but trying to maintain current level of radiologists</a:t>
            </a:r>
          </a:p>
          <a:p>
            <a:pPr marL="457200" indent="-457200">
              <a:lnSpc>
                <a:spcPts val="24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457200" indent="-457200">
              <a:lnSpc>
                <a:spcPts val="24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600" dirty="0"/>
              <a:t>Future hiring </a:t>
            </a:r>
            <a:r>
              <a:rPr lang="en-US" sz="2600" dirty="0" smtClean="0"/>
              <a:t>very </a:t>
            </a:r>
            <a:r>
              <a:rPr lang="en-US" sz="2600" dirty="0"/>
              <a:t>up in the air </a:t>
            </a:r>
          </a:p>
          <a:p>
            <a:pPr marL="457200" indent="-457200">
              <a:lnSpc>
                <a:spcPts val="24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800100" lvl="1" indent="-342900">
              <a:lnSpc>
                <a:spcPts val="2400"/>
              </a:lnSpc>
              <a:buClr>
                <a:srgbClr val="00277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Hard to predict with certainty the future volume and revenue.  </a:t>
            </a:r>
          </a:p>
          <a:p>
            <a:pPr marL="800100" lvl="1" indent="-342900">
              <a:lnSpc>
                <a:spcPts val="2400"/>
              </a:lnSpc>
              <a:buClr>
                <a:srgbClr val="00277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Further complicated by difficult hiring atmosphere</a:t>
            </a:r>
          </a:p>
          <a:p>
            <a:pPr marL="457200" indent="-457200">
              <a:lnSpc>
                <a:spcPts val="24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457200" indent="-457200">
              <a:lnSpc>
                <a:spcPts val="24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600" dirty="0"/>
              <a:t>Group forcing some vacation and random days off for now but plan to respond to future demands as they arise</a:t>
            </a:r>
          </a:p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1024467" y="1576256"/>
            <a:ext cx="11167533" cy="544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Initial reaction        </a:t>
            </a:r>
            <a:r>
              <a:rPr lang="en-US" sz="2800" dirty="0" smtClean="0"/>
              <a:t>“panic and chaos”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7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0234" y="1542462"/>
            <a:ext cx="3597307" cy="544932"/>
          </a:xfrm>
          <a:prstGeom prst="rect">
            <a:avLst/>
          </a:prstGeom>
          <a:solidFill>
            <a:srgbClr val="58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EE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049361" y="-5666052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/>
              <a:t>Managing decreased revenue due to COVID-19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1063983" y="1574296"/>
            <a:ext cx="9567500" cy="69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Initial reaction</a:t>
            </a:r>
            <a:r>
              <a:rPr lang="en-US" sz="2800" dirty="0">
                <a:solidFill>
                  <a:srgbClr val="00277A"/>
                </a:solidFill>
              </a:rPr>
              <a:t> </a:t>
            </a:r>
            <a:r>
              <a:rPr lang="en-US" sz="2800" dirty="0" smtClean="0">
                <a:solidFill>
                  <a:srgbClr val="00277A"/>
                </a:solidFill>
              </a:rPr>
              <a:t>      </a:t>
            </a:r>
            <a:r>
              <a:rPr lang="en-US" sz="2800" dirty="0" smtClean="0"/>
              <a:t>“more panic leading to group infighting”</a:t>
            </a:r>
          </a:p>
          <a:p>
            <a:pPr algn="l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39030" y="2535878"/>
            <a:ext cx="9666615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Preparing weekly cash and work flow projections to determine scheduling</a:t>
            </a:r>
          </a:p>
          <a:p>
            <a:pPr marL="342900" indent="-342900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Applying for SBA and state loans, bank credit line, malpractice insurance deferral, accelerated payments from Medicare</a:t>
            </a:r>
          </a:p>
          <a:p>
            <a:pPr marL="342900" indent="-342900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smtClean="0"/>
              <a:t>15</a:t>
            </a:r>
            <a:r>
              <a:rPr lang="en-US" sz="2400" dirty="0"/>
              <a:t>% reduction for salaried employees pending SBA loans</a:t>
            </a:r>
          </a:p>
          <a:p>
            <a:pPr marL="342900" indent="-342900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/>
              <a:t>Reduction in partner payroll and bonuses</a:t>
            </a:r>
            <a:r>
              <a:rPr lang="en-US" sz="2400" dirty="0" smtClean="0"/>
              <a:t>; </a:t>
            </a:r>
            <a:r>
              <a:rPr lang="en-US" sz="2400" dirty="0"/>
              <a:t>minimize use of independent contractor radiologists </a:t>
            </a:r>
          </a:p>
          <a:p>
            <a:pPr marL="342900" indent="-342900">
              <a:buBlip>
                <a:blip r:embed="rId2"/>
              </a:buBlip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45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5975803" y="-514162"/>
            <a:ext cx="673531" cy="4828674"/>
          </a:xfrm>
          <a:prstGeom prst="rect">
            <a:avLst/>
          </a:prstGeom>
          <a:solidFill>
            <a:srgbClr val="49B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/>
              <a:t>Mahmud Mossa-Basha, M.D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F905-71B6-B346-B47B-A1F9DBB1AAAE}"/>
              </a:ext>
            </a:extLst>
          </p:cNvPr>
          <p:cNvSpPr txBox="1"/>
          <p:nvPr/>
        </p:nvSpPr>
        <p:spPr>
          <a:xfrm>
            <a:off x="4427621" y="2890123"/>
            <a:ext cx="4867504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600" b="1" dirty="0">
                <a:solidFill>
                  <a:schemeClr val="bg1"/>
                </a:solidFill>
              </a:rPr>
              <a:t>P</a:t>
            </a:r>
            <a:r>
              <a:rPr lang="en-US" sz="2600" b="1" dirty="0" smtClean="0">
                <a:solidFill>
                  <a:schemeClr val="bg1"/>
                </a:solidFill>
              </a:rPr>
              <a:t>ractice </a:t>
            </a:r>
            <a:r>
              <a:rPr lang="en-US" sz="2600" b="1" dirty="0">
                <a:solidFill>
                  <a:schemeClr val="bg1"/>
                </a:solidFill>
              </a:rPr>
              <a:t>type: </a:t>
            </a:r>
            <a:r>
              <a:rPr lang="en-US" sz="2600" dirty="0" smtClean="0">
                <a:solidFill>
                  <a:schemeClr val="bg1"/>
                </a:solidFill>
              </a:rPr>
              <a:t>Academic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</a:pPr>
            <a:r>
              <a:rPr lang="en-US" sz="2600" b="1" dirty="0">
                <a:solidFill>
                  <a:schemeClr val="bg1"/>
                </a:solidFill>
              </a:rPr>
              <a:t>Practice location: </a:t>
            </a:r>
            <a:r>
              <a:rPr lang="en-US" sz="2600" dirty="0" smtClean="0">
                <a:solidFill>
                  <a:schemeClr val="bg1"/>
                </a:solidFill>
              </a:rPr>
              <a:t>University of Washington, Seattle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</a:pPr>
            <a:r>
              <a:rPr lang="en-US" sz="2600" b="1" dirty="0">
                <a:solidFill>
                  <a:schemeClr val="bg1"/>
                </a:solidFill>
              </a:rPr>
              <a:t>Practice size: </a:t>
            </a:r>
            <a:r>
              <a:rPr lang="en-US" sz="2600" dirty="0" smtClean="0">
                <a:solidFill>
                  <a:schemeClr val="bg1"/>
                </a:solidFill>
              </a:rPr>
              <a:t>150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</a:pPr>
            <a:r>
              <a:rPr lang="en-US" sz="2600" b="1" dirty="0">
                <a:solidFill>
                  <a:schemeClr val="bg1"/>
                </a:solidFill>
              </a:rPr>
              <a:t>Practice model</a:t>
            </a:r>
            <a:r>
              <a:rPr lang="en-US" sz="2600" b="1" dirty="0" smtClean="0">
                <a:solidFill>
                  <a:schemeClr val="bg1"/>
                </a:solidFill>
              </a:rPr>
              <a:t>: </a:t>
            </a:r>
            <a:r>
              <a:rPr lang="en-US" sz="2600" dirty="0" smtClean="0">
                <a:solidFill>
                  <a:schemeClr val="bg1"/>
                </a:solidFill>
              </a:rPr>
              <a:t>Employed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" b="25814"/>
          <a:stretch/>
        </p:blipFill>
        <p:spPr>
          <a:xfrm>
            <a:off x="990386" y="1563409"/>
            <a:ext cx="2907845" cy="2841267"/>
          </a:xfrm>
          <a:prstGeom prst="rect">
            <a:avLst/>
          </a:prstGeom>
          <a:ln w="127000" cap="sq">
            <a:solidFill>
              <a:srgbClr val="F9D47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64505" y="2250541"/>
            <a:ext cx="556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Vice </a:t>
            </a:r>
            <a:r>
              <a:rPr lang="en-US" dirty="0">
                <a:solidFill>
                  <a:schemeClr val="bg1"/>
                </a:solidFill>
              </a:rPr>
              <a:t>Chair of Clinical </a:t>
            </a:r>
            <a:r>
              <a:rPr lang="en-US" dirty="0" smtClean="0">
                <a:solidFill>
                  <a:schemeClr val="bg1"/>
                </a:solidFill>
              </a:rPr>
              <a:t>Operations, University of Washington Medical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495" y="412416"/>
            <a:ext cx="3018783" cy="20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5824056" y="-17646"/>
            <a:ext cx="529391" cy="4395536"/>
          </a:xfrm>
          <a:prstGeom prst="rect">
            <a:avLst/>
          </a:prstGeom>
          <a:solidFill>
            <a:srgbClr val="49B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err="1"/>
              <a:t>Sabiha</a:t>
            </a:r>
            <a:r>
              <a:rPr lang="en-US" b="1" dirty="0"/>
              <a:t> </a:t>
            </a:r>
            <a:r>
              <a:rPr lang="en-US" b="1" dirty="0" err="1"/>
              <a:t>Raoof</a:t>
            </a:r>
            <a:r>
              <a:rPr lang="en-US" b="1" dirty="0"/>
              <a:t>, MD</a:t>
            </a:r>
            <a:endParaRPr lang="en-US" sz="2800" dirty="0"/>
          </a:p>
        </p:txBody>
      </p:sp>
      <p:pic>
        <p:nvPicPr>
          <p:cNvPr id="1030" name="Picture 6" descr="Michael Recht, 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49" y="1436586"/>
            <a:ext cx="2638324" cy="2919747"/>
          </a:xfrm>
          <a:prstGeom prst="rect">
            <a:avLst/>
          </a:prstGeom>
          <a:ln w="127000" cap="sq">
            <a:solidFill>
              <a:srgbClr val="F9D47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005" y="274485"/>
            <a:ext cx="3257740" cy="2514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1358" y="260435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Practice </a:t>
            </a:r>
            <a:r>
              <a:rPr lang="en-US" b="1" dirty="0">
                <a:solidFill>
                  <a:schemeClr val="bg1"/>
                </a:solidFill>
              </a:rPr>
              <a:t>location</a:t>
            </a:r>
            <a:r>
              <a:rPr lang="en-US" dirty="0">
                <a:solidFill>
                  <a:schemeClr val="bg1"/>
                </a:solidFill>
              </a:rPr>
              <a:t>: Jamaica and Flushing Hospital Medical Centers, New York</a:t>
            </a:r>
          </a:p>
        </p:txBody>
      </p:sp>
      <p:pic>
        <p:nvPicPr>
          <p:cNvPr id="4" name="Picture 2" descr="Sabiha Raoof, M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49" y="1436585"/>
            <a:ext cx="2654314" cy="29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665614" y="-3965655"/>
            <a:ext cx="673531" cy="8839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Radiology workforce deployment and preparedness for cross-discipline coverage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372978" y="1718552"/>
            <a:ext cx="11167533" cy="478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/>
              <a:t>Submit to dean faculty roster to cover surge-sensitive areas in the hospital (ICU, acute care, ED) and level of guidance needed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/>
              <a:t>Request from GME to provide list of residents who can provide coverage in surge-sensitive areas</a:t>
            </a:r>
            <a:endParaRPr lang="en-US" dirty="0"/>
          </a:p>
          <a:p>
            <a:pPr marL="800100" lvl="1" indent="-342900" algn="l">
              <a:buClr>
                <a:srgbClr val="00277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Chair and vice </a:t>
            </a:r>
            <a:r>
              <a:rPr lang="en-US" sz="2200" dirty="0"/>
              <a:t>c</a:t>
            </a:r>
            <a:r>
              <a:rPr lang="en-US" sz="2200" dirty="0" smtClean="0"/>
              <a:t>hair of operations in coordination with section chiefs listed faculty that could provide support in the acute care and ED units with guidance</a:t>
            </a:r>
          </a:p>
          <a:p>
            <a:pPr marL="1257300" lvl="2" indent="-342900" algn="l">
              <a:buClr>
                <a:srgbClr val="00277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/>
              <a:t>Included all faculty who were not at increased risk of infection or poor outcomes from COVID-19 infection </a:t>
            </a:r>
            <a:endParaRPr lang="en-US" sz="2000" dirty="0"/>
          </a:p>
          <a:p>
            <a:pPr marL="800100" lvl="1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smtClean="0"/>
              <a:t>Residency program director provided list of trainees who could cover surge-sensitive clinical services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Request from GME for 30 residents for pooled coverage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076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534480" y="-5630491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Elective </a:t>
            </a:r>
            <a:r>
              <a:rPr lang="en-US" sz="2800" b="1" dirty="0" smtClean="0"/>
              <a:t>exam </a:t>
            </a:r>
            <a:r>
              <a:rPr lang="en-US" sz="2800" b="1" dirty="0"/>
              <a:t>r</a:t>
            </a:r>
            <a:r>
              <a:rPr lang="en-US" sz="2800" b="1" dirty="0" smtClean="0"/>
              <a:t>escheduling </a:t>
            </a:r>
            <a:r>
              <a:rPr lang="en-US" sz="2800" b="1" dirty="0"/>
              <a:t>p</a:t>
            </a:r>
            <a:r>
              <a:rPr lang="en-US" sz="2800" b="1" dirty="0" smtClean="0"/>
              <a:t>rocess </a:t>
            </a:r>
            <a:r>
              <a:rPr lang="en-US" sz="2800" b="1" dirty="0"/>
              <a:t>and </a:t>
            </a:r>
            <a:r>
              <a:rPr lang="en-US" sz="2800" b="1" dirty="0" smtClean="0"/>
              <a:t>implementation</a:t>
            </a:r>
            <a:endParaRPr lang="en-US" sz="28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775245" y="1684325"/>
            <a:ext cx="11167533" cy="478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utomated text messaging system to communicate with patients the recommendation to reschedule outpatient elective exams</a:t>
            </a:r>
            <a:endParaRPr lang="en-US" dirty="0"/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/>
              <a:t>Indicated that patients should communicate with their physicians to determine urgency of exams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/>
              <a:t>Provided rescheduling phone line</a:t>
            </a:r>
            <a:endParaRPr lang="en-US" sz="2000" dirty="0"/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/>
              <a:t>For new exam orders, requested that ordering physicians place in the indication box the time sensitivity of the study and the time frame in which imaging needed to be completed:</a:t>
            </a:r>
          </a:p>
          <a:p>
            <a:pPr marL="1714500" lvl="3" indent="-342900" algn="l">
              <a:buClr>
                <a:srgbClr val="00277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/>
              <a:t>Critical - immediately</a:t>
            </a:r>
          </a:p>
          <a:p>
            <a:pPr marL="1714500" lvl="3" indent="-342900" algn="l">
              <a:buClr>
                <a:srgbClr val="00277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/>
              <a:t>Urgent - </a:t>
            </a:r>
            <a:r>
              <a:rPr lang="en-US" sz="2000" dirty="0"/>
              <a:t>w</a:t>
            </a:r>
            <a:r>
              <a:rPr lang="en-US" sz="2000" dirty="0" smtClean="0"/>
              <a:t>ithin the next two weeks, three weeks, etc.</a:t>
            </a:r>
          </a:p>
          <a:p>
            <a:pPr marL="1714500" lvl="3" indent="-342900" algn="l">
              <a:buClr>
                <a:srgbClr val="00277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/>
              <a:t>Non-urgent - can wait for 2 months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3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787702" y="-5626013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Accommodating downstream increased demand after COVID-19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1137743" y="1991268"/>
            <a:ext cx="11167533" cy="365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/>
              <a:t>Increased operational coverage</a:t>
            </a:r>
            <a:endParaRPr lang="en-US" dirty="0"/>
          </a:p>
          <a:p>
            <a:pPr marL="800100" lvl="1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Prepared to have scanners running on weekends and late into evenings</a:t>
            </a:r>
            <a:endParaRPr lang="en-US" sz="2200" dirty="0"/>
          </a:p>
          <a:p>
            <a:pPr marL="800100" lvl="1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smtClean="0"/>
              <a:t>Urge staff to use PTO now to prepare for post-COVID increased volume coverage coverage</a:t>
            </a:r>
          </a:p>
          <a:p>
            <a:pPr marL="800100" lvl="1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smtClean="0"/>
              <a:t>Overtime for technologists and staff if needed</a:t>
            </a:r>
          </a:p>
          <a:p>
            <a:pPr marL="342900" indent="-342900" algn="l">
              <a:buClr>
                <a:schemeClr val="accent5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/>
              <a:t>Maximize utilization of outpatient imaging centers</a:t>
            </a:r>
          </a:p>
          <a:p>
            <a:pPr marL="800100" lvl="1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smtClean="0"/>
              <a:t>Reduced faculty and trainee coverage now to prepare for increased volume coverage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693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292634" y="-5630491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Managing decreased revenue due to COVID-19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533399" y="1637964"/>
            <a:ext cx="11167533" cy="478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5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/>
              <a:t>Estimated global 39-60% radiology volume drop, and 55-70% outpatient volume drop between various UW hospitals during COVID-related rescheduling</a:t>
            </a:r>
            <a:endParaRPr lang="en-US" dirty="0"/>
          </a:p>
          <a:p>
            <a:pPr marL="342900" indent="-342900" algn="l">
              <a:buClr>
                <a:schemeClr val="accent5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/>
              <a:t>Cost reduction</a:t>
            </a:r>
            <a:endParaRPr lang="en-US" dirty="0"/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Deferment of faculty incentive payments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Reduction/elimination of temporary supplemental payments for excess shifts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Consolidation of clinical weekday and weekend </a:t>
            </a:r>
            <a:r>
              <a:rPr lang="en-US" sz="2200" dirty="0" smtClean="0"/>
              <a:t>coverage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Hiring freeze for 6 months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Reduction of faculty education allowance and section discretionary funds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Support staff consolidation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Consolidation of graduation events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Shut down inefficient research cost centers - radiochemistry lab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228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433003" y="-5626013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Managing decreased revenue due to </a:t>
            </a:r>
            <a:r>
              <a:rPr lang="en-US" sz="2800" b="1" dirty="0" smtClean="0"/>
              <a:t>COVID-19 (cont’d)</a:t>
            </a:r>
            <a:endParaRPr lang="en-US" sz="28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673768" y="2364028"/>
            <a:ext cx="11167533" cy="478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Clr>
                <a:schemeClr val="accent5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 smtClean="0"/>
              <a:t>Revenue-generation acceleration of planned activities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smtClean="0"/>
              <a:t>Increased efforts in </a:t>
            </a:r>
            <a:r>
              <a:rPr lang="en-US" sz="2400" dirty="0" err="1" smtClean="0"/>
              <a:t>teleradiology</a:t>
            </a:r>
            <a:r>
              <a:rPr lang="en-US" sz="2400" dirty="0" smtClean="0"/>
              <a:t> contracts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smtClean="0"/>
              <a:t>Increased contract research organization work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smtClean="0"/>
              <a:t>Stand-alone outpatient imaging centers with shared revenue model</a:t>
            </a:r>
          </a:p>
          <a:p>
            <a:pPr marL="1257300" lvl="2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400" dirty="0" smtClean="0"/>
              <a:t>Additional revenue diversification models in planning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9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5612300" y="-248652"/>
            <a:ext cx="529391" cy="4395536"/>
          </a:xfrm>
          <a:prstGeom prst="rect">
            <a:avLst/>
          </a:prstGeom>
          <a:solidFill>
            <a:srgbClr val="49B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/>
              <a:t>Michael </a:t>
            </a:r>
            <a:r>
              <a:rPr lang="en-US" sz="2800" dirty="0" err="1"/>
              <a:t>Recht</a:t>
            </a:r>
            <a:r>
              <a:rPr lang="en-US" sz="2800" dirty="0"/>
              <a:t>, MD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F905-71B6-B346-B47B-A1F9DBB1AAAE}"/>
              </a:ext>
            </a:extLst>
          </p:cNvPr>
          <p:cNvSpPr txBox="1"/>
          <p:nvPr/>
        </p:nvSpPr>
        <p:spPr>
          <a:xfrm>
            <a:off x="4349623" y="2604842"/>
            <a:ext cx="6958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Practice type</a:t>
            </a:r>
            <a:r>
              <a:rPr lang="en-US" sz="2600" dirty="0">
                <a:solidFill>
                  <a:schemeClr val="bg1"/>
                </a:solidFill>
              </a:rPr>
              <a:t>: </a:t>
            </a:r>
            <a:r>
              <a:rPr lang="en-US" sz="2600" dirty="0" smtClean="0">
                <a:solidFill>
                  <a:schemeClr val="bg1"/>
                </a:solidFill>
              </a:rPr>
              <a:t>Academic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1050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Practice location</a:t>
            </a:r>
            <a:r>
              <a:rPr lang="en-US" sz="2600" dirty="0">
                <a:solidFill>
                  <a:schemeClr val="bg1"/>
                </a:solidFill>
              </a:rPr>
              <a:t>: </a:t>
            </a:r>
            <a:r>
              <a:rPr lang="en-US" sz="2600" dirty="0" smtClean="0">
                <a:solidFill>
                  <a:schemeClr val="bg1"/>
                </a:solidFill>
              </a:rPr>
              <a:t>NYU </a:t>
            </a:r>
            <a:r>
              <a:rPr lang="en-US" sz="2600" dirty="0" err="1" smtClean="0">
                <a:solidFill>
                  <a:schemeClr val="bg1"/>
                </a:solidFill>
              </a:rPr>
              <a:t>Langone</a:t>
            </a:r>
            <a:r>
              <a:rPr lang="en-US" sz="2600" dirty="0" smtClean="0">
                <a:solidFill>
                  <a:schemeClr val="bg1"/>
                </a:solidFill>
              </a:rPr>
              <a:t> Health System (5 hospitals, several outpatient imaging centers)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Practice size</a:t>
            </a:r>
            <a:r>
              <a:rPr lang="en-US" sz="2600" dirty="0">
                <a:solidFill>
                  <a:schemeClr val="bg1"/>
                </a:solidFill>
              </a:rPr>
              <a:t>: A</a:t>
            </a:r>
            <a:r>
              <a:rPr lang="en-US" sz="2600" dirty="0" smtClean="0">
                <a:solidFill>
                  <a:schemeClr val="bg1"/>
                </a:solidFill>
              </a:rPr>
              <a:t>pproximately 230 faculty </a:t>
            </a:r>
            <a:r>
              <a:rPr lang="en-US" sz="2600" dirty="0">
                <a:solidFill>
                  <a:schemeClr val="bg1"/>
                </a:solidFill>
              </a:rPr>
              <a:t>r</a:t>
            </a:r>
            <a:r>
              <a:rPr lang="en-US" sz="2600" dirty="0" smtClean="0">
                <a:solidFill>
                  <a:schemeClr val="bg1"/>
                </a:solidFill>
              </a:rPr>
              <a:t>adiologists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Practice model</a:t>
            </a:r>
            <a:r>
              <a:rPr lang="en-US" sz="2600" dirty="0">
                <a:solidFill>
                  <a:schemeClr val="bg1"/>
                </a:solidFill>
              </a:rPr>
              <a:t>:  </a:t>
            </a:r>
            <a:r>
              <a:rPr lang="en-US" sz="2600" dirty="0" smtClean="0">
                <a:solidFill>
                  <a:schemeClr val="bg1"/>
                </a:solidFill>
              </a:rPr>
              <a:t>Faculty group </a:t>
            </a:r>
            <a:r>
              <a:rPr lang="en-US" sz="2600" dirty="0">
                <a:solidFill>
                  <a:schemeClr val="bg1"/>
                </a:solidFill>
              </a:rPr>
              <a:t>p</a:t>
            </a:r>
            <a:r>
              <a:rPr lang="en-US" sz="2600" dirty="0" smtClean="0">
                <a:solidFill>
                  <a:schemeClr val="bg1"/>
                </a:solidFill>
              </a:rPr>
              <a:t>ractice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030" name="Picture 6" descr="Michael Recht, 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59" y="1531754"/>
            <a:ext cx="2638324" cy="2919747"/>
          </a:xfrm>
          <a:prstGeom prst="rect">
            <a:avLst/>
          </a:prstGeom>
          <a:ln w="127000" cap="sq">
            <a:solidFill>
              <a:srgbClr val="F9D47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005" y="274485"/>
            <a:ext cx="3257740" cy="25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714578" y="-3014980"/>
            <a:ext cx="673531" cy="7072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/>
              <a:t>R</a:t>
            </a:r>
            <a:r>
              <a:rPr lang="en-US" sz="2400" b="1" dirty="0" smtClean="0"/>
              <a:t>adiology workforce deployment and preparedness for cross-discipline coverage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519428" y="1300503"/>
            <a:ext cx="11153144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endParaRPr lang="en-US" b="1" dirty="0" smtClean="0"/>
          </a:p>
          <a:p>
            <a:pPr lvl="1">
              <a:spcBef>
                <a:spcPts val="200"/>
              </a:spcBef>
            </a:pPr>
            <a:r>
              <a:rPr lang="en-US" sz="2400" b="1" dirty="0" smtClean="0">
                <a:solidFill>
                  <a:srgbClr val="00277A"/>
                </a:solidFill>
              </a:rPr>
              <a:t>Social Distancing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Distributed home workstations to faculty who did not have them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Limited </a:t>
            </a:r>
            <a:r>
              <a:rPr lang="en-US" dirty="0"/>
              <a:t>on-site to skeleton staff</a:t>
            </a:r>
          </a:p>
          <a:p>
            <a:pPr lvl="1">
              <a:spcBef>
                <a:spcPts val="200"/>
              </a:spcBef>
            </a:pPr>
            <a:endParaRPr lang="en-US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27976" y="3368433"/>
            <a:ext cx="9989008" cy="31957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spcBef>
                <a:spcPts val="200"/>
              </a:spcBef>
            </a:pPr>
            <a:r>
              <a:rPr lang="en-US" sz="2400" b="1" dirty="0"/>
              <a:t>	</a:t>
            </a:r>
            <a:r>
              <a:rPr lang="en-US" sz="2200" b="1" dirty="0"/>
              <a:t>Faculty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Bedside IR Services – central lines, thoracentesis, </a:t>
            </a:r>
            <a:r>
              <a:rPr lang="en-US" dirty="0" err="1" smtClean="0"/>
              <a:t>etc</a:t>
            </a:r>
            <a:endParaRPr lang="en-US" dirty="0"/>
          </a:p>
          <a:p>
            <a:pPr lvl="2">
              <a:spcBef>
                <a:spcPts val="200"/>
              </a:spcBef>
            </a:pPr>
            <a:r>
              <a:rPr lang="en-US" dirty="0"/>
              <a:t>Virtual employee screening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“Family Connect”  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Volunteer </a:t>
            </a:r>
            <a:r>
              <a:rPr lang="en-US" dirty="0" smtClean="0"/>
              <a:t>re-deployment </a:t>
            </a:r>
            <a:r>
              <a:rPr lang="en-US" dirty="0"/>
              <a:t>to ED, Medicine, ICU, ancillary support roles</a:t>
            </a:r>
          </a:p>
          <a:p>
            <a:pPr lvl="1">
              <a:spcBef>
                <a:spcPts val="200"/>
              </a:spcBef>
            </a:pPr>
            <a:endParaRPr lang="en-US" b="1" dirty="0"/>
          </a:p>
          <a:p>
            <a:pPr lvl="1">
              <a:spcBef>
                <a:spcPts val="200"/>
              </a:spcBef>
            </a:pPr>
            <a:r>
              <a:rPr lang="en-US" b="1" dirty="0"/>
              <a:t>	</a:t>
            </a:r>
            <a:endParaRPr lang="en-US" b="1" dirty="0" smtClean="0"/>
          </a:p>
          <a:p>
            <a:pPr lvl="1">
              <a:spcBef>
                <a:spcPts val="200"/>
              </a:spcBef>
            </a:pPr>
            <a:endParaRPr lang="en-US" sz="2200" b="1" dirty="0" smtClean="0"/>
          </a:p>
          <a:p>
            <a:pPr lvl="1">
              <a:spcBef>
                <a:spcPts val="200"/>
              </a:spcBef>
            </a:pPr>
            <a:r>
              <a:rPr lang="en-US" sz="2200" b="1" dirty="0" smtClean="0"/>
              <a:t>	Staff</a:t>
            </a:r>
            <a:endParaRPr lang="en-US" sz="2200" b="1" dirty="0"/>
          </a:p>
          <a:p>
            <a:pPr lvl="2">
              <a:spcBef>
                <a:spcPts val="200"/>
              </a:spcBef>
            </a:pPr>
            <a:r>
              <a:rPr lang="en-US" dirty="0"/>
              <a:t>Outpatient staff retrained for portable radiography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Lists of outpatient staff who could fill in for hospital staff as needed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Non-essential staff placed in “labor pool” for re-deployment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9428" y="2906768"/>
            <a:ext cx="261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200"/>
              </a:spcBef>
            </a:pPr>
            <a:r>
              <a:rPr lang="en-US" sz="2400" b="1" dirty="0">
                <a:solidFill>
                  <a:srgbClr val="00277A"/>
                </a:solidFill>
              </a:rPr>
              <a:t>Re-deployment</a:t>
            </a:r>
          </a:p>
        </p:txBody>
      </p:sp>
    </p:spTree>
    <p:extLst>
      <p:ext uri="{BB962C8B-B14F-4D97-AF65-F5344CB8AC3E}">
        <p14:creationId xmlns:p14="http://schemas.microsoft.com/office/powerpoint/2010/main" val="41719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677980" y="-5607748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 smtClean="0"/>
              <a:t>   Elective exam rescheduling process and implementation   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371114" y="1314480"/>
            <a:ext cx="836875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endParaRPr lang="en-US" sz="2000" b="1" dirty="0"/>
          </a:p>
          <a:p>
            <a:pPr lvl="1">
              <a:spcBef>
                <a:spcPts val="400"/>
              </a:spcBef>
            </a:pPr>
            <a:r>
              <a:rPr lang="en-US" sz="2400" b="1" dirty="0">
                <a:solidFill>
                  <a:srgbClr val="00277A"/>
                </a:solidFill>
              </a:rPr>
              <a:t>Phase 1</a:t>
            </a:r>
          </a:p>
          <a:p>
            <a:pPr lvl="2">
              <a:spcBef>
                <a:spcPts val="400"/>
              </a:spcBef>
            </a:pPr>
            <a:r>
              <a:rPr lang="en-US" sz="2400" dirty="0" smtClean="0"/>
              <a:t>Rescheduled </a:t>
            </a:r>
            <a:r>
              <a:rPr lang="en-US" sz="2400" dirty="0"/>
              <a:t>all screening exams </a:t>
            </a:r>
          </a:p>
          <a:p>
            <a:pPr lvl="2">
              <a:spcBef>
                <a:spcPts val="400"/>
              </a:spcBef>
            </a:pPr>
            <a:r>
              <a:rPr lang="en-US" sz="2400" dirty="0"/>
              <a:t>Do </a:t>
            </a:r>
            <a:r>
              <a:rPr lang="en-US" sz="2400" dirty="0" smtClean="0"/>
              <a:t>2-week </a:t>
            </a:r>
            <a:r>
              <a:rPr lang="en-US" sz="2400" dirty="0"/>
              <a:t>blocks at a time and reschedule for June</a:t>
            </a:r>
          </a:p>
          <a:p>
            <a:pPr lvl="2">
              <a:spcBef>
                <a:spcPts val="400"/>
              </a:spcBef>
            </a:pPr>
            <a:r>
              <a:rPr lang="en-US" sz="2400" dirty="0"/>
              <a:t>Consolidate hours </a:t>
            </a:r>
            <a:endParaRPr lang="en-US" sz="2400" dirty="0" smtClean="0"/>
          </a:p>
          <a:p>
            <a:pPr lvl="2">
              <a:spcBef>
                <a:spcPts val="400"/>
              </a:spcBef>
            </a:pPr>
            <a:endParaRPr lang="en-US" sz="2400" dirty="0"/>
          </a:p>
          <a:p>
            <a:pPr lvl="1">
              <a:spcBef>
                <a:spcPts val="400"/>
              </a:spcBef>
            </a:pPr>
            <a:r>
              <a:rPr lang="en-US" sz="2400" b="1" dirty="0">
                <a:solidFill>
                  <a:srgbClr val="00277A"/>
                </a:solidFill>
              </a:rPr>
              <a:t>Phase 2</a:t>
            </a:r>
          </a:p>
          <a:p>
            <a:pPr lvl="2">
              <a:spcBef>
                <a:spcPts val="400"/>
              </a:spcBef>
            </a:pPr>
            <a:r>
              <a:rPr lang="en-US" sz="2400" dirty="0"/>
              <a:t>Only schedule non-elective exams</a:t>
            </a:r>
          </a:p>
          <a:p>
            <a:pPr lvl="2">
              <a:spcBef>
                <a:spcPts val="400"/>
              </a:spcBef>
            </a:pPr>
            <a:r>
              <a:rPr lang="en-US" sz="2400" dirty="0"/>
              <a:t>Elective exams scheduled out several weeks</a:t>
            </a:r>
          </a:p>
          <a:p>
            <a:pPr lvl="2">
              <a:spcBef>
                <a:spcPts val="400"/>
              </a:spcBef>
            </a:pPr>
            <a:r>
              <a:rPr lang="en-US" sz="2400" dirty="0"/>
              <a:t>Closed several sites and further consolidated </a:t>
            </a:r>
            <a:r>
              <a:rPr lang="en-US" sz="2400" dirty="0" smtClean="0"/>
              <a:t>hours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0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3776661" y="-5642055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R</a:t>
            </a:r>
            <a:r>
              <a:rPr lang="en-US" sz="4400" b="1" dirty="0" smtClean="0">
                <a:solidFill>
                  <a:schemeClr val="bg1"/>
                </a:solidFill>
              </a:rPr>
              <a:t>esearch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261" y="1654281"/>
            <a:ext cx="11004395" cy="3265529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>
              <a:spcBef>
                <a:spcPts val="400"/>
              </a:spcBef>
            </a:pPr>
            <a:r>
              <a:rPr lang="en-US" sz="2400" b="1" dirty="0">
                <a:solidFill>
                  <a:srgbClr val="00277A"/>
                </a:solidFill>
              </a:rPr>
              <a:t>Phase 1 – </a:t>
            </a:r>
            <a:r>
              <a:rPr lang="en-US" sz="2400" b="1" dirty="0" smtClean="0">
                <a:solidFill>
                  <a:srgbClr val="00277A"/>
                </a:solidFill>
              </a:rPr>
              <a:t>Prepare</a:t>
            </a:r>
            <a:endParaRPr lang="en-US" sz="2400" b="1" dirty="0">
              <a:solidFill>
                <a:srgbClr val="00277A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sz="2200" dirty="0" smtClean="0"/>
              <a:t>Cancelled all human research exams </a:t>
            </a:r>
          </a:p>
          <a:p>
            <a:pPr lvl="1">
              <a:spcBef>
                <a:spcPts val="400"/>
              </a:spcBef>
            </a:pPr>
            <a:r>
              <a:rPr lang="en-US" sz="2200" dirty="0" smtClean="0"/>
              <a:t>Checked helium levels on MR scanners </a:t>
            </a:r>
          </a:p>
          <a:p>
            <a:pPr lvl="1">
              <a:spcBef>
                <a:spcPts val="400"/>
              </a:spcBef>
            </a:pPr>
            <a:r>
              <a:rPr lang="en-US" sz="2200" dirty="0" smtClean="0"/>
              <a:t>Tasked managers of our core facilities with preparing contingency plans involving minimal/no staff</a:t>
            </a:r>
          </a:p>
          <a:p>
            <a:pPr>
              <a:spcBef>
                <a:spcPts val="400"/>
              </a:spcBef>
            </a:pPr>
            <a:r>
              <a:rPr lang="en-US" sz="2400" b="1" dirty="0" smtClean="0">
                <a:solidFill>
                  <a:srgbClr val="00277A"/>
                </a:solidFill>
              </a:rPr>
              <a:t>Phase </a:t>
            </a:r>
            <a:r>
              <a:rPr lang="en-US" sz="2400" b="1" dirty="0">
                <a:solidFill>
                  <a:srgbClr val="00277A"/>
                </a:solidFill>
              </a:rPr>
              <a:t>2 – Protect our team</a:t>
            </a:r>
          </a:p>
          <a:p>
            <a:pPr lvl="1">
              <a:spcBef>
                <a:spcPts val="400"/>
              </a:spcBef>
            </a:pPr>
            <a:r>
              <a:rPr lang="en-US" sz="2200" dirty="0"/>
              <a:t>Shared centralized telework resources (VPN, videoconferencing access, </a:t>
            </a:r>
            <a:r>
              <a:rPr lang="en-US" sz="2200" dirty="0" err="1"/>
              <a:t>etc</a:t>
            </a:r>
            <a:r>
              <a:rPr lang="en-US" sz="2200" dirty="0"/>
              <a:t>) </a:t>
            </a:r>
          </a:p>
          <a:p>
            <a:pPr lvl="1">
              <a:spcBef>
                <a:spcPts val="400"/>
              </a:spcBef>
            </a:pPr>
            <a:r>
              <a:rPr lang="en-US" sz="2200" dirty="0"/>
              <a:t>All staff and </a:t>
            </a:r>
            <a:r>
              <a:rPr lang="en-US" sz="2200" dirty="0" smtClean="0"/>
              <a:t>faculty </a:t>
            </a:r>
            <a:r>
              <a:rPr lang="en-US" sz="2200" dirty="0"/>
              <a:t>work remotely </a:t>
            </a:r>
          </a:p>
          <a:p>
            <a:pPr>
              <a:spcBef>
                <a:spcPts val="400"/>
              </a:spcBef>
            </a:pPr>
            <a:r>
              <a:rPr lang="en-US" sz="2400" b="1" dirty="0">
                <a:solidFill>
                  <a:srgbClr val="00277A"/>
                </a:solidFill>
              </a:rPr>
              <a:t>Phase 3  – Maintain Community</a:t>
            </a:r>
          </a:p>
          <a:p>
            <a:pPr lvl="1">
              <a:spcBef>
                <a:spcPts val="400"/>
              </a:spcBef>
            </a:pPr>
            <a:r>
              <a:rPr lang="en-US" sz="2200" dirty="0" smtClean="0"/>
              <a:t>Daily </a:t>
            </a:r>
            <a:r>
              <a:rPr lang="en-US" sz="2200" dirty="0"/>
              <a:t>research updates </a:t>
            </a:r>
          </a:p>
          <a:p>
            <a:pPr lvl="1">
              <a:spcBef>
                <a:spcPts val="400"/>
              </a:spcBef>
            </a:pPr>
            <a:r>
              <a:rPr lang="en-US" sz="2200" dirty="0"/>
              <a:t>Weekly </a:t>
            </a:r>
            <a:r>
              <a:rPr lang="en-US" sz="2200" dirty="0" err="1"/>
              <a:t>Webex</a:t>
            </a:r>
            <a:r>
              <a:rPr lang="en-US" sz="2200" dirty="0"/>
              <a:t> </a:t>
            </a:r>
            <a:r>
              <a:rPr lang="en-US" sz="2200" dirty="0" err="1"/>
              <a:t>t</a:t>
            </a:r>
            <a:r>
              <a:rPr lang="en-US" sz="2200" dirty="0" err="1" smtClean="0"/>
              <a:t>ownhall</a:t>
            </a:r>
            <a:r>
              <a:rPr lang="en-US" sz="2200" dirty="0" smtClean="0"/>
              <a:t> </a:t>
            </a:r>
            <a:endParaRPr lang="en-US" sz="2200" dirty="0"/>
          </a:p>
          <a:p>
            <a:pPr lvl="1">
              <a:spcBef>
                <a:spcPts val="400"/>
              </a:spcBef>
            </a:pPr>
            <a:r>
              <a:rPr lang="en-US" sz="2200" dirty="0"/>
              <a:t>Virtual coffee hours, social networking channels, targeted research group meeting</a:t>
            </a:r>
          </a:p>
          <a:p>
            <a:pPr>
              <a:spcBef>
                <a:spcPts val="400"/>
              </a:spcBef>
            </a:pPr>
            <a:r>
              <a:rPr lang="en-US" sz="2400" b="1" dirty="0">
                <a:solidFill>
                  <a:srgbClr val="00277A"/>
                </a:solidFill>
              </a:rPr>
              <a:t>Phase 4 – Beat COVID-19</a:t>
            </a:r>
          </a:p>
          <a:p>
            <a:pPr lvl="1">
              <a:spcBef>
                <a:spcPts val="400"/>
              </a:spcBef>
            </a:pPr>
            <a:r>
              <a:rPr lang="en-US" sz="2200" dirty="0"/>
              <a:t>Develop AI models for COVID-19 diagnosis and predictive analytics</a:t>
            </a:r>
          </a:p>
          <a:p>
            <a:pPr lvl="1">
              <a:spcBef>
                <a:spcPts val="400"/>
              </a:spcBef>
            </a:pPr>
            <a:r>
              <a:rPr lang="en-US" sz="2200" dirty="0"/>
              <a:t>3D printing of face shields</a:t>
            </a:r>
          </a:p>
        </p:txBody>
      </p:sp>
    </p:spTree>
    <p:extLst>
      <p:ext uri="{BB962C8B-B14F-4D97-AF65-F5344CB8AC3E}">
        <p14:creationId xmlns:p14="http://schemas.microsoft.com/office/powerpoint/2010/main" val="11062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3746368" y="-5585225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E</a:t>
            </a:r>
            <a:r>
              <a:rPr lang="en-US" sz="4400" dirty="0" smtClean="0">
                <a:solidFill>
                  <a:schemeClr val="bg1"/>
                </a:solidFill>
              </a:rPr>
              <a:t>ducation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7743" y="1837673"/>
            <a:ext cx="10626811" cy="3083912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>
              <a:spcBef>
                <a:spcPts val="300"/>
              </a:spcBef>
            </a:pPr>
            <a:r>
              <a:rPr lang="en-US" sz="2200" b="1" dirty="0">
                <a:solidFill>
                  <a:srgbClr val="00277A"/>
                </a:solidFill>
              </a:rPr>
              <a:t>Clinical Rotations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Limited number of residents per attending and reading room 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Created several new reading rooms to maintain social </a:t>
            </a:r>
            <a:r>
              <a:rPr lang="en-US" sz="2200" dirty="0" smtClean="0"/>
              <a:t>distancing</a:t>
            </a:r>
          </a:p>
          <a:p>
            <a:pPr lvl="1">
              <a:spcBef>
                <a:spcPts val="300"/>
              </a:spcBef>
            </a:pPr>
            <a:r>
              <a:rPr lang="en-US" sz="2200" dirty="0" smtClean="0"/>
              <a:t>Creating “simulated” daily worklists</a:t>
            </a:r>
            <a:endParaRPr lang="en-US" sz="2200" dirty="0"/>
          </a:p>
          <a:p>
            <a:pPr>
              <a:spcBef>
                <a:spcPts val="300"/>
              </a:spcBef>
            </a:pPr>
            <a:r>
              <a:rPr lang="en-US" sz="2200" b="1" dirty="0" smtClean="0">
                <a:solidFill>
                  <a:srgbClr val="00277A"/>
                </a:solidFill>
              </a:rPr>
              <a:t>Conferences</a:t>
            </a:r>
            <a:r>
              <a:rPr lang="en-US" sz="2200" b="1" dirty="0" smtClean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2200" dirty="0" smtClean="0"/>
              <a:t>All </a:t>
            </a:r>
            <a:r>
              <a:rPr lang="en-US" sz="2200" dirty="0"/>
              <a:t>done remotely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Released AUR </a:t>
            </a:r>
            <a:r>
              <a:rPr lang="en-US" sz="2200" dirty="0" smtClean="0"/>
              <a:t>Core Resident Curriculum</a:t>
            </a:r>
            <a:endParaRPr lang="en-US" sz="2200" dirty="0"/>
          </a:p>
          <a:p>
            <a:pPr>
              <a:spcBef>
                <a:spcPts val="300"/>
              </a:spcBef>
            </a:pPr>
            <a:r>
              <a:rPr lang="en-US" sz="2200" b="1" dirty="0">
                <a:solidFill>
                  <a:srgbClr val="00277A"/>
                </a:solidFill>
              </a:rPr>
              <a:t>Educational/research projects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Teaching files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Rad-path cases for medical students</a:t>
            </a:r>
          </a:p>
          <a:p>
            <a:pPr>
              <a:spcBef>
                <a:spcPts val="300"/>
              </a:spcBef>
            </a:pPr>
            <a:r>
              <a:rPr lang="en-US" sz="2200" b="1" dirty="0">
                <a:solidFill>
                  <a:srgbClr val="00277A"/>
                </a:solidFill>
              </a:rPr>
              <a:t>Re-deployment</a:t>
            </a:r>
          </a:p>
          <a:p>
            <a:pPr lvl="1">
              <a:spcBef>
                <a:spcPts val="300"/>
              </a:spcBef>
            </a:pPr>
            <a:r>
              <a:rPr lang="en-US" sz="2200" dirty="0"/>
              <a:t>Several </a:t>
            </a:r>
            <a:r>
              <a:rPr lang="en-US" sz="2200" dirty="0" err="1"/>
              <a:t>housestaff</a:t>
            </a:r>
            <a:r>
              <a:rPr lang="en-US" sz="2200" dirty="0"/>
              <a:t> volunteered for medical services</a:t>
            </a:r>
          </a:p>
          <a:p>
            <a:pPr>
              <a:spcBef>
                <a:spcPts val="300"/>
              </a:spcBef>
            </a:pPr>
            <a:r>
              <a:rPr lang="en-US" sz="2200" b="1" dirty="0">
                <a:solidFill>
                  <a:srgbClr val="00277A"/>
                </a:solidFill>
              </a:rPr>
              <a:t>Medical students </a:t>
            </a:r>
          </a:p>
          <a:p>
            <a:pPr lvl="1">
              <a:spcBef>
                <a:spcPts val="300"/>
              </a:spcBef>
            </a:pPr>
            <a:r>
              <a:rPr lang="en-US" sz="2200" dirty="0" smtClean="0"/>
              <a:t>Increased virtual lectures and activities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84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466" y="2107904"/>
            <a:ext cx="863600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77A"/>
                </a:solidFill>
              </a:rPr>
              <a:t>Case triage for deferral</a:t>
            </a:r>
            <a:r>
              <a:rPr lang="en-US" dirty="0">
                <a:solidFill>
                  <a:srgbClr val="333333"/>
                </a:solidFill>
              </a:rPr>
              <a:t/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sz="2000" dirty="0">
                <a:solidFill>
                  <a:srgbClr val="333333"/>
                </a:solidFill>
              </a:rPr>
              <a:t>Which conditions made the list? How was the decision implemented</a:t>
            </a:r>
            <a:r>
              <a:rPr lang="en-US" sz="2000" dirty="0" smtClean="0">
                <a:solidFill>
                  <a:srgbClr val="333333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77A"/>
                </a:solidFill>
              </a:rPr>
              <a:t>Staff rotations vs. physician redeployment</a:t>
            </a:r>
            <a:r>
              <a:rPr lang="en-US" dirty="0">
                <a:solidFill>
                  <a:srgbClr val="333333"/>
                </a:solidFill>
              </a:rPr>
              <a:t/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sz="2000" dirty="0">
                <a:solidFill>
                  <a:srgbClr val="333333"/>
                </a:solidFill>
              </a:rPr>
              <a:t>Setting a staffing strategy to minimize cross infection, respond to health system needs, and prioritize physician </a:t>
            </a:r>
            <a:r>
              <a:rPr lang="en-US" sz="2000" dirty="0" smtClean="0">
                <a:solidFill>
                  <a:srgbClr val="333333"/>
                </a:solidFill>
              </a:rPr>
              <a:t>wellness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277A"/>
                </a:solidFill>
              </a:rPr>
              <a:t>Revenue </a:t>
            </a:r>
            <a:r>
              <a:rPr lang="en-US" b="1" i="1" dirty="0" smtClean="0">
                <a:solidFill>
                  <a:srgbClr val="00277A"/>
                </a:solidFill>
              </a:rPr>
              <a:t>Concerns</a:t>
            </a:r>
            <a:r>
              <a:rPr lang="en-US" dirty="0">
                <a:solidFill>
                  <a:srgbClr val="333333"/>
                </a:solidFill>
              </a:rPr>
              <a:t/>
            </a:r>
            <a:br>
              <a:rPr lang="en-US" dirty="0">
                <a:solidFill>
                  <a:srgbClr val="333333"/>
                </a:solidFill>
              </a:rPr>
            </a:br>
            <a:r>
              <a:rPr lang="en-US" sz="2000" dirty="0">
                <a:solidFill>
                  <a:srgbClr val="333333"/>
                </a:solidFill>
              </a:rPr>
              <a:t>Preparing for near-term revenue crunch and post-COVID deferred demand</a:t>
            </a:r>
            <a:endParaRPr lang="en-US" sz="2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4074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961100" y="-5138470"/>
            <a:ext cx="673531" cy="1145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ccommodating downstream increased demand after covid-19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10763" y="1779750"/>
            <a:ext cx="836875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300"/>
              </a:spcBef>
            </a:pPr>
            <a:r>
              <a:rPr lang="en-US" sz="2400" b="1" dirty="0">
                <a:solidFill>
                  <a:srgbClr val="00277A"/>
                </a:solidFill>
              </a:rPr>
              <a:t>Initiated several project improvements</a:t>
            </a:r>
          </a:p>
          <a:p>
            <a:pPr lvl="2">
              <a:spcBef>
                <a:spcPts val="300"/>
              </a:spcBef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dirty="0" smtClean="0"/>
              <a:t>Scheduling </a:t>
            </a:r>
          </a:p>
          <a:p>
            <a:pPr lvl="2">
              <a:spcBef>
                <a:spcPts val="3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Order sets</a:t>
            </a:r>
          </a:p>
          <a:p>
            <a:pPr lvl="2">
              <a:spcBef>
                <a:spcPts val="3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Pre-cert</a:t>
            </a:r>
            <a:endParaRPr lang="en-US" sz="2400" dirty="0"/>
          </a:p>
          <a:p>
            <a:pPr lvl="2">
              <a:spcBef>
                <a:spcPts val="300"/>
              </a:spcBef>
            </a:pPr>
            <a:r>
              <a:rPr lang="en-US" sz="2400" dirty="0" smtClean="0"/>
              <a:t>    Protocol optimization</a:t>
            </a:r>
          </a:p>
          <a:p>
            <a:pPr lvl="2">
              <a:spcBef>
                <a:spcPts val="3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What will waiting room of the future look like?</a:t>
            </a:r>
          </a:p>
          <a:p>
            <a:pPr lvl="2">
              <a:spcBef>
                <a:spcPts val="300"/>
              </a:spcBef>
            </a:pPr>
            <a:r>
              <a:rPr lang="en-US" sz="2400" dirty="0" smtClean="0"/>
              <a:t>    Increased use of online scheduling/screening</a:t>
            </a:r>
          </a:p>
          <a:p>
            <a:pPr lvl="2">
              <a:spcBef>
                <a:spcPts val="300"/>
              </a:spcBef>
            </a:pPr>
            <a:r>
              <a:rPr lang="en-US" sz="2400" dirty="0" smtClean="0"/>
              <a:t>    Hours of operation</a:t>
            </a:r>
            <a:endParaRPr lang="en-US" sz="2400" dirty="0"/>
          </a:p>
          <a:p>
            <a:pPr lvl="2">
              <a:spcBef>
                <a:spcPts val="3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3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439401" y="-5659683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 smtClean="0"/>
              <a:t>    Managing decreased revenue due to covid-19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059108" y="2263900"/>
            <a:ext cx="11813059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800" dirty="0" smtClean="0"/>
              <a:t>Part of faculty </a:t>
            </a:r>
            <a:r>
              <a:rPr lang="en-US" sz="2800" dirty="0"/>
              <a:t>g</a:t>
            </a:r>
            <a:r>
              <a:rPr lang="en-US" sz="2800" dirty="0" smtClean="0"/>
              <a:t>roup </a:t>
            </a:r>
            <a:r>
              <a:rPr lang="en-US" sz="2800" dirty="0"/>
              <a:t>p</a:t>
            </a:r>
            <a:r>
              <a:rPr lang="en-US" sz="2800" dirty="0" smtClean="0"/>
              <a:t>ractice</a:t>
            </a:r>
          </a:p>
          <a:p>
            <a:pPr>
              <a:spcBef>
                <a:spcPts val="400"/>
              </a:spcBef>
            </a:pPr>
            <a:r>
              <a:rPr lang="en-US" sz="2800" dirty="0" smtClean="0"/>
              <a:t>No salary decreases</a:t>
            </a:r>
          </a:p>
          <a:p>
            <a:pPr>
              <a:spcBef>
                <a:spcPts val="400"/>
              </a:spcBef>
            </a:pPr>
            <a:r>
              <a:rPr lang="en-US" sz="2800" dirty="0" smtClean="0"/>
              <a:t>No layoffs or furloughs</a:t>
            </a:r>
          </a:p>
          <a:p>
            <a:pPr>
              <a:spcBef>
                <a:spcPts val="400"/>
              </a:spcBef>
            </a:pPr>
            <a:r>
              <a:rPr lang="en-US" sz="2800" dirty="0" smtClean="0"/>
              <a:t>Eliminated all overtime and moonlighting</a:t>
            </a:r>
          </a:p>
          <a:p>
            <a:pPr>
              <a:spcBef>
                <a:spcPts val="400"/>
              </a:spcBef>
            </a:pPr>
            <a:r>
              <a:rPr lang="en-US" sz="2800" dirty="0" smtClean="0"/>
              <a:t>Capital projects put on hold</a:t>
            </a:r>
          </a:p>
        </p:txBody>
      </p:sp>
    </p:spTree>
    <p:extLst>
      <p:ext uri="{BB962C8B-B14F-4D97-AF65-F5344CB8AC3E}">
        <p14:creationId xmlns:p14="http://schemas.microsoft.com/office/powerpoint/2010/main" val="7929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5824056" y="-17646"/>
            <a:ext cx="529391" cy="4395536"/>
          </a:xfrm>
          <a:prstGeom prst="rect">
            <a:avLst/>
          </a:prstGeom>
          <a:solidFill>
            <a:srgbClr val="49B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/>
              <a:t>Geraldine B. </a:t>
            </a:r>
            <a:r>
              <a:rPr lang="en-US" b="1" dirty="0" err="1"/>
              <a:t>McGinty</a:t>
            </a:r>
            <a:r>
              <a:rPr lang="en-US" b="1" dirty="0"/>
              <a:t>, MD, MBA, FACR</a:t>
            </a:r>
            <a:endParaRPr lang="en-US" sz="2800" dirty="0"/>
          </a:p>
        </p:txBody>
      </p:sp>
      <p:pic>
        <p:nvPicPr>
          <p:cNvPr id="1030" name="Picture 6" descr="Michael Recht, 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49" y="1436586"/>
            <a:ext cx="2638324" cy="2919747"/>
          </a:xfrm>
          <a:prstGeom prst="rect">
            <a:avLst/>
          </a:prstGeom>
          <a:ln w="127000" cap="sq">
            <a:solidFill>
              <a:srgbClr val="F9D47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005" y="274485"/>
            <a:ext cx="3257740" cy="2514538"/>
          </a:xfrm>
          <a:prstGeom prst="rect">
            <a:avLst/>
          </a:prstGeom>
        </p:spPr>
      </p:pic>
      <p:pic>
        <p:nvPicPr>
          <p:cNvPr id="1026" name="Picture 2" descr="Geraldine B. McGinty, MD, MBA, FA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10" y="1436586"/>
            <a:ext cx="2651263" cy="29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91358" y="26043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Chair, American College of Radiology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Practice </a:t>
            </a:r>
            <a:r>
              <a:rPr lang="en-US" b="1" dirty="0">
                <a:solidFill>
                  <a:schemeClr val="bg1"/>
                </a:solidFill>
              </a:rPr>
              <a:t>location</a:t>
            </a:r>
            <a:r>
              <a:rPr lang="en-US" dirty="0">
                <a:solidFill>
                  <a:schemeClr val="bg1"/>
                </a:solidFill>
              </a:rPr>
              <a:t>: Weill Cornell Medicine, New York City</a:t>
            </a:r>
          </a:p>
        </p:txBody>
      </p:sp>
    </p:spTree>
    <p:extLst>
      <p:ext uri="{BB962C8B-B14F-4D97-AF65-F5344CB8AC3E}">
        <p14:creationId xmlns:p14="http://schemas.microsoft.com/office/powerpoint/2010/main" val="13451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160" b="-1390"/>
          <a:stretch/>
        </p:blipFill>
        <p:spPr>
          <a:xfrm>
            <a:off x="-243984" y="0"/>
            <a:ext cx="12435983" cy="7021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044" t="25088" r="57894" b="28753"/>
          <a:stretch/>
        </p:blipFill>
        <p:spPr>
          <a:xfrm>
            <a:off x="-483212" y="2497720"/>
            <a:ext cx="12914440" cy="4523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5872373" y="-4061136"/>
            <a:ext cx="322883" cy="12794828"/>
          </a:xfrm>
          <a:prstGeom prst="rect">
            <a:avLst/>
          </a:prstGeom>
          <a:solidFill>
            <a:srgbClr val="F9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5314" y="1305508"/>
            <a:ext cx="6384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ACR Resources and Response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160" b="-1390"/>
          <a:stretch/>
        </p:blipFill>
        <p:spPr>
          <a:xfrm>
            <a:off x="-170119" y="-1"/>
            <a:ext cx="12435983" cy="7021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797" y="3117317"/>
            <a:ext cx="103150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RLI Leadership Town Hall: Leading in Times of Crisis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Thursday, April 16, 7–8:30 pm </a:t>
            </a:r>
            <a:r>
              <a:rPr lang="en-US" sz="2800" dirty="0" smtClean="0">
                <a:solidFill>
                  <a:schemeClr val="bg1"/>
                </a:solidFill>
              </a:rPr>
              <a:t>ET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70119" y="4902421"/>
            <a:ext cx="12435983" cy="1289832"/>
          </a:xfrm>
          <a:prstGeom prst="rect">
            <a:avLst/>
          </a:prstGeom>
          <a:solidFill>
            <a:srgbClr val="F9D4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3732" y="5007899"/>
            <a:ext cx="9248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77A"/>
                </a:solidFill>
              </a:rPr>
              <a:t>Learn how radiologists from COVID-19 hot spots are dealing with today’s challenges and leading in times of crisis.</a:t>
            </a:r>
          </a:p>
          <a:p>
            <a:pPr algn="ctr"/>
            <a:r>
              <a:rPr lang="en-US" sz="2000" dirty="0">
                <a:solidFill>
                  <a:srgbClr val="00277A"/>
                </a:solidFill>
              </a:rPr>
              <a:t>Register at ACR.org.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03" y="921918"/>
            <a:ext cx="5677337" cy="17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52359" y="2606812"/>
            <a:ext cx="4283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Q&amp;A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83" y="2030328"/>
            <a:ext cx="82486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263" y="1683482"/>
            <a:ext cx="3128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COVID-19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</a:t>
            </a:r>
            <a:r>
              <a:rPr lang="en-US" sz="5400" b="1" dirty="0" smtClean="0">
                <a:solidFill>
                  <a:schemeClr val="bg1"/>
                </a:solidFill>
              </a:rPr>
              <a:t>nd Your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Radiology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P</a:t>
            </a:r>
            <a:r>
              <a:rPr lang="en-US" sz="5400" b="1" dirty="0" smtClean="0">
                <a:solidFill>
                  <a:schemeClr val="bg1"/>
                </a:solidFill>
              </a:rPr>
              <a:t>ractice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242" y="5851847"/>
            <a:ext cx="72349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Material presented reflect the best available experience and knowledge about COVID-19 and may need to be updated as more information becomes available.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25" y="1848592"/>
            <a:ext cx="82486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5451880" y="-560315"/>
            <a:ext cx="529388" cy="4395536"/>
          </a:xfrm>
          <a:prstGeom prst="rect">
            <a:avLst/>
          </a:prstGeom>
          <a:solidFill>
            <a:srgbClr val="49B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/>
              <a:t>      Samir </a:t>
            </a:r>
            <a:r>
              <a:rPr lang="en-US" sz="2800" dirty="0"/>
              <a:t>B. Patel, MD, </a:t>
            </a:r>
            <a:r>
              <a:rPr lang="en-US" sz="2800" dirty="0" smtClean="0"/>
              <a:t>FACR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A17D4-8847-CF49-B916-61B57EDA6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/>
        </p:blipFill>
        <p:spPr>
          <a:xfrm>
            <a:off x="816072" y="1283742"/>
            <a:ext cx="2944259" cy="2790953"/>
          </a:xfrm>
          <a:prstGeom prst="rect">
            <a:avLst/>
          </a:prstGeom>
          <a:ln w="127000" cap="sq">
            <a:solidFill>
              <a:srgbClr val="F9D47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74F00-E607-C142-941D-A445F47D7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r="15156" b="32321"/>
          <a:stretch/>
        </p:blipFill>
        <p:spPr>
          <a:xfrm>
            <a:off x="705227" y="4371472"/>
            <a:ext cx="3266660" cy="532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36" y="1964219"/>
            <a:ext cx="50805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Radiology, </a:t>
            </a:r>
            <a:r>
              <a:rPr lang="en-US" sz="1400" dirty="0">
                <a:solidFill>
                  <a:schemeClr val="bg1"/>
                </a:solidFill>
              </a:rPr>
              <a:t>Inc. Value Management Program Director and Executive </a:t>
            </a:r>
            <a:r>
              <a:rPr lang="en-US" sz="1400" dirty="0" smtClean="0">
                <a:solidFill>
                  <a:schemeClr val="bg1"/>
                </a:solidFill>
              </a:rPr>
              <a:t>Board </a:t>
            </a:r>
            <a:r>
              <a:rPr lang="en-US" sz="1400" dirty="0">
                <a:solidFill>
                  <a:schemeClr val="bg1"/>
                </a:solidFill>
              </a:rPr>
              <a:t>Member; Beacon Health System Board of </a:t>
            </a:r>
            <a:r>
              <a:rPr lang="en-US" sz="1400" dirty="0" smtClean="0">
                <a:solidFill>
                  <a:schemeClr val="bg1"/>
                </a:solidFill>
              </a:rPr>
              <a:t>Directors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991" y="262989"/>
            <a:ext cx="1773509" cy="2748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75F905-71B6-B346-B47B-A1F9DBB1AAAE}"/>
              </a:ext>
            </a:extLst>
          </p:cNvPr>
          <p:cNvSpPr txBox="1"/>
          <p:nvPr/>
        </p:nvSpPr>
        <p:spPr>
          <a:xfrm>
            <a:off x="4013423" y="2764438"/>
            <a:ext cx="6462539" cy="35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b="1" dirty="0">
                <a:solidFill>
                  <a:schemeClr val="bg1"/>
                </a:solidFill>
              </a:rPr>
              <a:t>Practice type</a:t>
            </a:r>
            <a:r>
              <a:rPr lang="en-US" sz="2400" dirty="0">
                <a:solidFill>
                  <a:schemeClr val="bg1"/>
                </a:solidFill>
              </a:rPr>
              <a:t>: Independent Private; Diagnostic &amp; Interventional </a:t>
            </a:r>
            <a:r>
              <a:rPr lang="en-US" sz="2400" dirty="0" smtClean="0">
                <a:solidFill>
                  <a:schemeClr val="bg1"/>
                </a:solidFill>
              </a:rPr>
              <a:t>Radiology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</a:pPr>
            <a:r>
              <a:rPr lang="en-US" sz="2400" b="1" dirty="0">
                <a:solidFill>
                  <a:schemeClr val="bg1"/>
                </a:solidFill>
              </a:rPr>
              <a:t>Practice location</a:t>
            </a:r>
            <a:r>
              <a:rPr lang="en-US" sz="2400" dirty="0">
                <a:solidFill>
                  <a:schemeClr val="bg1"/>
                </a:solidFill>
              </a:rPr>
              <a:t>: North Central Indiana (Mishawaka, IN; 3 Hospital Systems and Multiple Outpatient Centers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</a:pPr>
            <a:r>
              <a:rPr lang="en-US" sz="2400" b="1" dirty="0">
                <a:solidFill>
                  <a:schemeClr val="bg1"/>
                </a:solidFill>
              </a:rPr>
              <a:t>Practice size</a:t>
            </a:r>
            <a:r>
              <a:rPr lang="en-US" sz="2400" dirty="0">
                <a:solidFill>
                  <a:schemeClr val="bg1"/>
                </a:solidFill>
              </a:rPr>
              <a:t>: 39 radiologists</a:t>
            </a:r>
          </a:p>
          <a:p>
            <a:pPr>
              <a:lnSpc>
                <a:spcPts val="34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Practice </a:t>
            </a:r>
            <a:r>
              <a:rPr lang="en-US" sz="2400" b="1" dirty="0">
                <a:solidFill>
                  <a:schemeClr val="bg1"/>
                </a:solidFill>
              </a:rPr>
              <a:t>model</a:t>
            </a:r>
            <a:r>
              <a:rPr lang="en-US" sz="2400" dirty="0">
                <a:solidFill>
                  <a:schemeClr val="bg1"/>
                </a:solidFill>
              </a:rPr>
              <a:t>: Partnership; Multispecialists and Subspecialists; Internal billing operations and </a:t>
            </a:r>
            <a:r>
              <a:rPr lang="en-US" sz="2400" dirty="0" smtClean="0">
                <a:solidFill>
                  <a:schemeClr val="bg1"/>
                </a:solidFill>
              </a:rPr>
              <a:t>staff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938329" y="-4110035"/>
            <a:ext cx="673531" cy="9192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Radiology workforce deployment and preparedness for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cross-discipline </a:t>
            </a:r>
            <a:r>
              <a:rPr lang="en-US" sz="2800" b="1" dirty="0"/>
              <a:t>coverage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464107" y="1461878"/>
            <a:ext cx="11167533" cy="450578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26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900" dirty="0" smtClean="0"/>
              <a:t>Involvement of Human </a:t>
            </a:r>
            <a:r>
              <a:rPr lang="en-US" sz="1900" dirty="0"/>
              <a:t>Resources Committee (HRC), Department Chairs and Vice-Chairs, Executive Board (leadership crucial)</a:t>
            </a:r>
          </a:p>
          <a:p>
            <a:pPr marL="457200" indent="-457200" algn="l">
              <a:lnSpc>
                <a:spcPts val="26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900" dirty="0"/>
              <a:t>Home workstations (limited supply) deployed for radiologists with potential risk factors for COVID-19 and several back-up for individuals </a:t>
            </a:r>
            <a:r>
              <a:rPr lang="en-US" sz="1900" dirty="0" smtClean="0"/>
              <a:t>who </a:t>
            </a:r>
            <a:r>
              <a:rPr lang="en-US" sz="1900" dirty="0"/>
              <a:t>may become quarantined (coordination of practice network engineers and hospital IT associates)</a:t>
            </a:r>
          </a:p>
          <a:p>
            <a:pPr marL="457200" indent="-457200" algn="l">
              <a:lnSpc>
                <a:spcPts val="26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900" dirty="0"/>
              <a:t>Engagement with client leadership on rescheduling and batching imaging exams (adjusting demand) which then can lead to radiologist supply </a:t>
            </a:r>
            <a:r>
              <a:rPr lang="en-US" sz="1900" dirty="0" smtClean="0"/>
              <a:t>adjustments</a:t>
            </a:r>
          </a:p>
          <a:p>
            <a:pPr marL="457200" indent="-457200" algn="l">
              <a:lnSpc>
                <a:spcPts val="26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457200" indent="-457200" algn="l">
              <a:lnSpc>
                <a:spcPts val="26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900" dirty="0"/>
              <a:t>Block scheduling of radiologists by site, service line, and reading rooms on consecutive days</a:t>
            </a:r>
          </a:p>
          <a:p>
            <a:pPr marL="457200" indent="-457200" algn="l">
              <a:lnSpc>
                <a:spcPts val="26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900" dirty="0"/>
              <a:t>Eliminating </a:t>
            </a:r>
            <a:r>
              <a:rPr lang="en-US" sz="1900" dirty="0" smtClean="0"/>
              <a:t>same-day </a:t>
            </a:r>
            <a:r>
              <a:rPr lang="en-US" sz="1900" dirty="0"/>
              <a:t>reading room switches by radiologists within and between facilities</a:t>
            </a:r>
          </a:p>
          <a:p>
            <a:pPr marL="457200" indent="-457200" algn="l">
              <a:lnSpc>
                <a:spcPts val="26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900" dirty="0"/>
              <a:t>Practice members completed internal practice and health system surveys about availability and willingness to practice outside of radiology department</a:t>
            </a:r>
          </a:p>
          <a:p>
            <a:pPr marL="457200" indent="-457200" algn="l">
              <a:lnSpc>
                <a:spcPts val="2600"/>
              </a:lnSpc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900" dirty="0"/>
              <a:t>“Cross-discipline” coverage could include radiology multispecialization, non-radiologist physician service lines, technologist activities, and leadership positions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2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513214" y="-5609971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Elective </a:t>
            </a:r>
            <a:r>
              <a:rPr lang="en-US" sz="2800" b="1" dirty="0" smtClean="0"/>
              <a:t>exam </a:t>
            </a:r>
            <a:r>
              <a:rPr lang="en-US" sz="2800" b="1" dirty="0"/>
              <a:t>r</a:t>
            </a:r>
            <a:r>
              <a:rPr lang="en-US" sz="2800" b="1" dirty="0" smtClean="0"/>
              <a:t>escheduling </a:t>
            </a:r>
            <a:r>
              <a:rPr lang="en-US" sz="2800" b="1" dirty="0"/>
              <a:t>p</a:t>
            </a:r>
            <a:r>
              <a:rPr lang="en-US" sz="2800" b="1" dirty="0" smtClean="0"/>
              <a:t>rocess </a:t>
            </a:r>
            <a:r>
              <a:rPr lang="en-US" sz="2800" b="1" dirty="0"/>
              <a:t>and </a:t>
            </a:r>
            <a:r>
              <a:rPr lang="en-US" sz="2800" b="1" dirty="0" smtClean="0"/>
              <a:t>implementation</a:t>
            </a:r>
            <a:endParaRPr lang="en-US" sz="28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549441" y="1702509"/>
            <a:ext cx="11167533" cy="495224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/>
              <a:t>Challenge of multiple hospital systems and non-hospital sites with variable policies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Oncology imaging and patient management variability across sites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Communication with client leadership and practice members critical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/>
              <a:t>Radiology action plans parallel health system action plans with radiologist input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Incident </a:t>
            </a:r>
            <a:r>
              <a:rPr lang="en-US" sz="1800" dirty="0" smtClean="0"/>
              <a:t>command </a:t>
            </a:r>
            <a:r>
              <a:rPr lang="en-US" sz="1800" dirty="0"/>
              <a:t>structure with radiology integral part of at multiple levels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/>
              <a:t>Radiology department chair and vice-chairs critical for department policy input and are the point of contact for external communications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 smtClean="0"/>
              <a:t>As of 3/21/20, largest </a:t>
            </a:r>
            <a:r>
              <a:rPr lang="en-US" sz="2000" dirty="0"/>
              <a:t>health </a:t>
            </a:r>
            <a:r>
              <a:rPr lang="en-US" sz="2000" dirty="0" smtClean="0"/>
              <a:t>system:</a:t>
            </a:r>
            <a:endParaRPr lang="en-US" sz="2000" dirty="0"/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Indefinitely suspended screening mammograms, DXA, lung screening CT, calcium score CT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“Stage 3” IR (part of surgery): Cancelled elective surgical procedures unlikely to cause harm if not performed in 1-2 months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Guidance to centralized scheduling for rescheduling and physician-physician communication if needed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/>
              <a:t>Batching of exams to certain days of the week; increasing same day breast biopsies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/>
              <a:t>Radiology </a:t>
            </a:r>
            <a:r>
              <a:rPr lang="en-US" sz="2000" dirty="0" smtClean="0"/>
              <a:t>professional </a:t>
            </a:r>
            <a:r>
              <a:rPr lang="en-US" sz="2000" dirty="0"/>
              <a:t>s</a:t>
            </a:r>
            <a:r>
              <a:rPr lang="en-US" sz="2000" dirty="0" smtClean="0"/>
              <a:t>ociety </a:t>
            </a:r>
            <a:r>
              <a:rPr lang="en-US" sz="2000" dirty="0"/>
              <a:t>c</a:t>
            </a:r>
            <a:r>
              <a:rPr lang="en-US" sz="2000" dirty="0" smtClean="0"/>
              <a:t>linical </a:t>
            </a:r>
            <a:r>
              <a:rPr lang="en-US" sz="2000" dirty="0"/>
              <a:t>g</a:t>
            </a:r>
            <a:r>
              <a:rPr lang="en-US" sz="2000" dirty="0" smtClean="0"/>
              <a:t>uidance </a:t>
            </a:r>
            <a:r>
              <a:rPr lang="en-US" sz="2000" dirty="0"/>
              <a:t>r</a:t>
            </a:r>
            <a:r>
              <a:rPr lang="en-US" sz="2000" dirty="0" smtClean="0"/>
              <a:t>esources </a:t>
            </a:r>
            <a:r>
              <a:rPr lang="en-US" sz="2000" dirty="0"/>
              <a:t>and </a:t>
            </a:r>
            <a:r>
              <a:rPr lang="en-US" sz="2000" dirty="0" smtClean="0"/>
              <a:t>online </a:t>
            </a:r>
            <a:r>
              <a:rPr lang="en-US" sz="2000" dirty="0"/>
              <a:t>r</a:t>
            </a:r>
            <a:r>
              <a:rPr lang="en-US" sz="2000" dirty="0" smtClean="0"/>
              <a:t>adiology </a:t>
            </a:r>
            <a:r>
              <a:rPr lang="en-US" sz="2000" dirty="0"/>
              <a:t>f</a:t>
            </a:r>
            <a:r>
              <a:rPr lang="en-US" sz="2000" dirty="0" smtClean="0"/>
              <a:t>orums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35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6962393" y="-4535150"/>
            <a:ext cx="673531" cy="10074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Accommodating downstream increased demand after COVID-19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914399" y="1526046"/>
            <a:ext cx="9881937" cy="436140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Practice has existing built-in “flex day” capacity (more than 2 decades; culture; discretionary) for work-life balance, volume increases, radiologist shortage (e.g. quarantine)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Year-end staffing model earlier implementation (e.g. breast imaging)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Internal </a:t>
            </a:r>
            <a:r>
              <a:rPr lang="en-US" dirty="0" smtClean="0"/>
              <a:t>moonlighting</a:t>
            </a:r>
            <a:endParaRPr lang="en-US" dirty="0"/>
          </a:p>
          <a:p>
            <a:pPr marL="800100" lvl="1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400" dirty="0"/>
              <a:t>A</a:t>
            </a:r>
            <a:r>
              <a:rPr lang="en-US" sz="2400" dirty="0" smtClean="0"/>
              <a:t>dditional </a:t>
            </a:r>
            <a:r>
              <a:rPr lang="en-US" sz="2400" dirty="0"/>
              <a:t>compensated workshifts during evenings and weekends for increased outpatient exams and outpatient surgeries</a:t>
            </a:r>
          </a:p>
          <a:p>
            <a:pPr marL="800100" lvl="1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400" dirty="0"/>
              <a:t>S</a:t>
            </a:r>
            <a:r>
              <a:rPr lang="en-US" sz="2400" dirty="0" smtClean="0"/>
              <a:t>elling </a:t>
            </a:r>
            <a:r>
              <a:rPr lang="en-US" sz="2400" dirty="0"/>
              <a:t>of vacation days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Utilizing multispecialty radiologists across various sites and rotations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/>
              <a:t>Looking forward to the start of newly hired physicians beginning summer 2020</a:t>
            </a:r>
          </a:p>
        </p:txBody>
      </p:sp>
    </p:spTree>
    <p:extLst>
      <p:ext uri="{BB962C8B-B14F-4D97-AF65-F5344CB8AC3E}">
        <p14:creationId xmlns:p14="http://schemas.microsoft.com/office/powerpoint/2010/main" val="20585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5759235" y="-5593929"/>
            <a:ext cx="673531" cy="1219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/>
              <a:t>Managing decreased revenue due to COVID-19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3C2305-C430-B546-A438-BBFFBBDDAAA4}"/>
              </a:ext>
            </a:extLst>
          </p:cNvPr>
          <p:cNvSpPr txBox="1">
            <a:spLocks/>
          </p:cNvSpPr>
          <p:nvPr/>
        </p:nvSpPr>
        <p:spPr>
          <a:xfrm>
            <a:off x="512233" y="1750635"/>
            <a:ext cx="11167533" cy="4634121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Business office team indispensable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Daily monitoring of cash flow projections and reporting to our Executive Board</a:t>
            </a:r>
          </a:p>
          <a:p>
            <a:pPr marL="800100" lvl="1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800" dirty="0"/>
              <a:t>Available COVID-19 Impact Worksheet: </a:t>
            </a:r>
            <a:r>
              <a:rPr lang="en-US" sz="1800" dirty="0">
                <a:hlinkClick r:id="rId2"/>
              </a:rPr>
              <a:t>https://www.linkedin.com/pulse/updated-radiologist-covid-impact-worksheet-now-includes-bohl/?trackingId=xNj%2BTa50%2FS%2Fl8TNTjs9GWg%3D%3D</a:t>
            </a:r>
            <a:endParaRPr lang="en-US" sz="1800" dirty="0"/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Currently withholding bonus payments to shareholders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Business office staff continuing work from home; currently preserving staff salaries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 smtClean="0"/>
              <a:t>Overnight </a:t>
            </a:r>
            <a:r>
              <a:rPr lang="en-US" sz="2200" dirty="0"/>
              <a:t>teleradiology service taken in-house (primarily value-add; secondary financial benefit) temporarily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Applied for Payroll Protection Program Loan at Bank Under CARES Act (4/3/20)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Pursuing Medicare Advanced Payments (Accelerated and Advance Payment Program)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Awaiting Details of Public Health and Social Services Emergency Fund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/>
              <a:t>Softening our collection activities</a:t>
            </a:r>
          </a:p>
          <a:p>
            <a:pPr marL="342900" indent="-342900" algn="l">
              <a:buClr>
                <a:srgbClr val="58C1DA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200" dirty="0">
                <a:hlinkClick r:id="rId3"/>
              </a:rPr>
              <a:t>https://www.acr.org/Advocacy-and-Economics/COVID-19-Economic-Updates</a:t>
            </a:r>
            <a:endParaRPr lang="en-US" sz="2200" dirty="0"/>
          </a:p>
          <a:p>
            <a:pPr marL="800100" lvl="1" indent="-342900" algn="l">
              <a:buFont typeface="Wingdings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16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DA52C0-DECD-F54D-AF41-F6747D5DA955}"/>
              </a:ext>
            </a:extLst>
          </p:cNvPr>
          <p:cNvSpPr/>
          <p:nvPr/>
        </p:nvSpPr>
        <p:spPr>
          <a:xfrm rot="16200000">
            <a:off x="5229657" y="-178060"/>
            <a:ext cx="566121" cy="4727917"/>
          </a:xfrm>
          <a:prstGeom prst="rect">
            <a:avLst/>
          </a:prstGeom>
          <a:solidFill>
            <a:srgbClr val="49B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/>
              <a:t>     Robert </a:t>
            </a:r>
            <a:r>
              <a:rPr lang="en-US" sz="2800" dirty="0"/>
              <a:t>S Pyatt, Jr MD </a:t>
            </a:r>
            <a:r>
              <a:rPr lang="en-US" sz="2800" dirty="0" smtClean="0"/>
              <a:t>FACR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F905-71B6-B346-B47B-A1F9DBB1AAAE}"/>
              </a:ext>
            </a:extLst>
          </p:cNvPr>
          <p:cNvSpPr txBox="1"/>
          <p:nvPr/>
        </p:nvSpPr>
        <p:spPr>
          <a:xfrm>
            <a:off x="3646233" y="2921326"/>
            <a:ext cx="7326735" cy="29146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300"/>
              </a:lnSpc>
            </a:pPr>
            <a:r>
              <a:rPr lang="en-US" sz="2400" b="1" dirty="0">
                <a:solidFill>
                  <a:schemeClr val="bg1"/>
                </a:solidFill>
              </a:rPr>
              <a:t>Practice type</a:t>
            </a:r>
            <a:r>
              <a:rPr lang="en-US" sz="2400" dirty="0">
                <a:solidFill>
                  <a:schemeClr val="bg1"/>
                </a:solidFill>
              </a:rPr>
              <a:t>: Private. Contracted with Wellspan Health.</a:t>
            </a:r>
          </a:p>
          <a:p>
            <a:pPr>
              <a:lnSpc>
                <a:spcPts val="33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Practice </a:t>
            </a:r>
            <a:r>
              <a:rPr lang="en-US" sz="2400" b="1" dirty="0">
                <a:solidFill>
                  <a:schemeClr val="bg1"/>
                </a:solidFill>
              </a:rPr>
              <a:t>location: </a:t>
            </a:r>
            <a:r>
              <a:rPr lang="en-US" sz="2400" dirty="0">
                <a:solidFill>
                  <a:schemeClr val="bg1"/>
                </a:solidFill>
              </a:rPr>
              <a:t>Chambersburg, PA, a rural location. Cover 2 Hospitals. </a:t>
            </a:r>
          </a:p>
          <a:p>
            <a:pPr>
              <a:lnSpc>
                <a:spcPts val="33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Practice </a:t>
            </a:r>
            <a:r>
              <a:rPr lang="en-US" sz="2400" b="1" dirty="0">
                <a:solidFill>
                  <a:schemeClr val="bg1"/>
                </a:solidFill>
              </a:rPr>
              <a:t>size: </a:t>
            </a:r>
            <a:r>
              <a:rPr lang="en-US" sz="2400" dirty="0">
                <a:solidFill>
                  <a:schemeClr val="bg1"/>
                </a:solidFill>
              </a:rPr>
              <a:t>11 Rads, 7 FT, 4 PT, 200,000 procedures/year</a:t>
            </a:r>
          </a:p>
          <a:p>
            <a:pPr>
              <a:lnSpc>
                <a:spcPts val="33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Practice </a:t>
            </a:r>
            <a:r>
              <a:rPr lang="en-US" sz="2400" b="1" dirty="0">
                <a:solidFill>
                  <a:schemeClr val="bg1"/>
                </a:solidFill>
              </a:rPr>
              <a:t>model</a:t>
            </a:r>
            <a:r>
              <a:rPr lang="en-US" sz="2400" dirty="0">
                <a:solidFill>
                  <a:schemeClr val="bg1"/>
                </a:solidFill>
              </a:rPr>
              <a:t>: Partnership. I am a Half-Time Partner (Disclosure).</a:t>
            </a:r>
          </a:p>
          <a:p>
            <a:pPr>
              <a:lnSpc>
                <a:spcPts val="3300"/>
              </a:lnSpc>
            </a:pPr>
            <a:r>
              <a:rPr lang="en-US" sz="2400" dirty="0">
                <a:solidFill>
                  <a:schemeClr val="bg1"/>
                </a:solidFill>
              </a:rPr>
              <a:t>No Other Disclosures.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6233" y="2551994"/>
            <a:ext cx="489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Chair, Radiology </a:t>
            </a:r>
            <a:r>
              <a:rPr lang="en-US" dirty="0" err="1">
                <a:solidFill>
                  <a:schemeClr val="bg1"/>
                </a:solidFill>
              </a:rPr>
              <a:t>Dept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Wellspan</a:t>
            </a:r>
            <a:r>
              <a:rPr lang="en-US" dirty="0">
                <a:solidFill>
                  <a:schemeClr val="bg1"/>
                </a:solidFill>
              </a:rPr>
              <a:t>-Summit Health</a:t>
            </a:r>
          </a:p>
        </p:txBody>
      </p:sp>
      <p:pic>
        <p:nvPicPr>
          <p:cNvPr id="2050" name="Picture 2" descr="Robert Pyatt, MD, FA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87" y="1745002"/>
            <a:ext cx="2479836" cy="2744354"/>
          </a:xfrm>
          <a:prstGeom prst="rect">
            <a:avLst/>
          </a:prstGeom>
          <a:ln w="127000" cap="sq">
            <a:solidFill>
              <a:srgbClr val="F9D47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835" y="362087"/>
            <a:ext cx="3708636" cy="21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2510</Words>
  <Application>Microsoft Office PowerPoint</Application>
  <PresentationFormat>Widescreen</PresentationFormat>
  <Paragraphs>284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Cordes, Lyndsee</dc:creator>
  <cp:lastModifiedBy>Siswick, Jessica</cp:lastModifiedBy>
  <cp:revision>62</cp:revision>
  <dcterms:created xsi:type="dcterms:W3CDTF">2020-03-30T22:05:36Z</dcterms:created>
  <dcterms:modified xsi:type="dcterms:W3CDTF">2020-04-08T15:44:32Z</dcterms:modified>
</cp:coreProperties>
</file>