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4"/>
  </p:notesMasterIdLst>
  <p:handoutMasterIdLst>
    <p:handoutMasterId r:id="rId25"/>
  </p:handoutMasterIdLst>
  <p:sldIdLst>
    <p:sldId id="277" r:id="rId3"/>
    <p:sldId id="262" r:id="rId4"/>
    <p:sldId id="267" r:id="rId5"/>
    <p:sldId id="268" r:id="rId6"/>
    <p:sldId id="270" r:id="rId7"/>
    <p:sldId id="271" r:id="rId8"/>
    <p:sldId id="269" r:id="rId9"/>
    <p:sldId id="257" r:id="rId10"/>
    <p:sldId id="258" r:id="rId11"/>
    <p:sldId id="259" r:id="rId12"/>
    <p:sldId id="261" r:id="rId13"/>
    <p:sldId id="260" r:id="rId14"/>
    <p:sldId id="266" r:id="rId15"/>
    <p:sldId id="265" r:id="rId16"/>
    <p:sldId id="278" r:id="rId17"/>
    <p:sldId id="279" r:id="rId18"/>
    <p:sldId id="280" r:id="rId19"/>
    <p:sldId id="281" r:id="rId20"/>
    <p:sldId id="282" r:id="rId21"/>
    <p:sldId id="263"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A26E6A-76EF-F2F2-97E2-D87E9ACD64D5}" name="Kosmicki, Adrian" initials="KA" userId="S::akosmicki@acr.org::7c1e8b89-32ba-439e-9c43-e23f4856bd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2" autoAdjust="0"/>
    <p:restoredTop sz="96327"/>
  </p:normalViewPr>
  <p:slideViewPr>
    <p:cSldViewPr snapToGrid="0">
      <p:cViewPr varScale="1">
        <p:scale>
          <a:sx n="60" d="100"/>
          <a:sy n="60" d="100"/>
        </p:scale>
        <p:origin x="11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2022 Chapter Survey Responses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Actively Engage </c:v>
                </c:pt>
              </c:strCache>
            </c:strRef>
          </c:tx>
          <c:spPr>
            <a:solidFill>
              <a:schemeClr val="accent1"/>
            </a:solidFill>
            <a:ln>
              <a:noFill/>
            </a:ln>
            <a:effectLst/>
          </c:spPr>
          <c:invertIfNegative val="0"/>
          <c:cat>
            <c:strRef>
              <c:f>Sheet1!$A$2:$A$5</c:f>
              <c:strCache>
                <c:ptCount val="4"/>
                <c:pt idx="0">
                  <c:v>NP- Independent Practice </c:v>
                </c:pt>
                <c:pt idx="1">
                  <c:v>PA- Independent Practice </c:v>
                </c:pt>
                <c:pt idx="2">
                  <c:v>PA- Title Change </c:v>
                </c:pt>
                <c:pt idx="3">
                  <c:v>APRN- Fluro Use/ Supervison</c:v>
                </c:pt>
              </c:strCache>
            </c:strRef>
          </c:cat>
          <c:val>
            <c:numRef>
              <c:f>Sheet1!$B$2:$B$5</c:f>
              <c:numCache>
                <c:formatCode>General</c:formatCode>
                <c:ptCount val="4"/>
                <c:pt idx="0">
                  <c:v>37.5</c:v>
                </c:pt>
                <c:pt idx="1">
                  <c:v>37.5</c:v>
                </c:pt>
                <c:pt idx="2">
                  <c:v>25</c:v>
                </c:pt>
                <c:pt idx="3">
                  <c:v>62.5</c:v>
                </c:pt>
              </c:numCache>
            </c:numRef>
          </c:val>
          <c:extLst>
            <c:ext xmlns:c16="http://schemas.microsoft.com/office/drawing/2014/chart" uri="{C3380CC4-5D6E-409C-BE32-E72D297353CC}">
              <c16:uniqueId val="{00000000-287D-4FFA-A61D-73D02C383CC8}"/>
            </c:ext>
          </c:extLst>
        </c:ser>
        <c:ser>
          <c:idx val="1"/>
          <c:order val="1"/>
          <c:tx>
            <c:strRef>
              <c:f>Sheet1!$C$1</c:f>
              <c:strCache>
                <c:ptCount val="1"/>
                <c:pt idx="0">
                  <c:v>Monitor Only </c:v>
                </c:pt>
              </c:strCache>
            </c:strRef>
          </c:tx>
          <c:spPr>
            <a:solidFill>
              <a:schemeClr val="accent2"/>
            </a:solidFill>
            <a:ln>
              <a:noFill/>
            </a:ln>
            <a:effectLst/>
          </c:spPr>
          <c:invertIfNegative val="0"/>
          <c:cat>
            <c:strRef>
              <c:f>Sheet1!$A$2:$A$5</c:f>
              <c:strCache>
                <c:ptCount val="4"/>
                <c:pt idx="0">
                  <c:v>NP- Independent Practice </c:v>
                </c:pt>
                <c:pt idx="1">
                  <c:v>PA- Independent Practice </c:v>
                </c:pt>
                <c:pt idx="2">
                  <c:v>PA- Title Change </c:v>
                </c:pt>
                <c:pt idx="3">
                  <c:v>APRN- Fluro Use/ Supervison</c:v>
                </c:pt>
              </c:strCache>
            </c:strRef>
          </c:cat>
          <c:val>
            <c:numRef>
              <c:f>Sheet1!$C$2:$C$5</c:f>
              <c:numCache>
                <c:formatCode>General</c:formatCode>
                <c:ptCount val="4"/>
                <c:pt idx="0">
                  <c:v>50</c:v>
                </c:pt>
                <c:pt idx="1">
                  <c:v>62.5</c:v>
                </c:pt>
                <c:pt idx="2">
                  <c:v>75</c:v>
                </c:pt>
                <c:pt idx="3">
                  <c:v>37.5</c:v>
                </c:pt>
              </c:numCache>
            </c:numRef>
          </c:val>
          <c:extLst>
            <c:ext xmlns:c16="http://schemas.microsoft.com/office/drawing/2014/chart" uri="{C3380CC4-5D6E-409C-BE32-E72D297353CC}">
              <c16:uniqueId val="{00000001-287D-4FFA-A61D-73D02C383CC8}"/>
            </c:ext>
          </c:extLst>
        </c:ser>
        <c:ser>
          <c:idx val="2"/>
          <c:order val="2"/>
          <c:tx>
            <c:strRef>
              <c:f>Sheet1!$D$1</c:f>
              <c:strCache>
                <c:ptCount val="1"/>
                <c:pt idx="0">
                  <c:v>N/A</c:v>
                </c:pt>
              </c:strCache>
            </c:strRef>
          </c:tx>
          <c:spPr>
            <a:solidFill>
              <a:schemeClr val="accent3"/>
            </a:solidFill>
            <a:ln>
              <a:noFill/>
            </a:ln>
            <a:effectLst/>
          </c:spPr>
          <c:invertIfNegative val="0"/>
          <c:cat>
            <c:strRef>
              <c:f>Sheet1!$A$2:$A$5</c:f>
              <c:strCache>
                <c:ptCount val="4"/>
                <c:pt idx="0">
                  <c:v>NP- Independent Practice </c:v>
                </c:pt>
                <c:pt idx="1">
                  <c:v>PA- Independent Practice </c:v>
                </c:pt>
                <c:pt idx="2">
                  <c:v>PA- Title Change </c:v>
                </c:pt>
                <c:pt idx="3">
                  <c:v>APRN- Fluro Use/ Supervison</c:v>
                </c:pt>
              </c:strCache>
            </c:strRef>
          </c:cat>
          <c:val>
            <c:numRef>
              <c:f>Sheet1!$D$2:$D$5</c:f>
              <c:numCache>
                <c:formatCode>General</c:formatCode>
                <c:ptCount val="4"/>
                <c:pt idx="0">
                  <c:v>12.5</c:v>
                </c:pt>
                <c:pt idx="1">
                  <c:v>0</c:v>
                </c:pt>
                <c:pt idx="2">
                  <c:v>0</c:v>
                </c:pt>
                <c:pt idx="3">
                  <c:v>0</c:v>
                </c:pt>
              </c:numCache>
            </c:numRef>
          </c:val>
          <c:extLst>
            <c:ext xmlns:c16="http://schemas.microsoft.com/office/drawing/2014/chart" uri="{C3380CC4-5D6E-409C-BE32-E72D297353CC}">
              <c16:uniqueId val="{00000002-287D-4FFA-A61D-73D02C383CC8}"/>
            </c:ext>
          </c:extLst>
        </c:ser>
        <c:dLbls>
          <c:showLegendKey val="0"/>
          <c:showVal val="0"/>
          <c:showCatName val="0"/>
          <c:showSerName val="0"/>
          <c:showPercent val="0"/>
          <c:showBubbleSize val="0"/>
        </c:dLbls>
        <c:gapWidth val="182"/>
        <c:axId val="1605794719"/>
        <c:axId val="1605798879"/>
      </c:barChart>
      <c:catAx>
        <c:axId val="16057947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5798879"/>
        <c:crosses val="autoZero"/>
        <c:auto val="1"/>
        <c:lblAlgn val="ctr"/>
        <c:lblOffset val="100"/>
        <c:noMultiLvlLbl val="0"/>
      </c:catAx>
      <c:valAx>
        <c:axId val="16057988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5794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97434-E525-4D07-9198-2582180E13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C73DD2B9-C861-40D6-8240-4768EEAB5F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326AE2-F8CC-48F7-9959-D53720CAA0A6}" type="datetimeFigureOut">
              <a:rPr lang="en-US" smtClean="0"/>
              <a:t>10/19/2022</a:t>
            </a:fld>
            <a:endParaRPr lang="en-US"/>
          </a:p>
        </p:txBody>
      </p:sp>
      <p:sp>
        <p:nvSpPr>
          <p:cNvPr id="4" name="Footer Placeholder 3">
            <a:extLst>
              <a:ext uri="{FF2B5EF4-FFF2-40B4-BE49-F238E27FC236}">
                <a16:creationId xmlns:a16="http://schemas.microsoft.com/office/drawing/2014/main" id="{F0DCEF74-1B93-45E2-9C6A-9F45E6E12D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AB8C7705-1C18-4AA3-BFB3-6E477C5FE7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1DD375-BE3A-47C0-914D-105DAB0F9839}" type="slidenum">
              <a:rPr lang="en-US" smtClean="0"/>
              <a:t>‹#›</a:t>
            </a:fld>
            <a:endParaRPr lang="en-US"/>
          </a:p>
        </p:txBody>
      </p:sp>
    </p:spTree>
    <p:extLst>
      <p:ext uri="{BB962C8B-B14F-4D97-AF65-F5344CB8AC3E}">
        <p14:creationId xmlns:p14="http://schemas.microsoft.com/office/powerpoint/2010/main" val="237538739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16724-1A4B-423F-826F-985DA9252A56}"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5852-4735-4A7D-BC44-10DE67BD082D}" type="slidenum">
              <a:rPr lang="en-US" smtClean="0"/>
              <a:t>‹#›</a:t>
            </a:fld>
            <a:endParaRPr lang="en-US"/>
          </a:p>
        </p:txBody>
      </p:sp>
    </p:spTree>
    <p:extLst>
      <p:ext uri="{BB962C8B-B14F-4D97-AF65-F5344CB8AC3E}">
        <p14:creationId xmlns:p14="http://schemas.microsoft.com/office/powerpoint/2010/main" val="337343518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C5852-4735-4A7D-BC44-10DE67BD08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42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5E8C5852-4735-4A7D-BC44-10DE67BD082D}" type="slidenum">
              <a:rPr lang="en-US" smtClean="0"/>
              <a:t>15</a:t>
            </a:fld>
            <a:endParaRPr lang="en-US"/>
          </a:p>
        </p:txBody>
      </p:sp>
    </p:spTree>
    <p:extLst>
      <p:ext uri="{BB962C8B-B14F-4D97-AF65-F5344CB8AC3E}">
        <p14:creationId xmlns:p14="http://schemas.microsoft.com/office/powerpoint/2010/main" val="367964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C5852-4735-4A7D-BC44-10DE67BD08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5E8C5852-4735-4A7D-BC44-10DE67BD082D}" type="slidenum">
              <a:rPr lang="en-US" smtClean="0"/>
              <a:t>17</a:t>
            </a:fld>
            <a:endParaRPr lang="en-US"/>
          </a:p>
        </p:txBody>
      </p:sp>
    </p:spTree>
    <p:extLst>
      <p:ext uri="{BB962C8B-B14F-4D97-AF65-F5344CB8AC3E}">
        <p14:creationId xmlns:p14="http://schemas.microsoft.com/office/powerpoint/2010/main" val="396405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5E8C5852-4735-4A7D-BC44-10DE67BD082D}" type="slidenum">
              <a:rPr lang="en-US" smtClean="0"/>
              <a:t>18</a:t>
            </a:fld>
            <a:endParaRPr lang="en-US"/>
          </a:p>
        </p:txBody>
      </p:sp>
    </p:spTree>
    <p:extLst>
      <p:ext uri="{BB962C8B-B14F-4D97-AF65-F5344CB8AC3E}">
        <p14:creationId xmlns:p14="http://schemas.microsoft.com/office/powerpoint/2010/main" val="240503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5E8C5852-4735-4A7D-BC44-10DE67BD082D}" type="slidenum">
              <a:rPr lang="en-US" smtClean="0"/>
              <a:t>19</a:t>
            </a:fld>
            <a:endParaRPr lang="en-US"/>
          </a:p>
        </p:txBody>
      </p:sp>
    </p:spTree>
    <p:extLst>
      <p:ext uri="{BB962C8B-B14F-4D97-AF65-F5344CB8AC3E}">
        <p14:creationId xmlns:p14="http://schemas.microsoft.com/office/powerpoint/2010/main" val="172375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65D6-E465-4BCC-B10A-818DD7FC2EBB}"/>
              </a:ext>
            </a:extLst>
          </p:cNvPr>
          <p:cNvSpPr>
            <a:spLocks noGrp="1"/>
          </p:cNvSpPr>
          <p:nvPr>
            <p:ph type="ctrTitle"/>
          </p:nvPr>
        </p:nvSpPr>
        <p:spPr>
          <a:xfrm>
            <a:off x="617350" y="2923563"/>
            <a:ext cx="10965050" cy="664797"/>
          </a:xfrm>
        </p:spPr>
        <p:txBody>
          <a:bodyPr anchor="b"/>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5F1B1C74-3203-4754-B362-EADEDD4DD670}"/>
              </a:ext>
            </a:extLst>
          </p:cNvPr>
          <p:cNvSpPr>
            <a:spLocks noGrp="1"/>
          </p:cNvSpPr>
          <p:nvPr>
            <p:ph type="subTitle" idx="1"/>
          </p:nvPr>
        </p:nvSpPr>
        <p:spPr>
          <a:xfrm>
            <a:off x="612987" y="3947051"/>
            <a:ext cx="10965050" cy="415498"/>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26EEFAFD-5CB8-CE41-8940-6F156FBAEAF0}"/>
              </a:ext>
            </a:extLst>
          </p:cNvPr>
          <p:cNvSpPr txBox="1"/>
          <p:nvPr userDrawn="1"/>
        </p:nvSpPr>
        <p:spPr>
          <a:xfrm>
            <a:off x="613013" y="414378"/>
            <a:ext cx="5486400" cy="369332"/>
          </a:xfrm>
          <a:prstGeom prst="rect">
            <a:avLst/>
          </a:prstGeom>
          <a:noFill/>
        </p:spPr>
        <p:txBody>
          <a:bodyPr wrap="square" lIns="0" tIns="0" rIns="0" bIns="0" rtlCol="0">
            <a:spAutoFit/>
          </a:bodyPr>
          <a:lstStyle/>
          <a:p>
            <a:r>
              <a:rPr lang="en-US" sz="2400" dirty="0">
                <a:solidFill>
                  <a:schemeClr val="bg1"/>
                </a:solidFill>
                <a:latin typeface="+mj-lt"/>
              </a:rPr>
              <a:t>American College of Radiology®</a:t>
            </a:r>
          </a:p>
        </p:txBody>
      </p:sp>
      <p:cxnSp>
        <p:nvCxnSpPr>
          <p:cNvPr id="10" name="Straight Connector 9">
            <a:extLst>
              <a:ext uri="{FF2B5EF4-FFF2-40B4-BE49-F238E27FC236}">
                <a16:creationId xmlns:a16="http://schemas.microsoft.com/office/drawing/2014/main" id="{2634F4F7-CEB8-D648-B666-A3E932E9887A}"/>
              </a:ext>
            </a:extLst>
          </p:cNvPr>
          <p:cNvCxnSpPr>
            <a:cxnSpLocks/>
          </p:cNvCxnSpPr>
          <p:nvPr userDrawn="1"/>
        </p:nvCxnSpPr>
        <p:spPr>
          <a:xfrm flipV="1">
            <a:off x="609601" y="863878"/>
            <a:ext cx="10972800" cy="23813"/>
          </a:xfrm>
          <a:prstGeom prst="line">
            <a:avLst/>
          </a:prstGeom>
          <a:ln w="38100">
            <a:gradFill>
              <a:gsLst>
                <a:gs pos="89000">
                  <a:schemeClr val="tx2">
                    <a:lumMod val="60000"/>
                    <a:lumOff val="40000"/>
                  </a:schemeClr>
                </a:gs>
                <a:gs pos="48000">
                  <a:srgbClr val="A2CF4D"/>
                </a:gs>
                <a:gs pos="59000">
                  <a:schemeClr val="tx2">
                    <a:lumMod val="60000"/>
                    <a:lumOff val="40000"/>
                  </a:schemeClr>
                </a:gs>
              </a:gsLst>
              <a:lin ang="4200000" scaled="0"/>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A022E22-300B-284D-BDDD-DED28873C3D1}"/>
              </a:ext>
            </a:extLst>
          </p:cNvPr>
          <p:cNvSpPr/>
          <p:nvPr userDrawn="1"/>
        </p:nvSpPr>
        <p:spPr>
          <a:xfrm>
            <a:off x="609600" y="6588262"/>
            <a:ext cx="5486400" cy="138499"/>
          </a:xfrm>
          <a:prstGeom prst="rect">
            <a:avLst/>
          </a:prstGeom>
        </p:spPr>
        <p:txBody>
          <a:bodyPr wrap="square" lIns="0" tIns="0" rIns="0" bIns="0">
            <a:spAutoFit/>
          </a:bodyPr>
          <a:lstStyle/>
          <a:p>
            <a:r>
              <a:rPr lang="en-US" sz="900" dirty="0">
                <a:solidFill>
                  <a:schemeClr val="bg1">
                    <a:alpha val="55000"/>
                  </a:schemeClr>
                </a:solidFill>
                <a:latin typeface="+mj-lt"/>
              </a:rPr>
              <a:t>© 2021 American College of Radiology® | All rights reserved.</a:t>
            </a:r>
          </a:p>
        </p:txBody>
      </p:sp>
    </p:spTree>
    <p:extLst>
      <p:ext uri="{BB962C8B-B14F-4D97-AF65-F5344CB8AC3E}">
        <p14:creationId xmlns:p14="http://schemas.microsoft.com/office/powerpoint/2010/main" val="1111009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10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65D6-E465-4BCC-B10A-818DD7FC2EBB}"/>
              </a:ext>
            </a:extLst>
          </p:cNvPr>
          <p:cNvSpPr>
            <a:spLocks noGrp="1"/>
          </p:cNvSpPr>
          <p:nvPr>
            <p:ph type="ctrTitle"/>
          </p:nvPr>
        </p:nvSpPr>
        <p:spPr>
          <a:xfrm>
            <a:off x="617349" y="2993239"/>
            <a:ext cx="10965051" cy="580608"/>
          </a:xfrm>
        </p:spPr>
        <p:txBody>
          <a:bodyPr anchor="b"/>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F1B1C74-3203-4754-B362-EADEDD4DD670}"/>
              </a:ext>
            </a:extLst>
          </p:cNvPr>
          <p:cNvSpPr>
            <a:spLocks noGrp="1"/>
          </p:cNvSpPr>
          <p:nvPr>
            <p:ph type="subTitle" idx="1"/>
          </p:nvPr>
        </p:nvSpPr>
        <p:spPr>
          <a:xfrm>
            <a:off x="612987" y="3918024"/>
            <a:ext cx="10965051" cy="360099"/>
          </a:xfrm>
        </p:spPr>
        <p:txBody>
          <a:bodyPr/>
          <a:lstStyle>
            <a:lvl1pPr marL="0" indent="0" algn="l">
              <a:buNone/>
              <a:defRPr sz="2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26EEFAFD-5CB8-CE41-8940-6F156FBAEAF0}"/>
              </a:ext>
            </a:extLst>
          </p:cNvPr>
          <p:cNvSpPr txBox="1"/>
          <p:nvPr userDrawn="1"/>
        </p:nvSpPr>
        <p:spPr>
          <a:xfrm>
            <a:off x="613013" y="483177"/>
            <a:ext cx="5486400" cy="307777"/>
          </a:xfrm>
          <a:prstGeom prst="rect">
            <a:avLst/>
          </a:prstGeom>
          <a:noFill/>
        </p:spPr>
        <p:txBody>
          <a:bodyPr wrap="square" lIns="0" tIns="0" rIns="0" bIns="0" rtlCol="0">
            <a:spAutoFit/>
          </a:bodyPr>
          <a:lstStyle/>
          <a:p>
            <a:r>
              <a:rPr lang="en-US" sz="2000" dirty="0">
                <a:solidFill>
                  <a:schemeClr val="bg1"/>
                </a:solidFill>
                <a:latin typeface="+mj-lt"/>
              </a:rPr>
              <a:t>American College of Radiology®</a:t>
            </a:r>
          </a:p>
        </p:txBody>
      </p:sp>
      <p:cxnSp>
        <p:nvCxnSpPr>
          <p:cNvPr id="10" name="Straight Connector 9">
            <a:extLst>
              <a:ext uri="{FF2B5EF4-FFF2-40B4-BE49-F238E27FC236}">
                <a16:creationId xmlns:a16="http://schemas.microsoft.com/office/drawing/2014/main" id="{2634F4F7-CEB8-D648-B666-A3E932E9887A}"/>
              </a:ext>
            </a:extLst>
          </p:cNvPr>
          <p:cNvCxnSpPr>
            <a:cxnSpLocks/>
          </p:cNvCxnSpPr>
          <p:nvPr userDrawn="1"/>
        </p:nvCxnSpPr>
        <p:spPr>
          <a:xfrm flipV="1">
            <a:off x="609601" y="845959"/>
            <a:ext cx="10972800" cy="23813"/>
          </a:xfrm>
          <a:prstGeom prst="line">
            <a:avLst/>
          </a:prstGeom>
          <a:ln w="38100">
            <a:gradFill>
              <a:gsLst>
                <a:gs pos="89000">
                  <a:schemeClr val="tx2">
                    <a:lumMod val="60000"/>
                    <a:lumOff val="40000"/>
                  </a:schemeClr>
                </a:gs>
                <a:gs pos="48000">
                  <a:srgbClr val="A2CF4D"/>
                </a:gs>
                <a:gs pos="59000">
                  <a:schemeClr val="tx2">
                    <a:lumMod val="60000"/>
                    <a:lumOff val="40000"/>
                  </a:schemeClr>
                </a:gs>
              </a:gsLst>
              <a:lin ang="4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2551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312">
          <p15:clr>
            <a:srgbClr val="FBAE40"/>
          </p15:clr>
        </p15:guide>
        <p15:guide id="6" orient="horz" pos="10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9928-45C7-4B45-8C00-51A5D8F9A943}"/>
              </a:ext>
            </a:extLst>
          </p:cNvPr>
          <p:cNvSpPr>
            <a:spLocks noGrp="1"/>
          </p:cNvSpPr>
          <p:nvPr>
            <p:ph type="title"/>
          </p:nvPr>
        </p:nvSpPr>
        <p:spPr>
          <a:xfrm>
            <a:off x="612987" y="495301"/>
            <a:ext cx="10972800" cy="422295"/>
          </a:xfrm>
        </p:spPr>
        <p:txBody>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30FA86-1164-44F9-8196-EF6CFC7961E4}"/>
              </a:ext>
            </a:extLst>
          </p:cNvPr>
          <p:cNvSpPr>
            <a:spLocks noGrp="1"/>
          </p:cNvSpPr>
          <p:nvPr>
            <p:ph idx="1"/>
          </p:nvPr>
        </p:nvSpPr>
        <p:spPr>
          <a:xfrm>
            <a:off x="612987" y="1600200"/>
            <a:ext cx="10962752" cy="2346796"/>
          </a:xfrm>
        </p:spPr>
        <p:txBody>
          <a:bodyPr wrap="square">
            <a:spAutoFit/>
          </a:bodyPr>
          <a:lstStyle>
            <a:lvl1pPr>
              <a:defRPr sz="2500"/>
            </a:lvl1pPr>
            <a:lvl2pPr>
              <a:defRPr sz="2500"/>
            </a:lvl2pPr>
            <a:lvl3pPr>
              <a:defRPr sz="2500"/>
            </a:lvl3pPr>
            <a:lvl4pPr>
              <a:defRPr sz="2500"/>
            </a:lvl4pPr>
            <a:lvl5pPr>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876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DB0450D-FE68-C646-854E-7D40B634BDD4}"/>
              </a:ext>
            </a:extLst>
          </p:cNvPr>
          <p:cNvCxnSpPr>
            <a:cxnSpLocks/>
          </p:cNvCxnSpPr>
          <p:nvPr userDrawn="1"/>
        </p:nvCxnSpPr>
        <p:spPr>
          <a:xfrm flipV="1">
            <a:off x="609601" y="4163561"/>
            <a:ext cx="10972800" cy="23813"/>
          </a:xfrm>
          <a:prstGeom prst="line">
            <a:avLst/>
          </a:prstGeom>
          <a:ln w="38100">
            <a:gradFill>
              <a:gsLst>
                <a:gs pos="89000">
                  <a:schemeClr val="tx2">
                    <a:lumMod val="60000"/>
                    <a:lumOff val="40000"/>
                  </a:schemeClr>
                </a:gs>
                <a:gs pos="48000">
                  <a:srgbClr val="A2CF4D"/>
                </a:gs>
                <a:gs pos="59000">
                  <a:schemeClr val="tx2">
                    <a:lumMod val="60000"/>
                    <a:lumOff val="40000"/>
                  </a:schemeClr>
                </a:gs>
              </a:gsLst>
              <a:lin ang="42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9BDC9-3D83-43D0-B025-C94E5372AA59}"/>
              </a:ext>
            </a:extLst>
          </p:cNvPr>
          <p:cNvSpPr>
            <a:spLocks noGrp="1"/>
          </p:cNvSpPr>
          <p:nvPr>
            <p:ph type="title"/>
          </p:nvPr>
        </p:nvSpPr>
        <p:spPr>
          <a:xfrm>
            <a:off x="613756" y="3387182"/>
            <a:ext cx="10972800" cy="580608"/>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B61AE1-8DD5-4E90-AF71-84702189E800}"/>
              </a:ext>
            </a:extLst>
          </p:cNvPr>
          <p:cNvSpPr>
            <a:spLocks noGrp="1"/>
          </p:cNvSpPr>
          <p:nvPr>
            <p:ph type="body" idx="1"/>
          </p:nvPr>
        </p:nvSpPr>
        <p:spPr>
          <a:xfrm>
            <a:off x="613757" y="4497102"/>
            <a:ext cx="10972799" cy="360099"/>
          </a:xfrm>
        </p:spPr>
        <p:txBody>
          <a:bodyPr/>
          <a:lstStyle>
            <a:lvl1pPr marL="0" indent="0">
              <a:buNone/>
              <a:defRPr sz="26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84082627"/>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30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4BAC-BCDD-4BB1-B29B-BC8752DA13D2}"/>
              </a:ext>
            </a:extLst>
          </p:cNvPr>
          <p:cNvSpPr>
            <a:spLocks noGrp="1"/>
          </p:cNvSpPr>
          <p:nvPr>
            <p:ph type="title"/>
          </p:nvPr>
        </p:nvSpPr>
        <p:spPr>
          <a:xfrm>
            <a:off x="609600" y="504537"/>
            <a:ext cx="10972800" cy="422295"/>
          </a:xfrm>
        </p:spPr>
        <p:txBody>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597476-3A9C-4294-B0BF-94964ED1FD6B}"/>
              </a:ext>
            </a:extLst>
          </p:cNvPr>
          <p:cNvSpPr>
            <a:spLocks noGrp="1"/>
          </p:cNvSpPr>
          <p:nvPr>
            <p:ph sz="half" idx="1"/>
          </p:nvPr>
        </p:nvSpPr>
        <p:spPr>
          <a:xfrm>
            <a:off x="609600" y="1605859"/>
            <a:ext cx="5181600" cy="2277547"/>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DDEDBEB-8E19-4AFB-86BC-61A1D92FF8BD}"/>
              </a:ext>
            </a:extLst>
          </p:cNvPr>
          <p:cNvSpPr>
            <a:spLocks noGrp="1"/>
          </p:cNvSpPr>
          <p:nvPr>
            <p:ph sz="half" idx="2"/>
          </p:nvPr>
        </p:nvSpPr>
        <p:spPr>
          <a:xfrm>
            <a:off x="6400800" y="1605859"/>
            <a:ext cx="5181600" cy="2277547"/>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582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ox with One Line Head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BC318C-1EFE-D842-BF65-76568F411EC0}"/>
              </a:ext>
            </a:extLst>
          </p:cNvPr>
          <p:cNvSpPr/>
          <p:nvPr userDrawn="1"/>
        </p:nvSpPr>
        <p:spPr>
          <a:xfrm>
            <a:off x="0" y="1181100"/>
            <a:ext cx="12192000" cy="5215524"/>
          </a:xfrm>
          <a:prstGeom prst="rect">
            <a:avLst/>
          </a:prstGeom>
          <a:solidFill>
            <a:schemeClr val="tx2">
              <a:lumMod val="60000"/>
              <a:lumOff val="4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E887C69-E8D4-495C-BE96-0C6C8AC53075}"/>
              </a:ext>
            </a:extLst>
          </p:cNvPr>
          <p:cNvSpPr>
            <a:spLocks noGrp="1"/>
          </p:cNvSpPr>
          <p:nvPr>
            <p:ph type="title"/>
          </p:nvPr>
        </p:nvSpPr>
        <p:spPr>
          <a:xfrm>
            <a:off x="616917" y="502616"/>
            <a:ext cx="10972799" cy="422295"/>
          </a:xfrm>
        </p:spPr>
        <p:txBody>
          <a:bodyPr/>
          <a:lstStyle>
            <a:lvl1pPr>
              <a:defRPr sz="3200"/>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E60C9091-3373-4E9A-805A-A9557853CD19}"/>
              </a:ext>
            </a:extLst>
          </p:cNvPr>
          <p:cNvSpPr>
            <a:spLocks noGrp="1"/>
          </p:cNvSpPr>
          <p:nvPr>
            <p:ph sz="quarter" idx="4"/>
          </p:nvPr>
        </p:nvSpPr>
        <p:spPr>
          <a:xfrm>
            <a:off x="616915" y="1600656"/>
            <a:ext cx="10965485" cy="2346796"/>
          </a:xfrm>
        </p:spPr>
        <p:txBody>
          <a:bodyPr/>
          <a:lstStyle>
            <a:lvl1pPr>
              <a:defRPr sz="2500"/>
            </a:lvl1pPr>
            <a:lvl2pPr>
              <a:defRPr sz="2500"/>
            </a:lvl2pPr>
            <a:lvl3pPr>
              <a:defRPr sz="2500"/>
            </a:lvl3pPr>
            <a:lvl4pPr>
              <a:defRPr sz="2500"/>
            </a:lvl4pPr>
            <a:lvl5pPr>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0043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ox with Two Lin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19C8-2019-46FA-A064-53983C25FB2A}"/>
              </a:ext>
            </a:extLst>
          </p:cNvPr>
          <p:cNvSpPr>
            <a:spLocks noGrp="1"/>
          </p:cNvSpPr>
          <p:nvPr>
            <p:ph type="title"/>
          </p:nvPr>
        </p:nvSpPr>
        <p:spPr>
          <a:xfrm>
            <a:off x="614887" y="500587"/>
            <a:ext cx="10972800" cy="422295"/>
          </a:xfrm>
        </p:spPr>
        <p:txBody>
          <a:bodyPr/>
          <a:lstStyle>
            <a:lvl1pPr>
              <a:defRPr sz="32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F23935C2-6E8A-714B-B2B7-41F694415CF3}"/>
              </a:ext>
            </a:extLst>
          </p:cNvPr>
          <p:cNvSpPr/>
          <p:nvPr userDrawn="1"/>
        </p:nvSpPr>
        <p:spPr>
          <a:xfrm>
            <a:off x="0" y="1600200"/>
            <a:ext cx="12192000" cy="4796424"/>
          </a:xfrm>
          <a:prstGeom prst="rect">
            <a:avLst/>
          </a:prstGeom>
          <a:solidFill>
            <a:schemeClr val="tx2">
              <a:lumMod val="60000"/>
              <a:lumOff val="4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Content Placeholder 5">
            <a:extLst>
              <a:ext uri="{FF2B5EF4-FFF2-40B4-BE49-F238E27FC236}">
                <a16:creationId xmlns:a16="http://schemas.microsoft.com/office/drawing/2014/main" id="{90690C08-65A8-614C-AA0E-4FA992229737}"/>
              </a:ext>
            </a:extLst>
          </p:cNvPr>
          <p:cNvSpPr>
            <a:spLocks noGrp="1"/>
          </p:cNvSpPr>
          <p:nvPr>
            <p:ph sz="quarter" idx="4"/>
          </p:nvPr>
        </p:nvSpPr>
        <p:spPr>
          <a:xfrm>
            <a:off x="616915" y="2019756"/>
            <a:ext cx="10965485" cy="2346796"/>
          </a:xfrm>
        </p:spPr>
        <p:txBody>
          <a:bodyPr/>
          <a:lstStyle>
            <a:lvl1pPr>
              <a:defRPr sz="2500"/>
            </a:lvl1pPr>
            <a:lvl2pPr>
              <a:defRPr sz="2500"/>
            </a:lvl2pPr>
            <a:lvl3pPr>
              <a:defRPr sz="2500"/>
            </a:lvl3pPr>
            <a:lvl4pPr>
              <a:defRPr sz="2500"/>
            </a:lvl4pPr>
            <a:lvl5pPr>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104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Side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1A8811-F142-2B46-84B5-7520A77BEEF2}"/>
              </a:ext>
            </a:extLst>
          </p:cNvPr>
          <p:cNvSpPr>
            <a:spLocks noChangeAspect="1"/>
          </p:cNvSpPr>
          <p:nvPr userDrawn="1"/>
        </p:nvSpPr>
        <p:spPr>
          <a:xfrm>
            <a:off x="8354728" y="0"/>
            <a:ext cx="3837272" cy="6858000"/>
          </a:xfrm>
          <a:prstGeom prst="rect">
            <a:avLst/>
          </a:prstGeom>
          <a:solidFill>
            <a:schemeClr val="tx2">
              <a:lumMod val="60000"/>
              <a:lumOff val="4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9E6EC82-CFF8-4602-BAB3-569F5DB87AC5}"/>
              </a:ext>
            </a:extLst>
          </p:cNvPr>
          <p:cNvSpPr>
            <a:spLocks noGrp="1"/>
          </p:cNvSpPr>
          <p:nvPr>
            <p:ph type="title"/>
          </p:nvPr>
        </p:nvSpPr>
        <p:spPr>
          <a:xfrm>
            <a:off x="614981" y="495301"/>
            <a:ext cx="7317263" cy="422295"/>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E385CA-D2C9-4459-9CF6-6EC76A1A6435}"/>
              </a:ext>
            </a:extLst>
          </p:cNvPr>
          <p:cNvSpPr>
            <a:spLocks noGrp="1"/>
          </p:cNvSpPr>
          <p:nvPr>
            <p:ph idx="1"/>
          </p:nvPr>
        </p:nvSpPr>
        <p:spPr>
          <a:xfrm>
            <a:off x="613458" y="1609436"/>
            <a:ext cx="7318785" cy="2346796"/>
          </a:xfrm>
        </p:spPr>
        <p:txBody>
          <a:bodyPr/>
          <a:lstStyle>
            <a:lvl1pPr>
              <a:defRPr sz="2500"/>
            </a:lvl1pPr>
            <a:lvl2pPr>
              <a:defRPr sz="2500"/>
            </a:lvl2pPr>
            <a:lvl3pPr>
              <a:defRPr sz="2500"/>
            </a:lvl3pPr>
            <a:lvl4pPr>
              <a:defRPr sz="2500"/>
            </a:lvl4pPr>
            <a:lvl5pPr>
              <a:defRPr sz="2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BEA32E1F-F62A-4BDE-A5B0-76F6A4AB3A6A}"/>
              </a:ext>
            </a:extLst>
          </p:cNvPr>
          <p:cNvSpPr>
            <a:spLocks noGrp="1"/>
          </p:cNvSpPr>
          <p:nvPr>
            <p:ph type="body" sz="half" idx="2"/>
          </p:nvPr>
        </p:nvSpPr>
        <p:spPr>
          <a:xfrm>
            <a:off x="8749364" y="1609438"/>
            <a:ext cx="3048000" cy="330860"/>
          </a:xfrm>
        </p:spPr>
        <p:txBody>
          <a:bodyPr/>
          <a:lstStyle>
            <a:lvl1pPr marL="0" indent="0">
              <a:lnSpc>
                <a:spcPct val="114000"/>
              </a:lnSpc>
              <a:buNone/>
              <a:defRPr sz="2000" i="1"/>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8158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98CE-6133-4315-9118-577953925413}"/>
              </a:ext>
            </a:extLst>
          </p:cNvPr>
          <p:cNvSpPr>
            <a:spLocks noGrp="1"/>
          </p:cNvSpPr>
          <p:nvPr>
            <p:ph type="title"/>
          </p:nvPr>
        </p:nvSpPr>
        <p:spPr>
          <a:xfrm>
            <a:off x="615424" y="501125"/>
            <a:ext cx="10972800" cy="422295"/>
          </a:xfrm>
        </p:spPr>
        <p:txBody>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342814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79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9928-45C7-4B45-8C00-51A5D8F9A943}"/>
              </a:ext>
            </a:extLst>
          </p:cNvPr>
          <p:cNvSpPr>
            <a:spLocks noGrp="1"/>
          </p:cNvSpPr>
          <p:nvPr>
            <p:ph type="title"/>
          </p:nvPr>
        </p:nvSpPr>
        <p:spPr>
          <a:xfrm>
            <a:off x="612987" y="495300"/>
            <a:ext cx="10972800" cy="422295"/>
          </a:xfrm>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A30FA86-1164-44F9-8196-EF6CFC7961E4}"/>
              </a:ext>
            </a:extLst>
          </p:cNvPr>
          <p:cNvSpPr>
            <a:spLocks noGrp="1"/>
          </p:cNvSpPr>
          <p:nvPr>
            <p:ph idx="1"/>
          </p:nvPr>
        </p:nvSpPr>
        <p:spPr>
          <a:xfrm>
            <a:off x="612987" y="1600200"/>
            <a:ext cx="10962752" cy="2416046"/>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7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DB0450D-FE68-C646-854E-7D40B634BDD4}"/>
              </a:ext>
            </a:extLst>
          </p:cNvPr>
          <p:cNvCxnSpPr>
            <a:cxnSpLocks/>
          </p:cNvCxnSpPr>
          <p:nvPr userDrawn="1"/>
        </p:nvCxnSpPr>
        <p:spPr>
          <a:xfrm flipV="1">
            <a:off x="609601" y="4243387"/>
            <a:ext cx="10972800" cy="23813"/>
          </a:xfrm>
          <a:prstGeom prst="line">
            <a:avLst/>
          </a:prstGeom>
          <a:ln w="38100">
            <a:gradFill>
              <a:gsLst>
                <a:gs pos="89000">
                  <a:schemeClr val="tx2">
                    <a:lumMod val="60000"/>
                    <a:lumOff val="40000"/>
                  </a:schemeClr>
                </a:gs>
                <a:gs pos="48000">
                  <a:srgbClr val="A2CF4D"/>
                </a:gs>
                <a:gs pos="59000">
                  <a:schemeClr val="tx2">
                    <a:lumMod val="60000"/>
                    <a:lumOff val="40000"/>
                  </a:schemeClr>
                </a:gs>
              </a:gsLst>
              <a:lin ang="42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9BDC9-3D83-43D0-B025-C94E5372AA59}"/>
              </a:ext>
            </a:extLst>
          </p:cNvPr>
          <p:cNvSpPr>
            <a:spLocks noGrp="1"/>
          </p:cNvSpPr>
          <p:nvPr>
            <p:ph type="title"/>
          </p:nvPr>
        </p:nvSpPr>
        <p:spPr>
          <a:xfrm>
            <a:off x="613756" y="3382820"/>
            <a:ext cx="10972800" cy="664797"/>
          </a:xfrm>
        </p:spPr>
        <p:txBody>
          <a:bodyPr anchor="b"/>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B61AE1-8DD5-4E90-AF71-84702189E800}"/>
              </a:ext>
            </a:extLst>
          </p:cNvPr>
          <p:cNvSpPr>
            <a:spLocks noGrp="1"/>
          </p:cNvSpPr>
          <p:nvPr>
            <p:ph type="body" idx="1"/>
          </p:nvPr>
        </p:nvSpPr>
        <p:spPr>
          <a:xfrm>
            <a:off x="613755" y="4598700"/>
            <a:ext cx="10972799" cy="415498"/>
          </a:xfrm>
        </p:spPr>
        <p:txBody>
          <a:bodyPr/>
          <a:lstStyle>
            <a:lvl1pPr marL="0" indent="0">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33653056"/>
      </p:ext>
    </p:extLst>
  </p:cSld>
  <p:clrMapOvr>
    <a:masterClrMapping/>
  </p:clrMapOvr>
  <p:extLst>
    <p:ext uri="{DCECCB84-F9BA-43D5-87BE-67443E8EF086}">
      <p15:sldGuideLst xmlns:p15="http://schemas.microsoft.com/office/powerpoint/2012/main">
        <p15:guide id="1" orient="horz" pos="2448" userDrawn="1">
          <p15:clr>
            <a:srgbClr val="FBAE40"/>
          </p15:clr>
        </p15:guide>
        <p15:guide id="2" orient="horz" pos="30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4BAC-BCDD-4BB1-B29B-BC8752DA13D2}"/>
              </a:ext>
            </a:extLst>
          </p:cNvPr>
          <p:cNvSpPr>
            <a:spLocks noGrp="1"/>
          </p:cNvSpPr>
          <p:nvPr>
            <p:ph type="title"/>
          </p:nvPr>
        </p:nvSpPr>
        <p:spPr>
          <a:xfrm>
            <a:off x="609600" y="504536"/>
            <a:ext cx="10972800" cy="422295"/>
          </a:xfrm>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4597476-3A9C-4294-B0BF-94964ED1FD6B}"/>
              </a:ext>
            </a:extLst>
          </p:cNvPr>
          <p:cNvSpPr>
            <a:spLocks noGrp="1"/>
          </p:cNvSpPr>
          <p:nvPr>
            <p:ph sz="half" idx="1"/>
          </p:nvPr>
        </p:nvSpPr>
        <p:spPr>
          <a:xfrm>
            <a:off x="609600" y="1605858"/>
            <a:ext cx="5181600" cy="48025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DDEDBEB-8E19-4AFB-86BC-61A1D92FF8BD}"/>
              </a:ext>
            </a:extLst>
          </p:cNvPr>
          <p:cNvSpPr>
            <a:spLocks noGrp="1"/>
          </p:cNvSpPr>
          <p:nvPr>
            <p:ph sz="half" idx="2"/>
          </p:nvPr>
        </p:nvSpPr>
        <p:spPr>
          <a:xfrm>
            <a:off x="6400800" y="1605858"/>
            <a:ext cx="5181600" cy="48025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795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ox with One Line Head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BC318C-1EFE-D842-BF65-76568F411EC0}"/>
              </a:ext>
            </a:extLst>
          </p:cNvPr>
          <p:cNvSpPr/>
          <p:nvPr userDrawn="1"/>
        </p:nvSpPr>
        <p:spPr>
          <a:xfrm>
            <a:off x="0" y="1181100"/>
            <a:ext cx="12192000" cy="5215524"/>
          </a:xfrm>
          <a:prstGeom prst="rect">
            <a:avLst/>
          </a:prstGeom>
          <a:solidFill>
            <a:schemeClr val="tx2">
              <a:lumMod val="60000"/>
              <a:lumOff val="4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887C69-E8D4-495C-BE96-0C6C8AC53075}"/>
              </a:ext>
            </a:extLst>
          </p:cNvPr>
          <p:cNvSpPr>
            <a:spLocks noGrp="1"/>
          </p:cNvSpPr>
          <p:nvPr>
            <p:ph type="title"/>
          </p:nvPr>
        </p:nvSpPr>
        <p:spPr>
          <a:xfrm>
            <a:off x="616915" y="502615"/>
            <a:ext cx="10972799" cy="422295"/>
          </a:xfrm>
        </p:spPr>
        <p:txBody>
          <a:bodyPr/>
          <a:lstStyle>
            <a:lvl1pPr>
              <a:defRPr sz="3200"/>
            </a:lvl1pPr>
          </a:lstStyle>
          <a:p>
            <a:r>
              <a:rPr lang="en-US" dirty="0"/>
              <a:t>Click to edit Master title style</a:t>
            </a:r>
          </a:p>
        </p:txBody>
      </p:sp>
      <p:sp>
        <p:nvSpPr>
          <p:cNvPr id="6" name="Content Placeholder 5">
            <a:extLst>
              <a:ext uri="{FF2B5EF4-FFF2-40B4-BE49-F238E27FC236}">
                <a16:creationId xmlns:a16="http://schemas.microsoft.com/office/drawing/2014/main" id="{E60C9091-3373-4E9A-805A-A9557853CD19}"/>
              </a:ext>
            </a:extLst>
          </p:cNvPr>
          <p:cNvSpPr>
            <a:spLocks noGrp="1"/>
          </p:cNvSpPr>
          <p:nvPr>
            <p:ph sz="quarter" idx="4"/>
          </p:nvPr>
        </p:nvSpPr>
        <p:spPr>
          <a:xfrm>
            <a:off x="616914" y="1600656"/>
            <a:ext cx="10965485" cy="4434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781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ox with Two Lin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19C8-2019-46FA-A064-53983C25FB2A}"/>
              </a:ext>
            </a:extLst>
          </p:cNvPr>
          <p:cNvSpPr>
            <a:spLocks noGrp="1"/>
          </p:cNvSpPr>
          <p:nvPr>
            <p:ph type="title"/>
          </p:nvPr>
        </p:nvSpPr>
        <p:spPr>
          <a:xfrm>
            <a:off x="614886" y="500586"/>
            <a:ext cx="10972800" cy="422295"/>
          </a:xfrm>
        </p:spPr>
        <p:txBody>
          <a:bodyPr/>
          <a:lstStyle>
            <a:lvl1pPr>
              <a:defRPr sz="3200"/>
            </a:lvl1pPr>
          </a:lstStyle>
          <a:p>
            <a:r>
              <a:rPr lang="en-US" dirty="0"/>
              <a:t>Click to edit Master title style</a:t>
            </a:r>
          </a:p>
        </p:txBody>
      </p:sp>
      <p:sp>
        <p:nvSpPr>
          <p:cNvPr id="4" name="Rectangle 3">
            <a:extLst>
              <a:ext uri="{FF2B5EF4-FFF2-40B4-BE49-F238E27FC236}">
                <a16:creationId xmlns:a16="http://schemas.microsoft.com/office/drawing/2014/main" id="{F23935C2-6E8A-714B-B2B7-41F694415CF3}"/>
              </a:ext>
            </a:extLst>
          </p:cNvPr>
          <p:cNvSpPr/>
          <p:nvPr userDrawn="1"/>
        </p:nvSpPr>
        <p:spPr>
          <a:xfrm>
            <a:off x="0" y="1600200"/>
            <a:ext cx="12192000" cy="4796424"/>
          </a:xfrm>
          <a:prstGeom prst="rect">
            <a:avLst/>
          </a:prstGeom>
          <a:solidFill>
            <a:schemeClr val="tx2">
              <a:lumMod val="60000"/>
              <a:lumOff val="4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5">
            <a:extLst>
              <a:ext uri="{FF2B5EF4-FFF2-40B4-BE49-F238E27FC236}">
                <a16:creationId xmlns:a16="http://schemas.microsoft.com/office/drawing/2014/main" id="{90690C08-65A8-614C-AA0E-4FA992229737}"/>
              </a:ext>
            </a:extLst>
          </p:cNvPr>
          <p:cNvSpPr>
            <a:spLocks noGrp="1"/>
          </p:cNvSpPr>
          <p:nvPr>
            <p:ph sz="quarter" idx="4"/>
          </p:nvPr>
        </p:nvSpPr>
        <p:spPr>
          <a:xfrm>
            <a:off x="616914" y="2019756"/>
            <a:ext cx="10965485" cy="40152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39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Side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1A8811-F142-2B46-84B5-7520A77BEEF2}"/>
              </a:ext>
            </a:extLst>
          </p:cNvPr>
          <p:cNvSpPr>
            <a:spLocks noChangeAspect="1"/>
          </p:cNvSpPr>
          <p:nvPr userDrawn="1"/>
        </p:nvSpPr>
        <p:spPr>
          <a:xfrm>
            <a:off x="8395855" y="0"/>
            <a:ext cx="3796145" cy="6858000"/>
          </a:xfrm>
          <a:prstGeom prst="rect">
            <a:avLst/>
          </a:prstGeom>
          <a:solidFill>
            <a:schemeClr val="tx2">
              <a:lumMod val="60000"/>
              <a:lumOff val="4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6EC82-CFF8-4602-BAB3-569F5DB87AC5}"/>
              </a:ext>
            </a:extLst>
          </p:cNvPr>
          <p:cNvSpPr>
            <a:spLocks noGrp="1"/>
          </p:cNvSpPr>
          <p:nvPr>
            <p:ph type="title"/>
          </p:nvPr>
        </p:nvSpPr>
        <p:spPr>
          <a:xfrm>
            <a:off x="614979" y="495300"/>
            <a:ext cx="7318785" cy="422295"/>
          </a:xfrm>
        </p:spPr>
        <p:txBody>
          <a:bodyPr anchor="t" anchorCtr="0"/>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1E385CA-D2C9-4459-9CF6-6EC76A1A6435}"/>
              </a:ext>
            </a:extLst>
          </p:cNvPr>
          <p:cNvSpPr>
            <a:spLocks noGrp="1"/>
          </p:cNvSpPr>
          <p:nvPr>
            <p:ph idx="1"/>
          </p:nvPr>
        </p:nvSpPr>
        <p:spPr>
          <a:xfrm>
            <a:off x="613457" y="1609435"/>
            <a:ext cx="7318785" cy="2346796"/>
          </a:xfrm>
        </p:spPr>
        <p:txBody>
          <a:bodyPr/>
          <a:lstStyle>
            <a:lvl1pPr>
              <a:defRPr sz="2500"/>
            </a:lvl1pPr>
            <a:lvl2pPr>
              <a:defRPr sz="2500"/>
            </a:lvl2pPr>
            <a:lvl3pPr>
              <a:defRPr sz="2500"/>
            </a:lvl3pPr>
            <a:lvl4pPr>
              <a:defRPr sz="2500"/>
            </a:lvl4pPr>
            <a:lvl5pPr>
              <a:defRPr sz="2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EA32E1F-F62A-4BDE-A5B0-76F6A4AB3A6A}"/>
              </a:ext>
            </a:extLst>
          </p:cNvPr>
          <p:cNvSpPr>
            <a:spLocks noGrp="1"/>
          </p:cNvSpPr>
          <p:nvPr>
            <p:ph type="body" sz="half" idx="2"/>
          </p:nvPr>
        </p:nvSpPr>
        <p:spPr>
          <a:xfrm>
            <a:off x="8853055" y="1609436"/>
            <a:ext cx="2884515" cy="681725"/>
          </a:xfrm>
        </p:spPr>
        <p:txBody>
          <a:bodyPr/>
          <a:lstStyle>
            <a:lvl1pPr marL="0" indent="0">
              <a:lnSpc>
                <a:spcPct val="114000"/>
              </a:lnSpc>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5097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98CE-6133-4315-9118-577953925413}"/>
              </a:ext>
            </a:extLst>
          </p:cNvPr>
          <p:cNvSpPr>
            <a:spLocks noGrp="1"/>
          </p:cNvSpPr>
          <p:nvPr>
            <p:ph type="title"/>
          </p:nvPr>
        </p:nvSpPr>
        <p:spPr>
          <a:xfrm>
            <a:off x="615424" y="501124"/>
            <a:ext cx="10972800" cy="422295"/>
          </a:xfrm>
        </p:spPr>
        <p:txBody>
          <a:bodyPr/>
          <a:lstStyle>
            <a:lvl1pPr>
              <a:defRPr sz="3200"/>
            </a:lvl1pPr>
          </a:lstStyle>
          <a:p>
            <a:r>
              <a:rPr lang="en-US" dirty="0"/>
              <a:t>Click to edit Master title style</a:t>
            </a:r>
          </a:p>
        </p:txBody>
      </p:sp>
    </p:spTree>
    <p:extLst>
      <p:ext uri="{BB962C8B-B14F-4D97-AF65-F5344CB8AC3E}">
        <p14:creationId xmlns:p14="http://schemas.microsoft.com/office/powerpoint/2010/main" val="376813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42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5DD06D-48F1-4C9E-9E8D-8E59AA6B2D3E}"/>
              </a:ext>
            </a:extLst>
          </p:cNvPr>
          <p:cNvSpPr>
            <a:spLocks noGrp="1"/>
          </p:cNvSpPr>
          <p:nvPr>
            <p:ph type="title"/>
          </p:nvPr>
        </p:nvSpPr>
        <p:spPr>
          <a:xfrm>
            <a:off x="612987" y="498687"/>
            <a:ext cx="10972800" cy="422295"/>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08BA1AB0-6D79-4001-904D-131FA5763AF2}"/>
              </a:ext>
            </a:extLst>
          </p:cNvPr>
          <p:cNvSpPr>
            <a:spLocks noGrp="1"/>
          </p:cNvSpPr>
          <p:nvPr>
            <p:ph type="body" idx="1"/>
          </p:nvPr>
        </p:nvSpPr>
        <p:spPr>
          <a:xfrm>
            <a:off x="612987" y="1603587"/>
            <a:ext cx="10962752" cy="2416046"/>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405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6" r:id="rId7"/>
    <p:sldLayoutId id="2147483654" r:id="rId8"/>
    <p:sldLayoutId id="2147483655" r:id="rId9"/>
  </p:sldLayoutIdLst>
  <p:txStyles>
    <p:titleStyle>
      <a:lvl1pPr algn="l" defTabSz="914400" rtl="0" eaLnBrk="1" latinLnBrk="0" hangingPunct="1">
        <a:lnSpc>
          <a:spcPct val="85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200"/>
        </a:spcBef>
        <a:buClr>
          <a:schemeClr val="accent1"/>
        </a:buClr>
        <a:buSzPct val="90000"/>
        <a:buFont typeface="Arial" panose="020B0604020202020204" pitchFamily="34" charset="0"/>
        <a:buChar char="•"/>
        <a:defRPr sz="2500" kern="1200">
          <a:solidFill>
            <a:schemeClr val="bg1"/>
          </a:solidFill>
          <a:latin typeface="+mj-lt"/>
          <a:ea typeface="+mn-ea"/>
          <a:cs typeface="+mn-cs"/>
        </a:defRPr>
      </a:lvl1pPr>
      <a:lvl2pPr marL="685800" indent="-228600" algn="l" defTabSz="914400" rtl="0" eaLnBrk="1" latinLnBrk="0" hangingPunct="1">
        <a:lnSpc>
          <a:spcPct val="90000"/>
        </a:lnSpc>
        <a:spcBef>
          <a:spcPts val="1200"/>
        </a:spcBef>
        <a:buClr>
          <a:schemeClr val="accent1"/>
        </a:buClr>
        <a:buSzPct val="90000"/>
        <a:buFont typeface="Arial" panose="020B0604020202020204" pitchFamily="34" charset="0"/>
        <a:buChar char="•"/>
        <a:defRPr sz="2500" kern="1200">
          <a:solidFill>
            <a:schemeClr val="bg1"/>
          </a:solidFill>
          <a:latin typeface="+mj-lt"/>
          <a:ea typeface="+mn-ea"/>
          <a:cs typeface="+mn-cs"/>
        </a:defRPr>
      </a:lvl2pPr>
      <a:lvl3pPr marL="1143000" indent="-228600" algn="l" defTabSz="914400" rtl="0" eaLnBrk="1" latinLnBrk="0" hangingPunct="1">
        <a:lnSpc>
          <a:spcPct val="90000"/>
        </a:lnSpc>
        <a:spcBef>
          <a:spcPts val="1200"/>
        </a:spcBef>
        <a:buClr>
          <a:schemeClr val="accent1"/>
        </a:buClr>
        <a:buSzPct val="90000"/>
        <a:buFont typeface="Arial" panose="020B0604020202020204" pitchFamily="34" charset="0"/>
        <a:buChar char="•"/>
        <a:defRPr sz="2500" kern="1200">
          <a:solidFill>
            <a:schemeClr val="bg1"/>
          </a:solidFill>
          <a:latin typeface="+mj-lt"/>
          <a:ea typeface="+mn-ea"/>
          <a:cs typeface="+mn-cs"/>
        </a:defRPr>
      </a:lvl3pPr>
      <a:lvl4pPr marL="1600200" indent="-228600" algn="l" defTabSz="914400" rtl="0" eaLnBrk="1" latinLnBrk="0" hangingPunct="1">
        <a:lnSpc>
          <a:spcPct val="90000"/>
        </a:lnSpc>
        <a:spcBef>
          <a:spcPts val="1200"/>
        </a:spcBef>
        <a:buClr>
          <a:schemeClr val="accent1"/>
        </a:buClr>
        <a:buSzPct val="90000"/>
        <a:buFont typeface="Arial" panose="020B0604020202020204" pitchFamily="34" charset="0"/>
        <a:buChar char="•"/>
        <a:defRPr sz="2500" kern="1200">
          <a:solidFill>
            <a:schemeClr val="bg1"/>
          </a:solidFill>
          <a:latin typeface="+mj-lt"/>
          <a:ea typeface="+mn-ea"/>
          <a:cs typeface="+mn-cs"/>
        </a:defRPr>
      </a:lvl4pPr>
      <a:lvl5pPr marL="2057400" indent="-228600" algn="l" defTabSz="914400" rtl="0" eaLnBrk="1" latinLnBrk="0" hangingPunct="1">
        <a:lnSpc>
          <a:spcPct val="90000"/>
        </a:lnSpc>
        <a:spcBef>
          <a:spcPts val="1200"/>
        </a:spcBef>
        <a:buClr>
          <a:schemeClr val="accent1"/>
        </a:buClr>
        <a:buSzPct val="90000"/>
        <a:buFont typeface="Arial" panose="020B0604020202020204" pitchFamily="34" charset="0"/>
        <a:buChar char="•"/>
        <a:defRPr sz="25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F26B43"/>
          </p15:clr>
        </p15:guide>
        <p15:guide id="4" pos="384" userDrawn="1">
          <p15:clr>
            <a:srgbClr val="F26B43"/>
          </p15:clr>
        </p15:guide>
        <p15:guide id="5" pos="7296" userDrawn="1">
          <p15:clr>
            <a:srgbClr val="F26B43"/>
          </p15:clr>
        </p15:guide>
        <p15:guide id="6" orient="horz" pos="3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5DD06D-48F1-4C9E-9E8D-8E59AA6B2D3E}"/>
              </a:ext>
            </a:extLst>
          </p:cNvPr>
          <p:cNvSpPr>
            <a:spLocks noGrp="1"/>
          </p:cNvSpPr>
          <p:nvPr>
            <p:ph type="title"/>
          </p:nvPr>
        </p:nvSpPr>
        <p:spPr>
          <a:xfrm>
            <a:off x="612987" y="498688"/>
            <a:ext cx="10972800" cy="422295"/>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8BA1AB0-6D79-4001-904D-131FA5763AF2}"/>
              </a:ext>
            </a:extLst>
          </p:cNvPr>
          <p:cNvSpPr>
            <a:spLocks noGrp="1"/>
          </p:cNvSpPr>
          <p:nvPr>
            <p:ph type="body" idx="1"/>
          </p:nvPr>
        </p:nvSpPr>
        <p:spPr>
          <a:xfrm>
            <a:off x="612987" y="1603587"/>
            <a:ext cx="10962752" cy="234679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5792EFEE-0C3C-8341-8DDC-1E82F24F77D0}"/>
              </a:ext>
            </a:extLst>
          </p:cNvPr>
          <p:cNvSpPr txBox="1"/>
          <p:nvPr userDrawn="1"/>
        </p:nvSpPr>
        <p:spPr>
          <a:xfrm>
            <a:off x="11448846" y="6578323"/>
            <a:ext cx="538921" cy="215444"/>
          </a:xfrm>
          <a:prstGeom prst="rect">
            <a:avLst/>
          </a:prstGeom>
          <a:noFill/>
        </p:spPr>
        <p:txBody>
          <a:bodyPr wrap="square" rtlCol="0">
            <a:spAutoFit/>
          </a:bodyPr>
          <a:lstStyle/>
          <a:p>
            <a:pPr algn="r"/>
            <a:fld id="{ADF0BF77-4B1B-A647-835B-7F4439FA735C}" type="slidenum">
              <a:rPr lang="en-US" sz="800" smtClean="0">
                <a:solidFill>
                  <a:schemeClr val="bg1">
                    <a:alpha val="55000"/>
                  </a:schemeClr>
                </a:solidFill>
              </a:rPr>
              <a:pPr algn="r"/>
              <a:t>‹#›</a:t>
            </a:fld>
            <a:endParaRPr lang="en-US" sz="800" dirty="0">
              <a:solidFill>
                <a:schemeClr val="bg1">
                  <a:alpha val="55000"/>
                </a:schemeClr>
              </a:solidFill>
            </a:endParaRPr>
          </a:p>
        </p:txBody>
      </p:sp>
      <p:sp>
        <p:nvSpPr>
          <p:cNvPr id="5" name="Rectangle 4">
            <a:extLst>
              <a:ext uri="{FF2B5EF4-FFF2-40B4-BE49-F238E27FC236}">
                <a16:creationId xmlns:a16="http://schemas.microsoft.com/office/drawing/2014/main" id="{96DEE835-2F59-5142-A4DD-54EBFA28E2A2}"/>
              </a:ext>
            </a:extLst>
          </p:cNvPr>
          <p:cNvSpPr/>
          <p:nvPr userDrawn="1"/>
        </p:nvSpPr>
        <p:spPr>
          <a:xfrm>
            <a:off x="278297" y="6588264"/>
            <a:ext cx="5486400" cy="123111"/>
          </a:xfrm>
          <a:prstGeom prst="rect">
            <a:avLst/>
          </a:prstGeom>
        </p:spPr>
        <p:txBody>
          <a:bodyPr wrap="square" lIns="0" tIns="0" rIns="0" bIns="0">
            <a:spAutoFit/>
          </a:bodyPr>
          <a:lstStyle/>
          <a:p>
            <a:r>
              <a:rPr lang="en-US" sz="800" dirty="0">
                <a:solidFill>
                  <a:schemeClr val="bg1">
                    <a:alpha val="55000"/>
                  </a:schemeClr>
                </a:solidFill>
                <a:latin typeface="+mj-lt"/>
              </a:rPr>
              <a:t>© 2022 American College of Radiology® | All rights reserved.</a:t>
            </a:r>
          </a:p>
        </p:txBody>
      </p:sp>
    </p:spTree>
    <p:extLst>
      <p:ext uri="{BB962C8B-B14F-4D97-AF65-F5344CB8AC3E}">
        <p14:creationId xmlns:p14="http://schemas.microsoft.com/office/powerpoint/2010/main" val="240241119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defTabSz="685800" rtl="0" eaLnBrk="1" latinLnBrk="0" hangingPunct="1">
        <a:lnSpc>
          <a:spcPct val="85000"/>
        </a:lnSpc>
        <a:spcBef>
          <a:spcPct val="0"/>
        </a:spcBef>
        <a:buNone/>
        <a:defRPr sz="32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1200"/>
        </a:spcBef>
        <a:buClr>
          <a:schemeClr val="accent1"/>
        </a:buClr>
        <a:buSzPct val="90000"/>
        <a:buFont typeface="Arial" panose="020B0604020202020204" pitchFamily="34" charset="0"/>
        <a:buChar char="•"/>
        <a:defRPr sz="2500" kern="1200">
          <a:solidFill>
            <a:schemeClr val="bg1"/>
          </a:solidFill>
          <a:latin typeface="+mj-lt"/>
          <a:ea typeface="+mn-ea"/>
          <a:cs typeface="+mn-cs"/>
        </a:defRPr>
      </a:lvl1pPr>
      <a:lvl2pPr marL="514350" indent="-171450" algn="l" defTabSz="685800" rtl="0" eaLnBrk="1" latinLnBrk="0" hangingPunct="1">
        <a:lnSpc>
          <a:spcPct val="90000"/>
        </a:lnSpc>
        <a:spcBef>
          <a:spcPts val="1200"/>
        </a:spcBef>
        <a:buClr>
          <a:schemeClr val="accent1"/>
        </a:buClr>
        <a:buSzPct val="90000"/>
        <a:buFont typeface="Arial" panose="020B0604020202020204" pitchFamily="34" charset="0"/>
        <a:buChar char="•"/>
        <a:defRPr sz="2500" kern="1200">
          <a:solidFill>
            <a:schemeClr val="bg1"/>
          </a:solidFill>
          <a:latin typeface="+mj-lt"/>
          <a:ea typeface="+mn-ea"/>
          <a:cs typeface="+mn-cs"/>
        </a:defRPr>
      </a:lvl2pPr>
      <a:lvl3pPr marL="857250" indent="-171450" algn="l" defTabSz="685800" rtl="0" eaLnBrk="1" latinLnBrk="0" hangingPunct="1">
        <a:lnSpc>
          <a:spcPct val="90000"/>
        </a:lnSpc>
        <a:spcBef>
          <a:spcPts val="1200"/>
        </a:spcBef>
        <a:buClr>
          <a:schemeClr val="accent1"/>
        </a:buClr>
        <a:buSzPct val="90000"/>
        <a:buFont typeface="Arial" panose="020B0604020202020204" pitchFamily="34" charset="0"/>
        <a:buChar char="•"/>
        <a:defRPr sz="2500" kern="1200">
          <a:solidFill>
            <a:schemeClr val="bg1"/>
          </a:solidFill>
          <a:latin typeface="+mj-lt"/>
          <a:ea typeface="+mn-ea"/>
          <a:cs typeface="+mn-cs"/>
        </a:defRPr>
      </a:lvl3pPr>
      <a:lvl4pPr marL="1200150" indent="-171450" algn="l" defTabSz="685800" rtl="0" eaLnBrk="1" latinLnBrk="0" hangingPunct="1">
        <a:lnSpc>
          <a:spcPct val="90000"/>
        </a:lnSpc>
        <a:spcBef>
          <a:spcPts val="1200"/>
        </a:spcBef>
        <a:buClr>
          <a:schemeClr val="accent1"/>
        </a:buClr>
        <a:buSzPct val="90000"/>
        <a:buFont typeface="Arial" panose="020B0604020202020204" pitchFamily="34" charset="0"/>
        <a:buChar char="•"/>
        <a:defRPr sz="2500" kern="1200">
          <a:solidFill>
            <a:schemeClr val="bg1"/>
          </a:solidFill>
          <a:latin typeface="+mj-lt"/>
          <a:ea typeface="+mn-ea"/>
          <a:cs typeface="+mn-cs"/>
        </a:defRPr>
      </a:lvl4pPr>
      <a:lvl5pPr marL="1543050" indent="-171450" algn="l" defTabSz="685800" rtl="0" eaLnBrk="1" latinLnBrk="0" hangingPunct="1">
        <a:lnSpc>
          <a:spcPct val="90000"/>
        </a:lnSpc>
        <a:spcBef>
          <a:spcPts val="1200"/>
        </a:spcBef>
        <a:buClr>
          <a:schemeClr val="accent1"/>
        </a:buClr>
        <a:buSzPct val="90000"/>
        <a:buFont typeface="Arial" panose="020B0604020202020204" pitchFamily="34" charset="0"/>
        <a:buChar char="•"/>
        <a:defRPr sz="25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1008">
          <p15:clr>
            <a:srgbClr val="F26B43"/>
          </p15:clr>
        </p15:guide>
        <p15:guide id="4" pos="288">
          <p15:clr>
            <a:srgbClr val="F26B43"/>
          </p15:clr>
        </p15:guide>
        <p15:guide id="5" pos="5472">
          <p15:clr>
            <a:srgbClr val="F26B43"/>
          </p15:clr>
        </p15:guide>
        <p15:guide id="6" orient="horz" pos="3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cs.legis.wisconsin.gov/2021/related/proposals/sb39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wisconsinnurses.org/wp-content/uploads/2022/04/APRN_veto.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dharp@acr.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R@ACR.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harp@acr.org" TargetMode="External"/><Relationship Id="rId2" Type="http://schemas.openxmlformats.org/officeDocument/2006/relationships/hyperlink" Target="mailto:ebrandt@acr.org" TargetMode="External"/><Relationship Id="rId1" Type="http://schemas.openxmlformats.org/officeDocument/2006/relationships/slideLayout" Target="../slideLayouts/slideLayout2.xml"/><Relationship Id="rId4" Type="http://schemas.openxmlformats.org/officeDocument/2006/relationships/hyperlink" Target="mailto:csimpson@acr.or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3.amazonaws.com/fn-document-service/file-by-sha384/72da051d2d4042db311d9ec68986d5296e83e4b90e78deffd281e88510c7b471aad129302ce2ddc0e48a162b44ea4041" TargetMode="External"/><Relationship Id="rId2" Type="http://schemas.openxmlformats.org/officeDocument/2006/relationships/hyperlink" Target="https://s3.amazonaws.com/fn-document-service/file-by-sha384/5503d1b415cb0cf26850e105d9ab877f61e514e100f0994ea9167462b427f847751036faa221c746bb9bd0e94be0c5f5" TargetMode="External"/><Relationship Id="rId1" Type="http://schemas.openxmlformats.org/officeDocument/2006/relationships/slideLayout" Target="../slideLayouts/slideLayout2.xml"/><Relationship Id="rId6" Type="http://schemas.openxmlformats.org/officeDocument/2006/relationships/hyperlink" Target="https://www.capitol.tn.gov/Bills/112/Bill/SB2771.pdf" TargetMode="External"/><Relationship Id="rId5" Type="http://schemas.openxmlformats.org/officeDocument/2006/relationships/hyperlink" Target="https://s3.amazonaws.com/fn-document-service/file-by-sha384/5f657f1f0e8904fa3c665e9d2097b96f99de67b3c4db9be68f1ef737e097c1ac0604caf27371f728cb5e188f371820f0" TargetMode="External"/><Relationship Id="rId4" Type="http://schemas.openxmlformats.org/officeDocument/2006/relationships/hyperlink" Target="https://s3.amazonaws.com/fn-document-service/file-by-sha384/561272ab6f61e791d8dd86efd0e57ea17cff01cd246372bd9c36de775cf77348f2c09e933d3f961b3efaf16110acca66"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pub.njleg.gov/bills/2020/A4500/4139_R2.HTM" TargetMode="External"/><Relationship Id="rId3" Type="http://schemas.openxmlformats.org/officeDocument/2006/relationships/hyperlink" Target="https://s3.amazonaws.com/fn-document-service/file-by-sha384/2ba710f0cc100652a0349d0db7604d2ae2c6f2ce7b43ae39346c5415371984962aba21568554470c9126a09856325c3e" TargetMode="External"/><Relationship Id="rId7" Type="http://schemas.openxmlformats.org/officeDocument/2006/relationships/hyperlink" Target="https://s3.amazonaws.com/fn-document-service/file-by-sha384/d1c504ae2f22afa7fd31455ce6bc532c227bcd65221f8d1e8226d458863fe4ea52dd7b7f3ca46ce77c472cff155d82ea" TargetMode="External"/><Relationship Id="rId2" Type="http://schemas.openxmlformats.org/officeDocument/2006/relationships/hyperlink" Target="https://www.acr.org/Advocacy-and-Economics/Advocacy-News/Advocacy-News-Issues/In-the-Aug-28-2021-Issue/State-Legislative-Wrap-Up-Out-of-Network-Legislation" TargetMode="External"/><Relationship Id="rId1" Type="http://schemas.openxmlformats.org/officeDocument/2006/relationships/slideLayout" Target="../slideLayouts/slideLayout2.xml"/><Relationship Id="rId6" Type="http://schemas.openxmlformats.org/officeDocument/2006/relationships/hyperlink" Target="https://s3.amazonaws.com/fn-document-service/file-by-sha384/25e22eb007daa3d94c82e65f9ea719c40be7b6497452afe585a62c363ce5ffc7971d5fb9572020fead2f358f9c649491" TargetMode="External"/><Relationship Id="rId5" Type="http://schemas.openxmlformats.org/officeDocument/2006/relationships/hyperlink" Target="https://ilga.gov/legislation/publicacts/102/102-0901.htm" TargetMode="External"/><Relationship Id="rId4" Type="http://schemas.openxmlformats.org/officeDocument/2006/relationships/hyperlink" Target="https://s3.amazonaws.com/fn-document-service/file-by-sha384/3e7a6dc1ac2849a3388b994dc2694436dc17cc910578ecaa293cdc1ba9e3cf6b0f0fa5c451de3b73f4bb4473fcb08026" TargetMode="External"/><Relationship Id="rId9" Type="http://schemas.openxmlformats.org/officeDocument/2006/relationships/hyperlink" Target="https://lawfilesext.leg.wa.gov/biennium/2021-22/Htm/Bills/Session%20Laws/House/1688-S2.SL.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egislature.vermont.gov/Documents/2020/WorkGroups/Senate%20Health%20and%20Welfare/Bills/H.960/Written%20Testimony/H.960~Jeanne%20Kennedy~Gold%20Carding%20Issue%20Brief~6-18-2020.pdf" TargetMode="External"/><Relationship Id="rId2" Type="http://schemas.openxmlformats.org/officeDocument/2006/relationships/hyperlink" Target="https://www.scstatehouse.gov/sess124_2021-2022/prever/3775_20220510.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CE38A2-460C-46E5-87DD-EC0F3D694171}"/>
              </a:ext>
            </a:extLst>
          </p:cNvPr>
          <p:cNvSpPr>
            <a:spLocks noGrp="1"/>
          </p:cNvSpPr>
          <p:nvPr>
            <p:ph type="ftr" sz="quarter" idx="4294967295"/>
          </p:nvPr>
        </p:nvSpPr>
        <p:spPr>
          <a:xfrm>
            <a:off x="6026727" y="5316321"/>
            <a:ext cx="184731" cy="646331"/>
          </a:xfrm>
          <a:prstGeom prst="rect">
            <a:avLst/>
          </a:prstGeom>
        </p:spPr>
        <p:txBody>
          <a:bodyPr wrap="none" anchor="b" anchorCtr="1">
            <a:spAutoFit/>
          </a:bodyPr>
          <a:lstStyle/>
          <a:p>
            <a:endParaRPr lang="en-US">
              <a:solidFill>
                <a:prstClr val="black"/>
              </a:solidFill>
              <a:latin typeface="Calibri" panose="020F0502020204030204"/>
            </a:endParaRPr>
          </a:p>
          <a:p>
            <a:endParaRPr lang="en-US">
              <a:solidFill>
                <a:prstClr val="black"/>
              </a:solidFill>
              <a:latin typeface="Calibri" panose="020F0502020204030204"/>
            </a:endParaRPr>
          </a:p>
        </p:txBody>
      </p:sp>
      <p:sp>
        <p:nvSpPr>
          <p:cNvPr id="2" name="Title 1">
            <a:extLst>
              <a:ext uri="{FF2B5EF4-FFF2-40B4-BE49-F238E27FC236}">
                <a16:creationId xmlns:a16="http://schemas.microsoft.com/office/drawing/2014/main" id="{B9D5E51C-43F4-4DD4-9405-078C518E370D}"/>
              </a:ext>
            </a:extLst>
          </p:cNvPr>
          <p:cNvSpPr>
            <a:spLocks noGrp="1"/>
          </p:cNvSpPr>
          <p:nvPr>
            <p:ph type="ctrTitle"/>
          </p:nvPr>
        </p:nvSpPr>
        <p:spPr>
          <a:xfrm>
            <a:off x="1798753" y="1235215"/>
            <a:ext cx="8223788" cy="633379"/>
          </a:xfrm>
        </p:spPr>
        <p:txBody>
          <a:bodyPr/>
          <a:lstStyle/>
          <a:p>
            <a:pPr algn="ctr"/>
            <a:r>
              <a:rPr kumimoji="0" lang="en-US" sz="4800" b="1" i="0" u="none" strike="noStrike" kern="1200" cap="none" spc="0" normalizeH="0" baseline="0" noProof="0" dirty="0">
                <a:ln>
                  <a:noFill/>
                </a:ln>
                <a:solidFill>
                  <a:prstClr val="white"/>
                </a:solidFill>
                <a:effectLst/>
                <a:uLnTx/>
                <a:uFillTx/>
                <a:latin typeface="Calibri" panose="020F0502020204030204"/>
                <a:ea typeface="+mj-ea"/>
                <a:cs typeface="+mj-cs"/>
              </a:rPr>
              <a:t>State Legislative Update	</a:t>
            </a:r>
            <a:endParaRPr lang="en-US" dirty="0"/>
          </a:p>
        </p:txBody>
      </p:sp>
      <p:sp>
        <p:nvSpPr>
          <p:cNvPr id="3" name="Subtitle 2">
            <a:extLst>
              <a:ext uri="{FF2B5EF4-FFF2-40B4-BE49-F238E27FC236}">
                <a16:creationId xmlns:a16="http://schemas.microsoft.com/office/drawing/2014/main" id="{22713DC2-EF57-495E-88F8-DE89294F972C}"/>
              </a:ext>
            </a:extLst>
          </p:cNvPr>
          <p:cNvSpPr>
            <a:spLocks noGrp="1"/>
          </p:cNvSpPr>
          <p:nvPr>
            <p:ph type="subTitle" idx="1"/>
          </p:nvPr>
        </p:nvSpPr>
        <p:spPr>
          <a:xfrm>
            <a:off x="1914833" y="2564353"/>
            <a:ext cx="8223788" cy="2899255"/>
          </a:xfrm>
        </p:spPr>
        <p:txBody>
          <a:bodyPr/>
          <a:lstStyle/>
          <a:p>
            <a:pPr marL="457200" marR="0" lvl="0" indent="-457200" algn="l" defTabSz="9144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Calibri Light" panose="020F0302020204030204"/>
                <a:ea typeface="+mn-ea"/>
                <a:cs typeface="+mn-cs"/>
              </a:rPr>
              <a:t>Eugenia Brandt — ACR® Senior Government Affairs Director </a:t>
            </a:r>
          </a:p>
          <a:p>
            <a:pPr marL="457200" marR="0" lvl="0" indent="-457200" algn="l" defTabSz="9144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Calibri Light" panose="020F0302020204030204"/>
                <a:ea typeface="+mn-ea"/>
                <a:cs typeface="+mn-cs"/>
              </a:rPr>
              <a:t>Dillon Harp — ACR Senior State Government Relations Specialist</a:t>
            </a:r>
          </a:p>
          <a:p>
            <a:pPr marL="457200" marR="0" lvl="0" indent="-457200" algn="l" defTabSz="9144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Calibri Light" panose="020F0302020204030204"/>
                <a:ea typeface="+mn-ea"/>
                <a:cs typeface="+mn-cs"/>
              </a:rPr>
              <a:t>Carly Simpson — ACR Public Affairs Specialist  </a:t>
            </a:r>
          </a:p>
          <a:p>
            <a:endParaRPr lang="en-US" dirty="0"/>
          </a:p>
        </p:txBody>
      </p:sp>
    </p:spTree>
    <p:extLst>
      <p:ext uri="{BB962C8B-B14F-4D97-AF65-F5344CB8AC3E}">
        <p14:creationId xmlns:p14="http://schemas.microsoft.com/office/powerpoint/2010/main" val="1172381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AC4E81-47B0-A8EF-53B3-A56AF90770C0}"/>
              </a:ext>
            </a:extLst>
          </p:cNvPr>
          <p:cNvSpPr>
            <a:spLocks noGrp="1"/>
          </p:cNvSpPr>
          <p:nvPr>
            <p:ph type="title"/>
          </p:nvPr>
        </p:nvSpPr>
        <p:spPr/>
        <p:txBody>
          <a:bodyPr/>
          <a:lstStyle/>
          <a:p>
            <a:pPr algn="ctr"/>
            <a:r>
              <a:rPr lang="en-US" dirty="0"/>
              <a:t>Mock SOP Grant</a:t>
            </a:r>
          </a:p>
        </p:txBody>
      </p:sp>
      <p:pic>
        <p:nvPicPr>
          <p:cNvPr id="7" name="Content Placeholder 6" descr="Text, letter&#10;&#10;Description automatically generated">
            <a:extLst>
              <a:ext uri="{FF2B5EF4-FFF2-40B4-BE49-F238E27FC236}">
                <a16:creationId xmlns:a16="http://schemas.microsoft.com/office/drawing/2014/main" id="{05DF8BB5-8E67-0096-C195-251126D08E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2757" y="1232452"/>
            <a:ext cx="9501809" cy="4621696"/>
          </a:xfrm>
        </p:spPr>
      </p:pic>
    </p:spTree>
    <p:extLst>
      <p:ext uri="{BB962C8B-B14F-4D97-AF65-F5344CB8AC3E}">
        <p14:creationId xmlns:p14="http://schemas.microsoft.com/office/powerpoint/2010/main" val="144709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DDE7-75AF-85BE-D72C-FADD985372CC}"/>
              </a:ext>
            </a:extLst>
          </p:cNvPr>
          <p:cNvSpPr>
            <a:spLocks noGrp="1"/>
          </p:cNvSpPr>
          <p:nvPr>
            <p:ph type="title"/>
          </p:nvPr>
        </p:nvSpPr>
        <p:spPr/>
        <p:txBody>
          <a:bodyPr/>
          <a:lstStyle/>
          <a:p>
            <a:pPr algn="ctr"/>
            <a:r>
              <a:rPr lang="en-US" dirty="0"/>
              <a:t>Advocacy Case Study: Wisconsin </a:t>
            </a:r>
          </a:p>
        </p:txBody>
      </p:sp>
      <p:sp>
        <p:nvSpPr>
          <p:cNvPr id="3" name="Content Placeholder 2">
            <a:extLst>
              <a:ext uri="{FF2B5EF4-FFF2-40B4-BE49-F238E27FC236}">
                <a16:creationId xmlns:a16="http://schemas.microsoft.com/office/drawing/2014/main" id="{CCDB9B94-5B4E-7184-F989-8CA511A46E91}"/>
              </a:ext>
            </a:extLst>
          </p:cNvPr>
          <p:cNvSpPr>
            <a:spLocks noGrp="1"/>
          </p:cNvSpPr>
          <p:nvPr>
            <p:ph idx="1"/>
          </p:nvPr>
        </p:nvSpPr>
        <p:spPr>
          <a:xfrm>
            <a:off x="612987" y="1600200"/>
            <a:ext cx="10962752" cy="4270400"/>
          </a:xfrm>
        </p:spPr>
        <p:txBody>
          <a:bodyPr/>
          <a:lstStyle/>
          <a:p>
            <a:pPr marL="228600" marR="0" lvl="0" indent="-228600" algn="l" defTabSz="9144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During Wisconsin 2022 legislative cycle, </a:t>
            </a: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hlinkClick r:id="rId2"/>
              </a:rPr>
              <a:t>SB 394</a:t>
            </a: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 was introduced and was heavily pushed by various non-physician medical groups (WI Nurses Association, American College of Nurse-Midwives, etc.), which would have removed physician supervision or collaboration requirements for nurse practitioners, nurse anesthetists and clinical nurse specialists after 3,840 clinical care hours in their respective APRN role with a physician or dentist. </a:t>
            </a:r>
          </a:p>
          <a:p>
            <a:pPr marL="228600" marR="0" lvl="0" indent="-228600" algn="l" defTabSz="9144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Alongside various medical specialty groups, the ACR and Wisconsin Radiological Society (WRS) were involved in advocating against this legislation.   </a:t>
            </a:r>
          </a:p>
          <a:p>
            <a:pPr marL="228600" marR="0" lvl="0" indent="-228600" algn="l" defTabSz="9144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SB 394 quickly passed both the Wisconsin House and Senate and was sent to Wisconsin Governor Evers’s desk for further action. </a:t>
            </a:r>
          </a:p>
          <a:p>
            <a:endParaRPr lang="en-US" dirty="0"/>
          </a:p>
        </p:txBody>
      </p:sp>
    </p:spTree>
    <p:extLst>
      <p:ext uri="{BB962C8B-B14F-4D97-AF65-F5344CB8AC3E}">
        <p14:creationId xmlns:p14="http://schemas.microsoft.com/office/powerpoint/2010/main" val="262179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9CB3-C671-44A3-BC67-1DCC84441CB4}"/>
              </a:ext>
            </a:extLst>
          </p:cNvPr>
          <p:cNvSpPr>
            <a:spLocks noGrp="1"/>
          </p:cNvSpPr>
          <p:nvPr>
            <p:ph type="title"/>
          </p:nvPr>
        </p:nvSpPr>
        <p:spPr/>
        <p:txBody>
          <a:bodyPr/>
          <a:lstStyle/>
          <a:p>
            <a:pPr algn="ctr"/>
            <a:r>
              <a:rPr lang="en-US" dirty="0"/>
              <a:t>Advocacy Case Study: Wisconsin</a:t>
            </a:r>
          </a:p>
        </p:txBody>
      </p:sp>
      <p:sp>
        <p:nvSpPr>
          <p:cNvPr id="3" name="Content Placeholder 2">
            <a:extLst>
              <a:ext uri="{FF2B5EF4-FFF2-40B4-BE49-F238E27FC236}">
                <a16:creationId xmlns:a16="http://schemas.microsoft.com/office/drawing/2014/main" id="{97305339-CE3C-7E64-4104-8F5BEB28729A}"/>
              </a:ext>
            </a:extLst>
          </p:cNvPr>
          <p:cNvSpPr>
            <a:spLocks noGrp="1"/>
          </p:cNvSpPr>
          <p:nvPr>
            <p:ph idx="1"/>
          </p:nvPr>
        </p:nvSpPr>
        <p:spPr>
          <a:xfrm>
            <a:off x="612987" y="1600200"/>
            <a:ext cx="10962752" cy="4770537"/>
          </a:xfrm>
        </p:spPr>
        <p:txBody>
          <a:bodyPr/>
          <a:lstStyle/>
          <a:p>
            <a:pPr marL="228600" marR="0" lvl="0" indent="-228600" algn="l" defTabSz="9144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While ACR and WRS advocated against this bill while it was being debated in the Wisconsin House and Senate, our collective advocacy efforts intensified once the bill reached Governor Evers’s desk.</a:t>
            </a:r>
          </a:p>
          <a:p>
            <a:pPr marL="228600" marR="0" lvl="0" indent="-228600" algn="l" defTabSz="9144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Upon Governor Evers’s receiving SB 394, ACR and WRS sent multiple action alerts to all Wisconsin radiologists urging them to contact Governor Evers and explain why giving APRNs independent practice would negatively impact a patient's quality of care in Wisconsin.</a:t>
            </a:r>
          </a:p>
          <a:p>
            <a:pPr marL="685800" marR="0" lvl="1" indent="-228600" algn="l" defTabSz="9144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WRS also sent a letter, on behalf of their state society, explaining the negative impacts of this legislation and asking Governor Evers to veto SB 394.</a:t>
            </a:r>
          </a:p>
          <a:p>
            <a:pPr marL="228600" marR="0" lvl="0" indent="-228600" algn="l" defTabSz="9144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After much deliberation Governor Evers vetoed SB. 394 and </a:t>
            </a: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hlinkClick r:id="rId2"/>
              </a:rPr>
              <a:t>published his rationale for the veto. </a:t>
            </a:r>
            <a:endPar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endParaRPr lang="en-US" dirty="0"/>
          </a:p>
        </p:txBody>
      </p:sp>
    </p:spTree>
    <p:extLst>
      <p:ext uri="{BB962C8B-B14F-4D97-AF65-F5344CB8AC3E}">
        <p14:creationId xmlns:p14="http://schemas.microsoft.com/office/powerpoint/2010/main" val="422903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7BAB-954A-9A39-FDA5-D9DF8506B7EF}"/>
              </a:ext>
            </a:extLst>
          </p:cNvPr>
          <p:cNvSpPr>
            <a:spLocks noGrp="1"/>
          </p:cNvSpPr>
          <p:nvPr>
            <p:ph type="title"/>
          </p:nvPr>
        </p:nvSpPr>
        <p:spPr/>
        <p:txBody>
          <a:bodyPr/>
          <a:lstStyle/>
          <a:p>
            <a:pPr algn="ctr"/>
            <a:r>
              <a:rPr lang="en-US" dirty="0"/>
              <a:t>Learn More About Wisconsin’s Success </a:t>
            </a:r>
          </a:p>
        </p:txBody>
      </p:sp>
      <p:pic>
        <p:nvPicPr>
          <p:cNvPr id="6" name="Content Placeholder 5">
            <a:extLst>
              <a:ext uri="{FF2B5EF4-FFF2-40B4-BE49-F238E27FC236}">
                <a16:creationId xmlns:a16="http://schemas.microsoft.com/office/drawing/2014/main" id="{32FC5984-08BF-FD24-63D7-83C3ABD4CE3E}"/>
              </a:ext>
            </a:extLst>
          </p:cNvPr>
          <p:cNvPicPr>
            <a:picLocks noGrp="1" noChangeAspect="1"/>
          </p:cNvPicPr>
          <p:nvPr>
            <p:ph sz="half" idx="1"/>
          </p:nvPr>
        </p:nvPicPr>
        <p:blipFill>
          <a:blip r:embed="rId2"/>
          <a:stretch>
            <a:fillRect/>
          </a:stretch>
        </p:blipFill>
        <p:spPr>
          <a:xfrm>
            <a:off x="478564" y="1605858"/>
            <a:ext cx="5617436" cy="4747605"/>
          </a:xfrm>
          <a:prstGeom prst="rect">
            <a:avLst/>
          </a:prstGeom>
        </p:spPr>
      </p:pic>
      <p:pic>
        <p:nvPicPr>
          <p:cNvPr id="7" name="Content Placeholder 6">
            <a:extLst>
              <a:ext uri="{FF2B5EF4-FFF2-40B4-BE49-F238E27FC236}">
                <a16:creationId xmlns:a16="http://schemas.microsoft.com/office/drawing/2014/main" id="{2F3E9539-D5EE-A2B6-8CFF-3678CA3BAB77}"/>
              </a:ext>
            </a:extLst>
          </p:cNvPr>
          <p:cNvPicPr>
            <a:picLocks noGrp="1" noChangeAspect="1"/>
          </p:cNvPicPr>
          <p:nvPr>
            <p:ph sz="half" idx="2"/>
          </p:nvPr>
        </p:nvPicPr>
        <p:blipFill>
          <a:blip r:embed="rId3"/>
          <a:stretch>
            <a:fillRect/>
          </a:stretch>
        </p:blipFill>
        <p:spPr>
          <a:xfrm>
            <a:off x="6836636" y="1605857"/>
            <a:ext cx="4745764" cy="4747605"/>
          </a:xfrm>
          <a:prstGeom prst="rect">
            <a:avLst/>
          </a:prstGeom>
        </p:spPr>
      </p:pic>
    </p:spTree>
    <p:extLst>
      <p:ext uri="{BB962C8B-B14F-4D97-AF65-F5344CB8AC3E}">
        <p14:creationId xmlns:p14="http://schemas.microsoft.com/office/powerpoint/2010/main" val="225302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A930-1D7C-E563-6531-5D0339967331}"/>
              </a:ext>
            </a:extLst>
          </p:cNvPr>
          <p:cNvSpPr>
            <a:spLocks noGrp="1"/>
          </p:cNvSpPr>
          <p:nvPr>
            <p:ph type="title"/>
          </p:nvPr>
        </p:nvSpPr>
        <p:spPr>
          <a:xfrm>
            <a:off x="612987" y="495300"/>
            <a:ext cx="10972800" cy="886397"/>
          </a:xfrm>
        </p:spPr>
        <p:txBody>
          <a:bodyPr/>
          <a:lstStyle/>
          <a:p>
            <a:pPr marL="228600" marR="0" lvl="0" indent="-228600" algn="ctr" defTabSz="914400" rtl="0" eaLnBrk="1" fontAlgn="auto" latinLnBrk="0" hangingPunct="1">
              <a:lnSpc>
                <a:spcPct val="90000"/>
              </a:lnSpc>
              <a:spcBef>
                <a:spcPts val="1200"/>
              </a:spcBef>
              <a:spcAft>
                <a:spcPts val="0"/>
              </a:spcAft>
              <a:tabLst/>
              <a:defRPr/>
            </a:pPr>
            <a:r>
              <a:rPr kumimoji="0" lang="en-US"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New Resident Advocacy Initiative</a:t>
            </a:r>
            <a:br>
              <a:rPr kumimoji="0" lang="en-US"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39763DB-66D9-A348-C6C9-ECD5652EA725}"/>
              </a:ext>
            </a:extLst>
          </p:cNvPr>
          <p:cNvSpPr>
            <a:spLocks noGrp="1"/>
          </p:cNvSpPr>
          <p:nvPr>
            <p:ph idx="1"/>
          </p:nvPr>
        </p:nvSpPr>
        <p:spPr>
          <a:xfrm>
            <a:off x="612987" y="1600200"/>
            <a:ext cx="10962752" cy="2192908"/>
          </a:xfrm>
        </p:spPr>
        <p:txBody>
          <a:bodyPr/>
          <a:lstStyle/>
          <a:p>
            <a:r>
              <a:rPr lang="en-US" dirty="0"/>
              <a:t>Started two months ago.</a:t>
            </a:r>
          </a:p>
          <a:p>
            <a:r>
              <a:rPr lang="en-US" dirty="0"/>
              <a:t>Already spoken to radiology residents in NY and TX.</a:t>
            </a:r>
          </a:p>
          <a:p>
            <a:r>
              <a:rPr lang="en-US" dirty="0"/>
              <a:t>Presentations can by fully led by ACR staff or done in combination with state chapter leaders.</a:t>
            </a:r>
          </a:p>
          <a:p>
            <a:r>
              <a:rPr lang="en-US" dirty="0"/>
              <a:t>For more information reach out to Dillon Harp at </a:t>
            </a:r>
            <a:r>
              <a:rPr lang="en-US" dirty="0">
                <a:hlinkClick r:id="rId2"/>
              </a:rPr>
              <a:t>dharp@acr.org</a:t>
            </a:r>
            <a:r>
              <a:rPr lang="en-US" dirty="0"/>
              <a:t>.</a:t>
            </a:r>
          </a:p>
        </p:txBody>
      </p:sp>
    </p:spTree>
    <p:extLst>
      <p:ext uri="{BB962C8B-B14F-4D97-AF65-F5344CB8AC3E}">
        <p14:creationId xmlns:p14="http://schemas.microsoft.com/office/powerpoint/2010/main" val="250238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A930-1D7C-E563-6531-5D0339967331}"/>
              </a:ext>
            </a:extLst>
          </p:cNvPr>
          <p:cNvSpPr>
            <a:spLocks noGrp="1"/>
          </p:cNvSpPr>
          <p:nvPr>
            <p:ph type="title"/>
          </p:nvPr>
        </p:nvSpPr>
        <p:spPr>
          <a:xfrm>
            <a:off x="612987" y="495300"/>
            <a:ext cx="10972800" cy="886397"/>
          </a:xfrm>
        </p:spPr>
        <p:txBody>
          <a:bodyPr/>
          <a:lstStyle/>
          <a:p>
            <a:pPr marL="228600" marR="0" lvl="0" indent="-228600" algn="ctr" defTabSz="914400" rtl="0" eaLnBrk="1" fontAlgn="auto" latinLnBrk="0" hangingPunct="1">
              <a:lnSpc>
                <a:spcPct val="90000"/>
              </a:lnSpc>
              <a:spcBef>
                <a:spcPts val="1200"/>
              </a:spcBef>
              <a:spcAft>
                <a:spcPts val="0"/>
              </a:spcAft>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mj-cs"/>
              </a:rPr>
              <a:t>Meet the ACR Public Affairs Team</a:t>
            </a:r>
            <a:b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br>
            <a:endParaRPr lang="en-US" dirty="0"/>
          </a:p>
        </p:txBody>
      </p:sp>
      <p:sp>
        <p:nvSpPr>
          <p:cNvPr id="3" name="Content Placeholder 2">
            <a:extLst>
              <a:ext uri="{FF2B5EF4-FFF2-40B4-BE49-F238E27FC236}">
                <a16:creationId xmlns:a16="http://schemas.microsoft.com/office/drawing/2014/main" id="{839763DB-66D9-A348-C6C9-ECD5652EA725}"/>
              </a:ext>
            </a:extLst>
          </p:cNvPr>
          <p:cNvSpPr>
            <a:spLocks noGrp="1"/>
          </p:cNvSpPr>
          <p:nvPr>
            <p:ph idx="1"/>
          </p:nvPr>
        </p:nvSpPr>
        <p:spPr>
          <a:xfrm>
            <a:off x="612987" y="1600200"/>
            <a:ext cx="10962752" cy="2012859"/>
          </a:xfrm>
        </p:spPr>
        <p:txBody>
          <a:bodyPr/>
          <a:lstStyle/>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Shawn Farley – Director of Public Affairs</a:t>
            </a:r>
          </a:p>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Kevin Walter – Manager of Public Affairs</a:t>
            </a:r>
          </a:p>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Carly Simpson – Public Affairs Specialist</a:t>
            </a:r>
          </a:p>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Adrian Kosmicki – Public Affairs Assistant</a:t>
            </a:r>
          </a:p>
        </p:txBody>
      </p:sp>
    </p:spTree>
    <p:extLst>
      <p:ext uri="{BB962C8B-B14F-4D97-AF65-F5344CB8AC3E}">
        <p14:creationId xmlns:p14="http://schemas.microsoft.com/office/powerpoint/2010/main" val="95369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A930-1D7C-E563-6531-5D0339967331}"/>
              </a:ext>
            </a:extLst>
          </p:cNvPr>
          <p:cNvSpPr>
            <a:spLocks noGrp="1"/>
          </p:cNvSpPr>
          <p:nvPr>
            <p:ph type="title"/>
          </p:nvPr>
        </p:nvSpPr>
        <p:spPr>
          <a:xfrm>
            <a:off x="612987" y="495300"/>
            <a:ext cx="10972800" cy="443198"/>
          </a:xfrm>
        </p:spPr>
        <p:txBody>
          <a:bodyPr/>
          <a:lstStyle/>
          <a:p>
            <a:pPr marL="228600" marR="0" lvl="0" indent="-228600" algn="ctr" defTabSz="914400" rtl="0" eaLnBrk="1" fontAlgn="auto" latinLnBrk="0" hangingPunct="1">
              <a:lnSpc>
                <a:spcPct val="90000"/>
              </a:lnSpc>
              <a:spcBef>
                <a:spcPts val="1200"/>
              </a:spcBef>
              <a:spcAft>
                <a:spcPts val="0"/>
              </a:spcAft>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mj-cs"/>
              </a:rPr>
              <a:t>Advocacy in Action E-Newsletter	</a:t>
            </a:r>
            <a:endParaRPr lang="en-US" dirty="0"/>
          </a:p>
        </p:txBody>
      </p:sp>
      <p:pic>
        <p:nvPicPr>
          <p:cNvPr id="4" name="Content Placeholder 3">
            <a:extLst>
              <a:ext uri="{FF2B5EF4-FFF2-40B4-BE49-F238E27FC236}">
                <a16:creationId xmlns:a16="http://schemas.microsoft.com/office/drawing/2014/main" id="{C57EBB5B-D2D2-7898-E36F-5024DCA3B67A}"/>
              </a:ext>
            </a:extLst>
          </p:cNvPr>
          <p:cNvPicPr>
            <a:picLocks noGrp="1" noChangeAspect="1"/>
          </p:cNvPicPr>
          <p:nvPr>
            <p:ph idx="1"/>
          </p:nvPr>
        </p:nvPicPr>
        <p:blipFill>
          <a:blip r:embed="rId3"/>
          <a:stretch>
            <a:fillRect/>
          </a:stretch>
        </p:blipFill>
        <p:spPr>
          <a:xfrm>
            <a:off x="2456328" y="1600199"/>
            <a:ext cx="7117977" cy="2227729"/>
          </a:xfrm>
          <a:prstGeom prst="rect">
            <a:avLst/>
          </a:prstGeom>
        </p:spPr>
      </p:pic>
      <p:pic>
        <p:nvPicPr>
          <p:cNvPr id="5" name="Picture 4">
            <a:extLst>
              <a:ext uri="{FF2B5EF4-FFF2-40B4-BE49-F238E27FC236}">
                <a16:creationId xmlns:a16="http://schemas.microsoft.com/office/drawing/2014/main" id="{0A52820D-2B86-CF18-446D-40B4F6638DB1}"/>
              </a:ext>
            </a:extLst>
          </p:cNvPr>
          <p:cNvPicPr>
            <a:picLocks noChangeAspect="1"/>
          </p:cNvPicPr>
          <p:nvPr/>
        </p:nvPicPr>
        <p:blipFill>
          <a:blip r:embed="rId4"/>
          <a:stretch>
            <a:fillRect/>
          </a:stretch>
        </p:blipFill>
        <p:spPr>
          <a:xfrm>
            <a:off x="4670480" y="3898275"/>
            <a:ext cx="3048264" cy="2719052"/>
          </a:xfrm>
          <a:prstGeom prst="rect">
            <a:avLst/>
          </a:prstGeom>
        </p:spPr>
      </p:pic>
    </p:spTree>
    <p:extLst>
      <p:ext uri="{BB962C8B-B14F-4D97-AF65-F5344CB8AC3E}">
        <p14:creationId xmlns:p14="http://schemas.microsoft.com/office/powerpoint/2010/main" val="1414971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A930-1D7C-E563-6531-5D0339967331}"/>
              </a:ext>
            </a:extLst>
          </p:cNvPr>
          <p:cNvSpPr>
            <a:spLocks noGrp="1"/>
          </p:cNvSpPr>
          <p:nvPr>
            <p:ph type="title"/>
          </p:nvPr>
        </p:nvSpPr>
        <p:spPr/>
        <p:txBody>
          <a:bodyPr/>
          <a:lstStyle/>
          <a:p>
            <a:pPr marL="228600" marR="0" lvl="0" indent="-228600" algn="ctr" defTabSz="914400" rtl="0" eaLnBrk="1" fontAlgn="auto" latinLnBrk="0" hangingPunct="1">
              <a:lnSpc>
                <a:spcPct val="90000"/>
              </a:lnSpc>
              <a:spcBef>
                <a:spcPts val="1200"/>
              </a:spcBef>
              <a:spcAft>
                <a:spcPts val="0"/>
              </a:spcAft>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mj-cs"/>
              </a:rPr>
              <a:t>News You Can Use</a:t>
            </a:r>
            <a:endParaRPr lang="en-US" dirty="0"/>
          </a:p>
        </p:txBody>
      </p:sp>
      <p:pic>
        <p:nvPicPr>
          <p:cNvPr id="6" name="Content Placeholder 5">
            <a:extLst>
              <a:ext uri="{FF2B5EF4-FFF2-40B4-BE49-F238E27FC236}">
                <a16:creationId xmlns:a16="http://schemas.microsoft.com/office/drawing/2014/main" id="{F0C2F433-1F3D-AA7C-81FB-AC2E9DDA7144}"/>
              </a:ext>
            </a:extLst>
          </p:cNvPr>
          <p:cNvPicPr>
            <a:picLocks noGrp="1" noChangeAspect="1"/>
          </p:cNvPicPr>
          <p:nvPr>
            <p:ph sz="half" idx="1"/>
          </p:nvPr>
        </p:nvPicPr>
        <p:blipFill>
          <a:blip r:embed="rId3"/>
          <a:stretch>
            <a:fillRect/>
          </a:stretch>
        </p:blipFill>
        <p:spPr>
          <a:xfrm>
            <a:off x="1703294" y="1605858"/>
            <a:ext cx="4087907" cy="4727611"/>
          </a:xfrm>
          <a:prstGeom prst="rect">
            <a:avLst/>
          </a:prstGeom>
        </p:spPr>
      </p:pic>
      <p:pic>
        <p:nvPicPr>
          <p:cNvPr id="7" name="Content Placeholder 6">
            <a:extLst>
              <a:ext uri="{FF2B5EF4-FFF2-40B4-BE49-F238E27FC236}">
                <a16:creationId xmlns:a16="http://schemas.microsoft.com/office/drawing/2014/main" id="{6DA3B2CD-A128-226A-BCAD-77E687FE971F}"/>
              </a:ext>
            </a:extLst>
          </p:cNvPr>
          <p:cNvPicPr>
            <a:picLocks noGrp="1" noChangeAspect="1"/>
          </p:cNvPicPr>
          <p:nvPr>
            <p:ph sz="half" idx="2"/>
          </p:nvPr>
        </p:nvPicPr>
        <p:blipFill>
          <a:blip r:embed="rId4"/>
          <a:stretch>
            <a:fillRect/>
          </a:stretch>
        </p:blipFill>
        <p:spPr>
          <a:xfrm>
            <a:off x="7342489" y="1605858"/>
            <a:ext cx="3298222" cy="4727611"/>
          </a:xfrm>
          <a:prstGeom prst="rect">
            <a:avLst/>
          </a:prstGeom>
        </p:spPr>
      </p:pic>
    </p:spTree>
    <p:extLst>
      <p:ext uri="{BB962C8B-B14F-4D97-AF65-F5344CB8AC3E}">
        <p14:creationId xmlns:p14="http://schemas.microsoft.com/office/powerpoint/2010/main" val="139710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A930-1D7C-E563-6531-5D0339967331}"/>
              </a:ext>
            </a:extLst>
          </p:cNvPr>
          <p:cNvSpPr>
            <a:spLocks noGrp="1"/>
          </p:cNvSpPr>
          <p:nvPr>
            <p:ph type="title"/>
          </p:nvPr>
        </p:nvSpPr>
        <p:spPr>
          <a:xfrm>
            <a:off x="612987" y="495300"/>
            <a:ext cx="10972800" cy="443198"/>
          </a:xfrm>
        </p:spPr>
        <p:txBody>
          <a:bodyPr/>
          <a:lstStyle/>
          <a:p>
            <a:pPr marL="228600" marR="0" lvl="0" indent="-228600" algn="ctr" defTabSz="914400" rtl="0" eaLnBrk="1" fontAlgn="auto" latinLnBrk="0" hangingPunct="1">
              <a:lnSpc>
                <a:spcPct val="90000"/>
              </a:lnSpc>
              <a:spcBef>
                <a:spcPts val="1200"/>
              </a:spcBef>
              <a:spcAft>
                <a:spcPts val="0"/>
              </a:spcAft>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mj-cs"/>
              </a:rPr>
              <a:t>Recent Public Affairs Activities </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39763DB-66D9-A348-C6C9-ECD5652EA725}"/>
              </a:ext>
            </a:extLst>
          </p:cNvPr>
          <p:cNvSpPr>
            <a:spLocks noGrp="1"/>
          </p:cNvSpPr>
          <p:nvPr>
            <p:ph idx="1"/>
          </p:nvPr>
        </p:nvSpPr>
        <p:spPr>
          <a:xfrm>
            <a:off x="612987" y="1600200"/>
            <a:ext cx="10962752" cy="3039294"/>
          </a:xfrm>
        </p:spPr>
        <p:txBody>
          <a:bodyPr/>
          <a:lstStyle/>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Hosted Digital Media Tour for Breast Cancer Awareness Month. </a:t>
            </a:r>
          </a:p>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Upcoming Lung Cancer Awareness Month Digital Media Tour.</a:t>
            </a:r>
          </a:p>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Advocacy E-news: Report Insurer Attempts to Cancel Contracts and/or Lower Reimbursement.</a:t>
            </a:r>
          </a:p>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rPr>
              <a:t>Press Release: Insurer Calculation of Qualified Payment Amount for Out of Network Care May Violate No Surprises Act.</a:t>
            </a:r>
          </a:p>
          <a:p>
            <a:pPr marL="0" marR="0" lvl="0" indent="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None/>
              <a:tabLst/>
              <a:defRPr/>
            </a:pPr>
            <a:endParaRPr kumimoji="0" lang="en-US" sz="25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074639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A930-1D7C-E563-6531-5D0339967331}"/>
              </a:ext>
            </a:extLst>
          </p:cNvPr>
          <p:cNvSpPr>
            <a:spLocks noGrp="1"/>
          </p:cNvSpPr>
          <p:nvPr>
            <p:ph type="title"/>
          </p:nvPr>
        </p:nvSpPr>
        <p:spPr>
          <a:xfrm>
            <a:off x="612987" y="495300"/>
            <a:ext cx="10972800" cy="443198"/>
          </a:xfrm>
        </p:spPr>
        <p:txBody>
          <a:bodyPr/>
          <a:lstStyle/>
          <a:p>
            <a:pPr marL="228600" marR="0" lvl="0" indent="-228600" algn="ctr" defTabSz="914400" rtl="0" eaLnBrk="1" fontAlgn="auto" latinLnBrk="0" hangingPunct="1">
              <a:lnSpc>
                <a:spcPct val="90000"/>
              </a:lnSpc>
              <a:spcBef>
                <a:spcPts val="1200"/>
              </a:spcBef>
              <a:spcAft>
                <a:spcPts val="0"/>
              </a:spcAft>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mj-cs"/>
              </a:rPr>
              <a:t>Media Tips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39763DB-66D9-A348-C6C9-ECD5652EA725}"/>
              </a:ext>
            </a:extLst>
          </p:cNvPr>
          <p:cNvSpPr>
            <a:spLocks noGrp="1"/>
          </p:cNvSpPr>
          <p:nvPr>
            <p:ph idx="1"/>
          </p:nvPr>
        </p:nvSpPr>
        <p:spPr>
          <a:xfrm>
            <a:off x="612987" y="1600200"/>
            <a:ext cx="10962752" cy="4721292"/>
          </a:xfrm>
        </p:spPr>
        <p:txBody>
          <a:bodyPr/>
          <a:lstStyle/>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Use your in-house PR staff. Don’t have one? Contact us at </a:t>
            </a: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hlinkClick r:id="rId3"/>
              </a:rPr>
              <a:t>PR@ACR.org</a:t>
            </a: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Personal Appearance (for video) — Keep it Simple! </a:t>
            </a:r>
          </a:p>
          <a:p>
            <a:pPr marL="514350" marR="0" lvl="1"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Wear solid colors (blue is always good).</a:t>
            </a:r>
          </a:p>
          <a:p>
            <a:pPr marL="514350" marR="0" lvl="1"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No dangly earrings, elaborate necklaces or hats.</a:t>
            </a:r>
          </a:p>
          <a:p>
            <a:pPr marL="514350" marR="0" lvl="1"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Background: Bookcase or lamp and plant.</a:t>
            </a:r>
          </a:p>
          <a:p>
            <a:pPr marL="171450" marR="0" lvl="0"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Stay on Message.</a:t>
            </a:r>
          </a:p>
          <a:p>
            <a:pPr marL="514350" marR="0" lvl="1"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400" b="1" i="0" u="sng" strike="noStrike" kern="1200" cap="none" spc="0" normalizeH="0" baseline="0" noProof="0" dirty="0">
                <a:ln>
                  <a:noFill/>
                </a:ln>
                <a:solidFill>
                  <a:prstClr val="white"/>
                </a:solidFill>
                <a:effectLst/>
                <a:uLnTx/>
                <a:uFillTx/>
                <a:latin typeface="Calibri Light" panose="020F0302020204030204"/>
                <a:ea typeface="+mn-ea"/>
                <a:cs typeface="+mn-cs"/>
              </a:rPr>
              <a:t>You</a:t>
            </a: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 control what you say.</a:t>
            </a:r>
          </a:p>
          <a:p>
            <a:pPr marL="514350" marR="0" lvl="1"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No such thing as “off the record.”</a:t>
            </a:r>
          </a:p>
          <a:p>
            <a:pPr marL="514350" marR="0" lvl="1" indent="-171450" algn="l" defTabSz="685800" rtl="0" eaLnBrk="1" fontAlgn="auto" latinLnBrk="0" hangingPunct="1">
              <a:lnSpc>
                <a:spcPct val="90000"/>
              </a:lnSpc>
              <a:spcBef>
                <a:spcPts val="1200"/>
              </a:spcBef>
              <a:spcAft>
                <a:spcPts val="0"/>
              </a:spcAft>
              <a:buClr>
                <a:srgbClr val="A2CF4D"/>
              </a:buClr>
              <a:buSzPct val="90000"/>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If asked a vague question (“tell me about mammography”) — state your primary 3-4 points. Make the reporter stop you.</a:t>
            </a:r>
          </a:p>
        </p:txBody>
      </p:sp>
    </p:spTree>
    <p:extLst>
      <p:ext uri="{BB962C8B-B14F-4D97-AF65-F5344CB8AC3E}">
        <p14:creationId xmlns:p14="http://schemas.microsoft.com/office/powerpoint/2010/main" val="44729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BFF3-8649-B266-6D2E-6BB3B693E4CA}"/>
              </a:ext>
            </a:extLst>
          </p:cNvPr>
          <p:cNvSpPr>
            <a:spLocks noGrp="1"/>
          </p:cNvSpPr>
          <p:nvPr>
            <p:ph type="title"/>
          </p:nvPr>
        </p:nvSpPr>
        <p:spPr/>
        <p:txBody>
          <a:bodyPr/>
          <a:lstStyle/>
          <a:p>
            <a:pPr algn="ctr"/>
            <a:r>
              <a:rPr lang="en-US" dirty="0"/>
              <a:t>Agenda </a:t>
            </a:r>
          </a:p>
        </p:txBody>
      </p:sp>
      <p:sp>
        <p:nvSpPr>
          <p:cNvPr id="3" name="Content Placeholder 2">
            <a:extLst>
              <a:ext uri="{FF2B5EF4-FFF2-40B4-BE49-F238E27FC236}">
                <a16:creationId xmlns:a16="http://schemas.microsoft.com/office/drawing/2014/main" id="{62586994-3A1B-35F5-456E-8F4522ECC10F}"/>
              </a:ext>
            </a:extLst>
          </p:cNvPr>
          <p:cNvSpPr>
            <a:spLocks noGrp="1"/>
          </p:cNvSpPr>
          <p:nvPr>
            <p:ph idx="1"/>
          </p:nvPr>
        </p:nvSpPr>
        <p:spPr>
          <a:xfrm>
            <a:off x="612987" y="1600200"/>
            <a:ext cx="10962752" cy="2846933"/>
          </a:xfrm>
        </p:spPr>
        <p:txBody>
          <a:bodyPr/>
          <a:lstStyle/>
          <a:p>
            <a:r>
              <a:rPr lang="en-US" dirty="0"/>
              <a:t>ACR 2022 State Legislative Roundup</a:t>
            </a:r>
          </a:p>
          <a:p>
            <a:r>
              <a:rPr lang="en-US" dirty="0"/>
              <a:t>Scope of Practice Activity </a:t>
            </a:r>
          </a:p>
          <a:p>
            <a:r>
              <a:rPr lang="en-US" dirty="0"/>
              <a:t>ACRA Scope of Practice (SOP) Grant </a:t>
            </a:r>
          </a:p>
          <a:p>
            <a:r>
              <a:rPr lang="en-US" dirty="0"/>
              <a:t>New Resident Advocacy Initiative</a:t>
            </a:r>
          </a:p>
          <a:p>
            <a:r>
              <a:rPr lang="en-US" dirty="0"/>
              <a:t>Advocacy &amp; PR</a:t>
            </a:r>
          </a:p>
          <a:p>
            <a:r>
              <a:rPr lang="en-US" dirty="0"/>
              <a:t>Questions</a:t>
            </a:r>
          </a:p>
        </p:txBody>
      </p:sp>
    </p:spTree>
    <p:extLst>
      <p:ext uri="{BB962C8B-B14F-4D97-AF65-F5344CB8AC3E}">
        <p14:creationId xmlns:p14="http://schemas.microsoft.com/office/powerpoint/2010/main" val="1327552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5073-0272-4D7F-8AD1-DD7A9B161043}"/>
              </a:ext>
            </a:extLst>
          </p:cNvPr>
          <p:cNvSpPr>
            <a:spLocks noGrp="1"/>
          </p:cNvSpPr>
          <p:nvPr>
            <p:ph type="title"/>
          </p:nvPr>
        </p:nvSpPr>
        <p:spPr/>
        <p:txBody>
          <a:bodyPr/>
          <a:lstStyle/>
          <a:p>
            <a:pPr algn="ctr"/>
            <a:r>
              <a:rPr lang="en-US" dirty="0"/>
              <a:t>Contact Us!</a:t>
            </a:r>
          </a:p>
        </p:txBody>
      </p:sp>
      <p:sp>
        <p:nvSpPr>
          <p:cNvPr id="3" name="Content Placeholder 2">
            <a:extLst>
              <a:ext uri="{FF2B5EF4-FFF2-40B4-BE49-F238E27FC236}">
                <a16:creationId xmlns:a16="http://schemas.microsoft.com/office/drawing/2014/main" id="{E4D9E52B-08F3-5A29-7C53-1649409B398E}"/>
              </a:ext>
            </a:extLst>
          </p:cNvPr>
          <p:cNvSpPr>
            <a:spLocks noGrp="1"/>
          </p:cNvSpPr>
          <p:nvPr>
            <p:ph idx="1"/>
          </p:nvPr>
        </p:nvSpPr>
        <p:spPr>
          <a:xfrm>
            <a:off x="612987" y="1600200"/>
            <a:ext cx="10962752" cy="2846933"/>
          </a:xfrm>
        </p:spPr>
        <p:txBody>
          <a:bodyPr/>
          <a:lstStyle/>
          <a:p>
            <a:r>
              <a:rPr lang="en-US" dirty="0"/>
              <a:t>Eugenia Brandt </a:t>
            </a:r>
          </a:p>
          <a:p>
            <a:pPr lvl="1"/>
            <a:r>
              <a:rPr lang="en-US" dirty="0">
                <a:hlinkClick r:id="rId2"/>
              </a:rPr>
              <a:t>ebrandt@acr.org</a:t>
            </a:r>
            <a:endParaRPr lang="en-US" dirty="0"/>
          </a:p>
          <a:p>
            <a:r>
              <a:rPr lang="en-US" dirty="0"/>
              <a:t>Dillon Harp</a:t>
            </a:r>
          </a:p>
          <a:p>
            <a:pPr lvl="1"/>
            <a:r>
              <a:rPr lang="en-US" dirty="0">
                <a:hlinkClick r:id="rId3"/>
              </a:rPr>
              <a:t>dharp@acr.org</a:t>
            </a:r>
            <a:endParaRPr lang="en-US" dirty="0"/>
          </a:p>
          <a:p>
            <a:r>
              <a:rPr lang="en-US" dirty="0"/>
              <a:t>Carly Simpson</a:t>
            </a:r>
          </a:p>
          <a:p>
            <a:pPr lvl="1"/>
            <a:r>
              <a:rPr lang="en-US" dirty="0">
                <a:hlinkClick r:id="rId4"/>
              </a:rPr>
              <a:t>csimpson@acr.org</a:t>
            </a:r>
            <a:endParaRPr lang="en-US" dirty="0"/>
          </a:p>
        </p:txBody>
      </p:sp>
    </p:spTree>
    <p:extLst>
      <p:ext uri="{BB962C8B-B14F-4D97-AF65-F5344CB8AC3E}">
        <p14:creationId xmlns:p14="http://schemas.microsoft.com/office/powerpoint/2010/main" val="2074845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8763-19E2-31A6-3433-96D11D1254CE}"/>
              </a:ext>
            </a:extLst>
          </p:cNvPr>
          <p:cNvSpPr>
            <a:spLocks noGrp="1"/>
          </p:cNvSpPr>
          <p:nvPr>
            <p:ph type="title"/>
          </p:nvPr>
        </p:nvSpPr>
        <p:spPr/>
        <p:txBody>
          <a:bodyPr/>
          <a:lstStyle/>
          <a:p>
            <a:endParaRPr lang="en-US"/>
          </a:p>
        </p:txBody>
      </p:sp>
      <p:pic>
        <p:nvPicPr>
          <p:cNvPr id="7" name="Content Placeholder 6" descr="Text&#10;&#10;Description automatically generated">
            <a:extLst>
              <a:ext uri="{FF2B5EF4-FFF2-40B4-BE49-F238E27FC236}">
                <a16:creationId xmlns:a16="http://schemas.microsoft.com/office/drawing/2014/main" id="{CC2C2C0A-FBEA-91A5-5097-15D0E4AA76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3713" y="1600200"/>
            <a:ext cx="3641398" cy="2416175"/>
          </a:xfrm>
        </p:spPr>
      </p:pic>
    </p:spTree>
    <p:extLst>
      <p:ext uri="{BB962C8B-B14F-4D97-AF65-F5344CB8AC3E}">
        <p14:creationId xmlns:p14="http://schemas.microsoft.com/office/powerpoint/2010/main" val="336879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9FB8-B6BA-4A04-82DC-44ABC2A3CCF4}"/>
              </a:ext>
            </a:extLst>
          </p:cNvPr>
          <p:cNvSpPr>
            <a:spLocks noGrp="1"/>
          </p:cNvSpPr>
          <p:nvPr>
            <p:ph type="title"/>
          </p:nvPr>
        </p:nvSpPr>
        <p:spPr>
          <a:xfrm>
            <a:off x="429768" y="411480"/>
            <a:ext cx="11201400" cy="529553"/>
          </a:xfrm>
        </p:spPr>
        <p:txBody>
          <a:bodyPr>
            <a:normAutofit/>
          </a:bodyPr>
          <a:lstStyle/>
          <a:p>
            <a:r>
              <a:rPr lang="en-US" sz="3600" dirty="0"/>
              <a:t>50 State Bill Tracking via acr.org ~ 450+ </a:t>
            </a:r>
          </a:p>
        </p:txBody>
      </p:sp>
      <p:pic>
        <p:nvPicPr>
          <p:cNvPr id="5" name="Content Placeholder 4">
            <a:extLst>
              <a:ext uri="{FF2B5EF4-FFF2-40B4-BE49-F238E27FC236}">
                <a16:creationId xmlns:a16="http://schemas.microsoft.com/office/drawing/2014/main" id="{1D0D89CC-B8D9-465A-B406-5AB5260ACE10}"/>
              </a:ext>
            </a:extLst>
          </p:cNvPr>
          <p:cNvPicPr>
            <a:picLocks noChangeAspect="1"/>
          </p:cNvPicPr>
          <p:nvPr/>
        </p:nvPicPr>
        <p:blipFill>
          <a:blip r:embed="rId2"/>
          <a:stretch>
            <a:fillRect/>
          </a:stretch>
        </p:blipFill>
        <p:spPr>
          <a:xfrm>
            <a:off x="769620" y="1719072"/>
            <a:ext cx="6022848" cy="4517136"/>
          </a:xfrm>
          <a:prstGeom prst="rect">
            <a:avLst/>
          </a:prstGeom>
        </p:spPr>
      </p:pic>
      <p:sp>
        <p:nvSpPr>
          <p:cNvPr id="21" name="Arrow: Down 20">
            <a:extLst>
              <a:ext uri="{FF2B5EF4-FFF2-40B4-BE49-F238E27FC236}">
                <a16:creationId xmlns:a16="http://schemas.microsoft.com/office/drawing/2014/main" id="{F91B1D38-6435-46C4-BFD0-5117E6B76511}"/>
              </a:ext>
            </a:extLst>
          </p:cNvPr>
          <p:cNvSpPr/>
          <p:nvPr/>
        </p:nvSpPr>
        <p:spPr>
          <a:xfrm rot="3501049">
            <a:off x="6854612" y="1907632"/>
            <a:ext cx="484632" cy="1045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4">
            <a:extLst>
              <a:ext uri="{FF2B5EF4-FFF2-40B4-BE49-F238E27FC236}">
                <a16:creationId xmlns:a16="http://schemas.microsoft.com/office/drawing/2014/main" id="{847DD896-9DBA-476F-97A3-D4238DF2378C}"/>
              </a:ext>
            </a:extLst>
          </p:cNvPr>
          <p:cNvGraphicFramePr>
            <a:graphicFrameLocks noGrp="1"/>
          </p:cNvGraphicFramePr>
          <p:nvPr>
            <p:ph idx="1"/>
            <p:extLst>
              <p:ext uri="{D42A27DB-BD31-4B8C-83A1-F6EECF244321}">
                <p14:modId xmlns:p14="http://schemas.microsoft.com/office/powerpoint/2010/main" val="3941938035"/>
              </p:ext>
            </p:extLst>
          </p:nvPr>
        </p:nvGraphicFramePr>
        <p:xfrm>
          <a:off x="7939088" y="2020888"/>
          <a:ext cx="3832702" cy="3959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06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EED1-0CE1-4638-818A-6487B2D37693}"/>
              </a:ext>
            </a:extLst>
          </p:cNvPr>
          <p:cNvSpPr>
            <a:spLocks noGrp="1"/>
          </p:cNvSpPr>
          <p:nvPr>
            <p:ph type="title"/>
          </p:nvPr>
        </p:nvSpPr>
        <p:spPr/>
        <p:txBody>
          <a:bodyPr/>
          <a:lstStyle/>
          <a:p>
            <a:r>
              <a:rPr lang="en-US" dirty="0"/>
              <a:t>State &amp; Federal </a:t>
            </a:r>
          </a:p>
        </p:txBody>
      </p:sp>
      <p:pic>
        <p:nvPicPr>
          <p:cNvPr id="1026" name="Picture 2" descr="The Legislature - How Laws Are Made - LibGuides at University of Georgia  School of Law">
            <a:extLst>
              <a:ext uri="{FF2B5EF4-FFF2-40B4-BE49-F238E27FC236}">
                <a16:creationId xmlns:a16="http://schemas.microsoft.com/office/drawing/2014/main" id="{E241EDAF-64DA-4030-A80A-63D60F0938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944" y="1360054"/>
            <a:ext cx="10543891" cy="519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8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7173-ADDB-42E0-92B2-9855E93D6CD7}"/>
              </a:ext>
            </a:extLst>
          </p:cNvPr>
          <p:cNvSpPr>
            <a:spLocks noGrp="1"/>
          </p:cNvSpPr>
          <p:nvPr>
            <p:ph type="title"/>
          </p:nvPr>
        </p:nvSpPr>
        <p:spPr>
          <a:xfrm>
            <a:off x="612987" y="495300"/>
            <a:ext cx="10972800" cy="422295"/>
          </a:xfrm>
        </p:spPr>
        <p:txBody>
          <a:bodyPr/>
          <a:lstStyle/>
          <a:p>
            <a:r>
              <a:rPr lang="en-US" dirty="0"/>
              <a:t>Highlighted Issues</a:t>
            </a:r>
          </a:p>
        </p:txBody>
      </p:sp>
      <p:sp>
        <p:nvSpPr>
          <p:cNvPr id="3" name="Content Placeholder 2">
            <a:extLst>
              <a:ext uri="{FF2B5EF4-FFF2-40B4-BE49-F238E27FC236}">
                <a16:creationId xmlns:a16="http://schemas.microsoft.com/office/drawing/2014/main" id="{53B8C52C-9B51-490A-9F25-7C620312CA6A}"/>
              </a:ext>
            </a:extLst>
          </p:cNvPr>
          <p:cNvSpPr>
            <a:spLocks noGrp="1"/>
          </p:cNvSpPr>
          <p:nvPr>
            <p:ph idx="1"/>
          </p:nvPr>
        </p:nvSpPr>
        <p:spPr>
          <a:xfrm>
            <a:off x="623035" y="1177904"/>
            <a:ext cx="10962752" cy="5167568"/>
          </a:xfrm>
        </p:spPr>
        <p:txBody>
          <a:bodyPr/>
          <a:lstStyle/>
          <a:p>
            <a:pPr marL="228600" marR="0">
              <a:lnSpc>
                <a:spcPct val="115000"/>
              </a:lnSpc>
              <a:spcBef>
                <a:spcPts val="0"/>
              </a:spcBef>
              <a:spcAft>
                <a:spcPts val="1200"/>
              </a:spcAft>
            </a:pPr>
            <a:r>
              <a:rPr lang="en-US" sz="1800" u="sng" dirty="0">
                <a:latin typeface="Calibri" panose="020F0502020204030204" pitchFamily="34" charset="0"/>
              </a:rPr>
              <a:t>Breast Health Legislation</a:t>
            </a:r>
            <a:r>
              <a:rPr lang="en-US" sz="1800" dirty="0">
                <a:latin typeface="Calibri" panose="020F0502020204030204" pitchFamily="34" charset="0"/>
              </a:rPr>
              <a:t> — During 2022 legislative session, staff tracked 30+ legislative measures on mandating coverage for breast cancer screening, diagnostic workup coverage parity, digital breast tomosynthesis (DBT) and requiring written reports for breast density.  Measures related to breast cancer screening were signed into law in Georgia, Tennessee, Ohio and Oklahoma (not ERISA plans, only ones regulated at state level).</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2"/>
              </a:rPr>
              <a:t>CA SB 974</a:t>
            </a:r>
            <a:r>
              <a:rPr lang="en-US" sz="1800" dirty="0">
                <a:effectLst/>
                <a:latin typeface="Calibri" panose="020F0502020204030204" pitchFamily="34" charset="0"/>
                <a:ea typeface="Calibri" panose="020F0502020204030204" pitchFamily="34" charset="0"/>
              </a:rPr>
              <a:t> To provide coverage without imposing cost sharing for screening mammography and medically necessary diagnostic breast imaging, including diagnostic breast imaging following an abnormal mammography result, and for an enrollee or insured indicated to have a risk factor associated with breast cancer, except as specified. Enrolled: 9/8/22.</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3"/>
              </a:rPr>
              <a:t>GA HB 733</a:t>
            </a:r>
            <a:r>
              <a:rPr lang="en-US" sz="1800" dirty="0">
                <a:effectLst/>
                <a:latin typeface="Calibri" panose="020F0502020204030204" pitchFamily="34" charset="0"/>
                <a:ea typeface="Calibri" panose="020F0502020204030204" pitchFamily="34" charset="0"/>
              </a:rPr>
              <a:t> Modify definition of mammography to include both screening and diagnostic procedures and to provide that diagnostic breast examinations shall not be treated less favorably than supplemental screening mammography for cost-sharing requirements. Effective </a:t>
            </a:r>
            <a:r>
              <a:rPr lang="en-US" sz="1800" dirty="0">
                <a:latin typeface="Calibri" panose="020F0502020204030204" pitchFamily="34" charset="0"/>
                <a:ea typeface="Calibri" panose="020F0502020204030204" pitchFamily="34" charset="0"/>
              </a:rPr>
              <a:t>d</a:t>
            </a:r>
            <a:r>
              <a:rPr lang="en-US" sz="1800" dirty="0">
                <a:effectLst/>
                <a:latin typeface="Calibri" panose="020F0502020204030204" pitchFamily="34" charset="0"/>
                <a:ea typeface="Calibri" panose="020F0502020204030204" pitchFamily="34" charset="0"/>
              </a:rPr>
              <a:t>ate: 5/6/2022.</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4"/>
              </a:rPr>
              <a:t>OK HB 3504</a:t>
            </a:r>
            <a:r>
              <a:rPr lang="en-US" sz="1800" dirty="0">
                <a:effectLst/>
                <a:latin typeface="Calibri" panose="020F0502020204030204" pitchFamily="34" charset="0"/>
                <a:ea typeface="Calibri" panose="020F0502020204030204" pitchFamily="34" charset="0"/>
              </a:rPr>
              <a:t> To require carriers to cover diagnostic mammography which would include breast MRI and ultrasound, and modify the definition of screening mammography to include breast tomosynthesis. Approved by Governor: 05/20/22. </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5"/>
              </a:rPr>
              <a:t>OH HB 371</a:t>
            </a:r>
            <a:r>
              <a:rPr lang="en-US" sz="1800" dirty="0">
                <a:effectLst/>
                <a:latin typeface="Calibri" panose="020F0502020204030204" pitchFamily="34" charset="0"/>
                <a:ea typeface="Calibri" panose="020F0502020204030204" pitchFamily="34" charset="0"/>
              </a:rPr>
              <a:t>  Modify definition of “screening mammography" to include digital breast tomosynthesis and a mandate to cover supplemental screening for patients who meet stipulated conditions. Effective: 9/23/22.</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6"/>
              </a:rPr>
              <a:t>TN SB 2771</a:t>
            </a:r>
            <a:r>
              <a:rPr lang="en-US" sz="1800" dirty="0">
                <a:effectLst/>
                <a:latin typeface="Calibri" panose="020F0502020204030204" pitchFamily="34" charset="0"/>
                <a:ea typeface="Calibri" panose="020F0502020204030204" pitchFamily="34" charset="0"/>
              </a:rPr>
              <a:t> To provide coverage for imaging services for screening mammography, including a baseline mammogram for a woman 35 to 40 years of age, and to provide coverage for diagnostic imaging and supplemental breast screening. Pub. Ch. 1068. </a:t>
            </a:r>
            <a:r>
              <a:rPr lang="en-US" sz="1800" dirty="0">
                <a:latin typeface="Calibri" panose="020F0502020204030204" pitchFamily="34" charset="0"/>
                <a:ea typeface="Calibri" panose="020F0502020204030204" pitchFamily="34" charset="0"/>
              </a:rPr>
              <a:t>6/1/</a:t>
            </a:r>
            <a:r>
              <a:rPr lang="en-US" sz="1800" dirty="0">
                <a:effectLst/>
                <a:latin typeface="Calibri" panose="020F0502020204030204" pitchFamily="34" charset="0"/>
                <a:ea typeface="Calibri" panose="020F0502020204030204" pitchFamily="34" charset="0"/>
              </a:rPr>
              <a:t>22</a:t>
            </a:r>
            <a:r>
              <a:rPr lang="en-US" sz="1800" u="sng" dirty="0">
                <a:effectLst/>
                <a:latin typeface="Calibri" panose="020F050202020403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44778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1102-F565-4DB7-BA46-F3CD48B98E79}"/>
              </a:ext>
            </a:extLst>
          </p:cNvPr>
          <p:cNvSpPr>
            <a:spLocks noGrp="1"/>
          </p:cNvSpPr>
          <p:nvPr>
            <p:ph type="title"/>
          </p:nvPr>
        </p:nvSpPr>
        <p:spPr/>
        <p:txBody>
          <a:bodyPr/>
          <a:lstStyle/>
          <a:p>
            <a:r>
              <a:rPr lang="en-US" dirty="0"/>
              <a:t>Highlighted Issues (cont’d)</a:t>
            </a:r>
          </a:p>
        </p:txBody>
      </p:sp>
      <p:sp>
        <p:nvSpPr>
          <p:cNvPr id="3" name="Content Placeholder 2">
            <a:extLst>
              <a:ext uri="{FF2B5EF4-FFF2-40B4-BE49-F238E27FC236}">
                <a16:creationId xmlns:a16="http://schemas.microsoft.com/office/drawing/2014/main" id="{F4787185-4E32-40DE-8337-69F82AC661CD}"/>
              </a:ext>
            </a:extLst>
          </p:cNvPr>
          <p:cNvSpPr>
            <a:spLocks noGrp="1"/>
          </p:cNvSpPr>
          <p:nvPr>
            <p:ph idx="1"/>
          </p:nvPr>
        </p:nvSpPr>
        <p:spPr>
          <a:xfrm>
            <a:off x="612987" y="1040906"/>
            <a:ext cx="10962752" cy="5349157"/>
          </a:xfrm>
        </p:spPr>
        <p:txBody>
          <a:bodyPr/>
          <a:lstStyle/>
          <a:p>
            <a:pPr>
              <a:lnSpc>
                <a:spcPct val="115000"/>
              </a:lnSpc>
              <a:spcBef>
                <a:spcPts val="0"/>
              </a:spcBef>
              <a:spcAft>
                <a:spcPts val="1200"/>
              </a:spcAft>
            </a:pPr>
            <a:r>
              <a:rPr lang="en-US" sz="1800" dirty="0">
                <a:latin typeface="Calibri" panose="020F0502020204030204" pitchFamily="34" charset="0"/>
                <a:hlinkClick r:id="rId2">
                  <a:extLst>
                    <a:ext uri="{A12FA001-AC4F-418D-AE19-62706E023703}">
                      <ahyp:hlinkClr xmlns:ahyp="http://schemas.microsoft.com/office/drawing/2018/hyperlinkcolor" val="tx"/>
                    </a:ext>
                  </a:extLst>
                </a:hlinkClick>
              </a:rPr>
              <a:t>Out-of-Network Reimbursement</a:t>
            </a:r>
            <a:r>
              <a:rPr lang="en-US" sz="1800" dirty="0">
                <a:latin typeface="Calibri" panose="020F0502020204030204" pitchFamily="34" charset="0"/>
              </a:rPr>
              <a:t> and Enforcement of Federal No Surprises Act — ACR and Maryland Radiological Society co-signed a stakeholder letter in Maryland in response to draft rule making. The letter outlined the stakeholders’ concern over removal of provisions that would have held insurers accountable for network adequacy. </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3"/>
              </a:rPr>
              <a:t>CO HB 22</a:t>
            </a:r>
            <a:r>
              <a:rPr lang="en-US" sz="1800" dirty="0">
                <a:effectLst/>
                <a:latin typeface="Calibri" panose="020F0502020204030204" pitchFamily="34" charset="0"/>
                <a:ea typeface="Calibri" panose="020F0502020204030204" pitchFamily="34" charset="0"/>
              </a:rPr>
              <a:t> Health Insurance Surprise Billing Protections. The act changes current state law to align with the federal "No Surprises Act." Governor </a:t>
            </a:r>
            <a:r>
              <a:rPr lang="en-US" sz="1800"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igned: </a:t>
            </a:r>
            <a:r>
              <a:rPr lang="en-US" sz="1800" dirty="0">
                <a:latin typeface="Calibri" panose="020F0502020204030204" pitchFamily="34" charset="0"/>
                <a:ea typeface="Calibri" panose="020F0502020204030204" pitchFamily="34" charset="0"/>
              </a:rPr>
              <a:t>6/8/22.</a:t>
            </a:r>
            <a:endParaRPr lang="en-US" sz="1800" dirty="0">
              <a:effectLst/>
              <a:latin typeface="Calibri" panose="020F0502020204030204" pitchFamily="34" charset="0"/>
              <a:ea typeface="Calibri" panose="020F0502020204030204" pitchFamily="34" charset="0"/>
            </a:endParaRP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4"/>
              </a:rPr>
              <a:t>GA SB 566</a:t>
            </a:r>
            <a:r>
              <a:rPr lang="en-US" sz="1800" dirty="0">
                <a:effectLst/>
                <a:latin typeface="Calibri" panose="020F0502020204030204" pitchFamily="34" charset="0"/>
                <a:ea typeface="Calibri" panose="020F0502020204030204" pitchFamily="34" charset="0"/>
              </a:rPr>
              <a:t> Surprise Billing Consumer Protection Act. Modification for medical or traumatic condition to include a mental health condition or substance use disorder and to clarify that emergency medical services include post-stabilization services. Effective </a:t>
            </a:r>
            <a:r>
              <a:rPr lang="en-US" sz="1800" dirty="0">
                <a:latin typeface="Calibri" panose="020F0502020204030204" pitchFamily="34" charset="0"/>
                <a:ea typeface="Calibri" panose="020F0502020204030204" pitchFamily="34" charset="0"/>
              </a:rPr>
              <a:t>d</a:t>
            </a:r>
            <a:r>
              <a:rPr lang="en-US" sz="1800" dirty="0">
                <a:effectLst/>
                <a:latin typeface="Calibri" panose="020F0502020204030204" pitchFamily="34" charset="0"/>
                <a:ea typeface="Calibri" panose="020F0502020204030204" pitchFamily="34" charset="0"/>
              </a:rPr>
              <a:t>ate:</a:t>
            </a:r>
            <a:r>
              <a:rPr lang="en-US" sz="1800" dirty="0">
                <a:latin typeface="Calibri" panose="020F0502020204030204" pitchFamily="34" charset="0"/>
                <a:ea typeface="Calibri" panose="020F0502020204030204" pitchFamily="34" charset="0"/>
              </a:rPr>
              <a:t> 7/1/</a:t>
            </a:r>
            <a:r>
              <a:rPr lang="en-US" sz="1800" dirty="0">
                <a:effectLst/>
                <a:latin typeface="Calibri" panose="020F0502020204030204" pitchFamily="34" charset="0"/>
                <a:ea typeface="Calibri" panose="020F0502020204030204" pitchFamily="34" charset="0"/>
              </a:rPr>
              <a:t>22.</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5"/>
              </a:rPr>
              <a:t>IL HB 4703</a:t>
            </a:r>
            <a:r>
              <a:rPr lang="en-US" sz="1800" dirty="0">
                <a:effectLst/>
                <a:latin typeface="Calibri" panose="020F0502020204030204" pitchFamily="34" charset="0"/>
                <a:ea typeface="Calibri" panose="020F0502020204030204" pitchFamily="34" charset="0"/>
              </a:rPr>
              <a:t> Amends the Illinois Insurance Code on provisions for emergency services or covered ancillary services from a nonparticipating provider or a nonparticipating facility. Contains provisions concerning a notice and consent process for out-of-network coverage. Makes a change in provisions concerning disclosure of nonparticipating provider benefits. Effective: </a:t>
            </a:r>
            <a:r>
              <a:rPr lang="en-US" sz="1800" dirty="0">
                <a:latin typeface="Calibri" panose="020F0502020204030204" pitchFamily="34" charset="0"/>
                <a:ea typeface="Calibri" panose="020F0502020204030204" pitchFamily="34" charset="0"/>
              </a:rPr>
              <a:t>7/1/</a:t>
            </a:r>
            <a:r>
              <a:rPr lang="en-US" sz="1800" dirty="0">
                <a:effectLst/>
                <a:latin typeface="Calibri" panose="020F0502020204030204" pitchFamily="34" charset="0"/>
                <a:ea typeface="Calibri" panose="020F0502020204030204" pitchFamily="34" charset="0"/>
              </a:rPr>
              <a:t>22, except that certain changes take effect </a:t>
            </a:r>
            <a:r>
              <a:rPr lang="en-US" sz="1800" dirty="0">
                <a:latin typeface="Calibri" panose="020F0502020204030204" pitchFamily="34" charset="0"/>
                <a:ea typeface="Calibri" panose="020F0502020204030204" pitchFamily="34" charset="0"/>
              </a:rPr>
              <a:t>1/1/</a:t>
            </a:r>
            <a:r>
              <a:rPr lang="en-US" sz="1800" dirty="0">
                <a:effectLst/>
                <a:latin typeface="Calibri" panose="020F0502020204030204" pitchFamily="34" charset="0"/>
                <a:ea typeface="Calibri" panose="020F0502020204030204" pitchFamily="34" charset="0"/>
              </a:rPr>
              <a:t>23. </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6"/>
              </a:rPr>
              <a:t>LA SB 90</a:t>
            </a:r>
            <a:r>
              <a:rPr lang="en-US" sz="1800" dirty="0">
                <a:effectLst/>
                <a:latin typeface="Calibri" panose="020F0502020204030204" pitchFamily="34" charset="0"/>
                <a:ea typeface="Calibri" panose="020F0502020204030204" pitchFamily="34" charset="0"/>
              </a:rPr>
              <a:t> Network Adequacy provisions for health insurer benefit plans. Effective date: 1/1/23.</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7"/>
              </a:rPr>
              <a:t>NJ S 1177</a:t>
            </a:r>
            <a:r>
              <a:rPr lang="en-US" sz="1800" dirty="0">
                <a:effectLst/>
                <a:latin typeface="Calibri" panose="020F0502020204030204" pitchFamily="34" charset="0"/>
                <a:ea typeface="Calibri" panose="020F0502020204030204" pitchFamily="34" charset="0"/>
              </a:rPr>
              <a:t> Revises out-of-network arbitration process. P.L.2022, c.74. 7/29/22.</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8"/>
              </a:rPr>
              <a:t>NJ A 4139</a:t>
            </a:r>
            <a:r>
              <a:rPr lang="en-US" sz="1800" dirty="0">
                <a:effectLst/>
                <a:latin typeface="Calibri" panose="020F0502020204030204" pitchFamily="34" charset="0"/>
                <a:ea typeface="Calibri" panose="020F0502020204030204" pitchFamily="34" charset="0"/>
              </a:rPr>
              <a:t> Requirements for copies of medical and billing records to be provided without charge to Social Security Disability benefits applicants and recipients. Approved P.L.2021, c.359.</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9"/>
              </a:rPr>
              <a:t>WA HB 1688</a:t>
            </a:r>
            <a:r>
              <a:rPr lang="en-US" sz="1800" dirty="0">
                <a:effectLst/>
                <a:latin typeface="Calibri" panose="020F0502020204030204" pitchFamily="34" charset="0"/>
                <a:ea typeface="Calibri" panose="020F0502020204030204" pitchFamily="34" charset="0"/>
              </a:rPr>
              <a:t> Aligning state law and the federal no surprises act and addressing coverage of treatment for emergency conditions. Effective date: 3/31/22.</a:t>
            </a:r>
          </a:p>
          <a:p>
            <a:pPr marL="0" indent="0">
              <a:buNone/>
            </a:pPr>
            <a:endParaRPr lang="en-US" dirty="0"/>
          </a:p>
        </p:txBody>
      </p:sp>
    </p:spTree>
    <p:extLst>
      <p:ext uri="{BB962C8B-B14F-4D97-AF65-F5344CB8AC3E}">
        <p14:creationId xmlns:p14="http://schemas.microsoft.com/office/powerpoint/2010/main" val="322772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1E8E-763E-4841-A4FF-5F506EC0F13F}"/>
              </a:ext>
            </a:extLst>
          </p:cNvPr>
          <p:cNvSpPr>
            <a:spLocks noGrp="1"/>
          </p:cNvSpPr>
          <p:nvPr>
            <p:ph type="title"/>
          </p:nvPr>
        </p:nvSpPr>
        <p:spPr/>
        <p:txBody>
          <a:bodyPr/>
          <a:lstStyle/>
          <a:p>
            <a:r>
              <a:rPr lang="en-US" dirty="0"/>
              <a:t>Highlighted Issues (cont’d)</a:t>
            </a:r>
          </a:p>
        </p:txBody>
      </p:sp>
      <p:sp>
        <p:nvSpPr>
          <p:cNvPr id="3" name="Content Placeholder 2">
            <a:extLst>
              <a:ext uri="{FF2B5EF4-FFF2-40B4-BE49-F238E27FC236}">
                <a16:creationId xmlns:a16="http://schemas.microsoft.com/office/drawing/2014/main" id="{BF34E4B0-1D9F-4256-8F27-523DC3AC067D}"/>
              </a:ext>
            </a:extLst>
          </p:cNvPr>
          <p:cNvSpPr>
            <a:spLocks noGrp="1"/>
          </p:cNvSpPr>
          <p:nvPr>
            <p:ph idx="1"/>
          </p:nvPr>
        </p:nvSpPr>
        <p:spPr>
          <a:xfrm>
            <a:off x="612987" y="1225118"/>
            <a:ext cx="10972800" cy="5056769"/>
          </a:xfrm>
        </p:spPr>
        <p:txBody>
          <a:bodyPr/>
          <a:lstStyle/>
          <a:p>
            <a:pPr>
              <a:lnSpc>
                <a:spcPct val="115000"/>
              </a:lnSpc>
              <a:spcBef>
                <a:spcPts val="0"/>
              </a:spcBef>
              <a:spcAft>
                <a:spcPts val="1200"/>
              </a:spcAft>
            </a:pPr>
            <a:r>
              <a:rPr lang="en-US" sz="1800" u="sng" dirty="0">
                <a:latin typeface="Calibri" panose="020F0502020204030204" pitchFamily="34" charset="0"/>
              </a:rPr>
              <a:t>Prior Authorization &amp; “Gold Card</a:t>
            </a:r>
            <a:r>
              <a:rPr lang="en-US" sz="1800" dirty="0">
                <a:latin typeface="Calibri" panose="020F0502020204030204" pitchFamily="34" charset="0"/>
              </a:rPr>
              <a:t>” — Legislation to reform the prior authorization process was enacted in Texas in 2021 and was under consideration in other states. Texas enacted legislation requiring state-regulated plans to offer prior authorization “gold-cards” to physicians with 90% prior authorization approval ratings for a particular service under that plan. New microsite dedicated to “gold card” legislation is being developed in time for next legislative session. Gold card bills were introduced in Colorado, Indiana, Kentucky, Louisiana, Mississippi, New York and Oklahoma this year.</a:t>
            </a:r>
          </a:p>
          <a:p>
            <a:pPr marL="457200" lvl="1">
              <a:spcBef>
                <a:spcPts val="0"/>
              </a:spcBef>
            </a:pPr>
            <a:r>
              <a:rPr lang="en-US" sz="1800" u="sng" dirty="0">
                <a:solidFill>
                  <a:srgbClr val="0563C1"/>
                </a:solidFill>
                <a:effectLst/>
                <a:latin typeface="Calibri" panose="020F0502020204030204" pitchFamily="34" charset="0"/>
                <a:ea typeface="Calibri" panose="020F0502020204030204" pitchFamily="34" charset="0"/>
                <a:hlinkClick r:id="rId2"/>
              </a:rPr>
              <a:t>SC HB 3775</a:t>
            </a:r>
            <a:r>
              <a:rPr lang="en-US" sz="1800" dirty="0">
                <a:effectLst/>
                <a:latin typeface="Calibri" panose="020F0502020204030204" pitchFamily="34" charset="0"/>
                <a:ea typeface="Calibri" panose="020F0502020204030204" pitchFamily="34" charset="0"/>
              </a:rPr>
              <a:t> To provide patients covered for stage </a:t>
            </a:r>
            <a:r>
              <a:rPr lang="en-US" sz="1800" dirty="0">
                <a:latin typeface="Calibri" panose="020F0502020204030204" pitchFamily="34" charset="0"/>
                <a:ea typeface="Calibri" panose="020F0502020204030204" pitchFamily="34" charset="0"/>
              </a:rPr>
              <a:t>f</a:t>
            </a:r>
            <a:r>
              <a:rPr lang="en-US" sz="1800" dirty="0">
                <a:effectLst/>
                <a:latin typeface="Calibri" panose="020F0502020204030204" pitchFamily="34" charset="0"/>
                <a:ea typeface="Calibri" panose="020F0502020204030204" pitchFamily="34" charset="0"/>
              </a:rPr>
              <a:t>our advanced metastatic cancer treatments to certain expedited external reviews of plan denials of certain diagnostic imaging service claims.</a:t>
            </a:r>
          </a:p>
          <a:p>
            <a:pPr marL="457200" lvl="1">
              <a:spcBef>
                <a:spcPts val="0"/>
              </a:spcBef>
            </a:pPr>
            <a:r>
              <a:rPr lang="en-US" sz="1800" dirty="0">
                <a:effectLst/>
                <a:latin typeface="Calibri" panose="020F0502020204030204" pitchFamily="34" charset="0"/>
                <a:ea typeface="Calibri" panose="020F0502020204030204" pitchFamily="34" charset="0"/>
              </a:rPr>
              <a:t>Currently, </a:t>
            </a:r>
            <a:r>
              <a:rPr lang="en-US" sz="1800" u="sng" dirty="0">
                <a:solidFill>
                  <a:srgbClr val="0563C1"/>
                </a:solidFill>
                <a:effectLst/>
                <a:latin typeface="Calibri" panose="020F0502020204030204" pitchFamily="34" charset="0"/>
                <a:ea typeface="Calibri" panose="020F0502020204030204" pitchFamily="34" charset="0"/>
                <a:hlinkClick r:id="rId3"/>
              </a:rPr>
              <a:t>Vermont</a:t>
            </a:r>
            <a:r>
              <a:rPr lang="en-US" sz="1800" dirty="0">
                <a:effectLst/>
                <a:latin typeface="Calibri" panose="020F0502020204030204" pitchFamily="34" charset="0"/>
                <a:ea typeface="Calibri" panose="020F0502020204030204" pitchFamily="34" charset="0"/>
              </a:rPr>
              <a:t> is running statewide gold card pilot programs for both Medicaid and private insurers. According to a 2020 report from the Vermont Department of Health Access, the gold card program provided "a notable example of success in improving clinal results and reducing administrative burden for healthcare professionals" who used it for Medicaid radiology services.</a:t>
            </a:r>
          </a:p>
          <a:p>
            <a:pPr marL="0">
              <a:spcBef>
                <a:spcPts val="0"/>
              </a:spcBef>
            </a:pPr>
            <a:endParaRPr lang="en-US" sz="1800" dirty="0">
              <a:latin typeface="Calibri" panose="020F0502020204030204" pitchFamily="34" charset="0"/>
              <a:ea typeface="Calibri" panose="020F0502020204030204" pitchFamily="34" charset="0"/>
            </a:endParaRPr>
          </a:p>
          <a:p>
            <a:pPr marL="0">
              <a:spcBef>
                <a:spcPts val="0"/>
              </a:spcBef>
            </a:pPr>
            <a:r>
              <a:rPr lang="en-US" sz="1800" u="sng" dirty="0">
                <a:effectLst/>
                <a:latin typeface="Calibri" panose="020F0502020204030204" pitchFamily="34" charset="0"/>
                <a:ea typeface="Calibri" panose="020F0502020204030204" pitchFamily="34" charset="0"/>
              </a:rPr>
              <a:t>CT Colonography</a:t>
            </a:r>
          </a:p>
          <a:p>
            <a:pPr marL="0">
              <a:spcBef>
                <a:spcPts val="0"/>
              </a:spcBef>
            </a:pPr>
            <a:r>
              <a:rPr lang="en-US" sz="1800" u="sng" dirty="0">
                <a:effectLst/>
                <a:latin typeface="Calibri" panose="020F0502020204030204" pitchFamily="34" charset="0"/>
                <a:ea typeface="Calibri" panose="020F0502020204030204" pitchFamily="34" charset="0"/>
              </a:rPr>
              <a:t>Lung Cancer Screening</a:t>
            </a:r>
          </a:p>
          <a:p>
            <a:pPr marL="0">
              <a:spcBef>
                <a:spcPts val="0"/>
              </a:spcBef>
            </a:pPr>
            <a:r>
              <a:rPr lang="en-US" sz="1800" u="sng" dirty="0">
                <a:latin typeface="Calibri" panose="020F0502020204030204" pitchFamily="34" charset="0"/>
                <a:ea typeface="Calibri" panose="020F0502020204030204" pitchFamily="34" charset="0"/>
              </a:rPr>
              <a:t>CON &amp; Self Referral</a:t>
            </a:r>
          </a:p>
          <a:p>
            <a:pPr marL="0">
              <a:spcBef>
                <a:spcPts val="0"/>
              </a:spcBef>
            </a:pPr>
            <a:r>
              <a:rPr lang="en-US" sz="1800" u="sng" dirty="0">
                <a:effectLst/>
                <a:latin typeface="Calibri" panose="020F0502020204030204" pitchFamily="34" charset="0"/>
                <a:ea typeface="Calibri" panose="020F0502020204030204" pitchFamily="34" charset="0"/>
              </a:rPr>
              <a:t>Scope of Practice </a:t>
            </a:r>
          </a:p>
          <a:p>
            <a:pPr marL="228600" lvl="1"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64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0801-9677-4448-A298-1D6BE1BCD8C5}"/>
              </a:ext>
            </a:extLst>
          </p:cNvPr>
          <p:cNvSpPr>
            <a:spLocks noGrp="1"/>
          </p:cNvSpPr>
          <p:nvPr>
            <p:ph type="title"/>
          </p:nvPr>
        </p:nvSpPr>
        <p:spPr/>
        <p:txBody>
          <a:bodyPr/>
          <a:lstStyle/>
          <a:p>
            <a:r>
              <a:rPr lang="en-US" dirty="0"/>
              <a:t>2022 State Legislative Overview — Scope of Practice (SOP)</a:t>
            </a:r>
          </a:p>
        </p:txBody>
      </p:sp>
      <p:sp>
        <p:nvSpPr>
          <p:cNvPr id="3" name="Content Placeholder 2">
            <a:extLst>
              <a:ext uri="{FF2B5EF4-FFF2-40B4-BE49-F238E27FC236}">
                <a16:creationId xmlns:a16="http://schemas.microsoft.com/office/drawing/2014/main" id="{0E0B217C-3BB9-4244-99C4-22E4E24CD2EA}"/>
              </a:ext>
            </a:extLst>
          </p:cNvPr>
          <p:cNvSpPr>
            <a:spLocks noGrp="1"/>
          </p:cNvSpPr>
          <p:nvPr>
            <p:ph idx="1"/>
          </p:nvPr>
        </p:nvSpPr>
        <p:spPr>
          <a:xfrm>
            <a:off x="612987" y="1154900"/>
            <a:ext cx="10962752" cy="5315301"/>
          </a:xfrm>
        </p:spPr>
        <p:txBody>
          <a:bodyPr/>
          <a:lstStyle/>
          <a:p>
            <a:r>
              <a:rPr lang="en-US" sz="2800" dirty="0">
                <a:effectLst/>
                <a:latin typeface="Calibri" panose="020F0502020204030204" pitchFamily="34" charset="0"/>
                <a:ea typeface="Calibri" panose="020F0502020204030204" pitchFamily="34" charset="0"/>
              </a:rPr>
              <a:t>ACR tracked 30+ scope of practice bills that directly impacted radiologists</a:t>
            </a:r>
          </a:p>
          <a:p>
            <a:r>
              <a:rPr lang="en-US" sz="2800" dirty="0">
                <a:latin typeface="Calibri" panose="020F0502020204030204" pitchFamily="34" charset="0"/>
              </a:rPr>
              <a:t>Notable scope bills that were signed into law:</a:t>
            </a:r>
          </a:p>
          <a:p>
            <a:pPr lvl="1"/>
            <a:r>
              <a:rPr lang="en-US" dirty="0"/>
              <a:t>HI — Expanded the definition of a patient’s provider to include PAs.</a:t>
            </a:r>
          </a:p>
          <a:p>
            <a:pPr lvl="1"/>
            <a:r>
              <a:rPr lang="en-US" dirty="0"/>
              <a:t>IN — Passed a Truth in Advertising bill that requires healthcare professionals to prominently state their profession or license.</a:t>
            </a:r>
          </a:p>
          <a:p>
            <a:pPr lvl="1"/>
            <a:r>
              <a:rPr lang="en-US" dirty="0"/>
              <a:t>KS — Granted nurse practitioners independent authority to prescribe durable medical equipment and medication.</a:t>
            </a:r>
          </a:p>
          <a:p>
            <a:pPr lvl="1"/>
            <a:r>
              <a:rPr lang="en-US" dirty="0"/>
              <a:t>NH —  Changed the practice agreement between a PA and physician to a collaborative agreement.</a:t>
            </a:r>
          </a:p>
          <a:p>
            <a:pPr lvl="1"/>
            <a:r>
              <a:rPr lang="en-US" dirty="0"/>
              <a:t>NY — Allows a nurse practitioner (NP) with more than 3,600 hours of experience to practice without a written practice agreement with a physician.</a:t>
            </a:r>
          </a:p>
          <a:p>
            <a:pPr lvl="1"/>
            <a:endParaRPr lang="en-US" dirty="0"/>
          </a:p>
        </p:txBody>
      </p:sp>
    </p:spTree>
    <p:extLst>
      <p:ext uri="{BB962C8B-B14F-4D97-AF65-F5344CB8AC3E}">
        <p14:creationId xmlns:p14="http://schemas.microsoft.com/office/powerpoint/2010/main" val="186169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1A16-7497-9E74-72EE-DE41638CBB9B}"/>
              </a:ext>
            </a:extLst>
          </p:cNvPr>
          <p:cNvSpPr>
            <a:spLocks noGrp="1"/>
          </p:cNvSpPr>
          <p:nvPr>
            <p:ph type="title"/>
          </p:nvPr>
        </p:nvSpPr>
        <p:spPr/>
        <p:txBody>
          <a:bodyPr/>
          <a:lstStyle/>
          <a:p>
            <a:r>
              <a:rPr lang="en-US" dirty="0"/>
              <a:t>ACRA® SOP Grant</a:t>
            </a:r>
          </a:p>
        </p:txBody>
      </p:sp>
      <p:sp>
        <p:nvSpPr>
          <p:cNvPr id="3" name="Content Placeholder 2">
            <a:extLst>
              <a:ext uri="{FF2B5EF4-FFF2-40B4-BE49-F238E27FC236}">
                <a16:creationId xmlns:a16="http://schemas.microsoft.com/office/drawing/2014/main" id="{545B0E63-C9D7-1B3E-2137-10F6F39F09B7}"/>
              </a:ext>
            </a:extLst>
          </p:cNvPr>
          <p:cNvSpPr>
            <a:spLocks noGrp="1"/>
          </p:cNvSpPr>
          <p:nvPr>
            <p:ph idx="1"/>
          </p:nvPr>
        </p:nvSpPr>
        <p:spPr>
          <a:xfrm>
            <a:off x="612987" y="1172818"/>
            <a:ext cx="10962752" cy="3693319"/>
          </a:xfrm>
        </p:spPr>
        <p:txBody>
          <a:bodyPr/>
          <a:lstStyle/>
          <a:p>
            <a:r>
              <a:rPr lang="en-US" dirty="0"/>
              <a:t>Established in 2021 with an initial funding amount of $225,000. </a:t>
            </a:r>
          </a:p>
          <a:p>
            <a:r>
              <a:rPr lang="en-US" dirty="0"/>
              <a:t>Grant is open to any state radiological societies that are fighting non-physician scope legislation in their state.</a:t>
            </a:r>
          </a:p>
          <a:p>
            <a:r>
              <a:rPr lang="en-US" dirty="0"/>
              <a:t>Last year five state radiological chapters were awarded funds,</a:t>
            </a:r>
          </a:p>
          <a:p>
            <a:pPr lvl="1"/>
            <a:r>
              <a:rPr lang="en-US" dirty="0"/>
              <a:t>KS, MI, NY, PA and WI.</a:t>
            </a:r>
          </a:p>
          <a:p>
            <a:pPr lvl="1"/>
            <a:r>
              <a:rPr lang="en-US" dirty="0"/>
              <a:t>Total of $75,250.</a:t>
            </a:r>
          </a:p>
          <a:p>
            <a:r>
              <a:rPr lang="en-US" dirty="0"/>
              <a:t>Grants are awarded up to $25,000 per year.</a:t>
            </a:r>
          </a:p>
          <a:p>
            <a:r>
              <a:rPr lang="en-US" dirty="0"/>
              <a:t>Learn more: </a:t>
            </a:r>
          </a:p>
        </p:txBody>
      </p:sp>
      <p:pic>
        <p:nvPicPr>
          <p:cNvPr id="5" name="Picture 4" descr="Qr code&#10;&#10;Description automatically generated">
            <a:extLst>
              <a:ext uri="{FF2B5EF4-FFF2-40B4-BE49-F238E27FC236}">
                <a16:creationId xmlns:a16="http://schemas.microsoft.com/office/drawing/2014/main" id="{3706B110-F752-3E94-CC32-5BE8D540E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756" y="4468571"/>
            <a:ext cx="2857500" cy="2188161"/>
          </a:xfrm>
          <a:prstGeom prst="rect">
            <a:avLst/>
          </a:prstGeom>
        </p:spPr>
      </p:pic>
    </p:spTree>
    <p:extLst>
      <p:ext uri="{BB962C8B-B14F-4D97-AF65-F5344CB8AC3E}">
        <p14:creationId xmlns:p14="http://schemas.microsoft.com/office/powerpoint/2010/main" val="1154698436"/>
      </p:ext>
    </p:extLst>
  </p:cSld>
  <p:clrMapOvr>
    <a:masterClrMapping/>
  </p:clrMapOvr>
</p:sld>
</file>

<file path=ppt/theme/theme1.xml><?xml version="1.0" encoding="utf-8"?>
<a:theme xmlns:a="http://schemas.openxmlformats.org/drawingml/2006/main" name="Office Theme">
  <a:themeElements>
    <a:clrScheme name="ACR dark">
      <a:dk1>
        <a:sysClr val="windowText" lastClr="000000"/>
      </a:dk1>
      <a:lt1>
        <a:sysClr val="window" lastClr="FFFFFF"/>
      </a:lt1>
      <a:dk2>
        <a:srgbClr val="0A4163"/>
      </a:dk2>
      <a:lt2>
        <a:srgbClr val="BEBEBE"/>
      </a:lt2>
      <a:accent1>
        <a:srgbClr val="A2CF4D"/>
      </a:accent1>
      <a:accent2>
        <a:srgbClr val="7DA92D"/>
      </a:accent2>
      <a:accent3>
        <a:srgbClr val="FFFFFF"/>
      </a:accent3>
      <a:accent4>
        <a:srgbClr val="FFFFFF"/>
      </a:accent4>
      <a:accent5>
        <a:srgbClr val="FFFFFF"/>
      </a:accent5>
      <a:accent6>
        <a:srgbClr val="FFFFFF"/>
      </a:accent6>
      <a:hlink>
        <a:srgbClr val="A2CF4D"/>
      </a:hlink>
      <a:folHlink>
        <a:srgbClr val="BEBEB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R_Dark_widescreen" id="{C4F1FE3C-FC79-1144-B374-733767D47994}" vid="{5AD4D70C-DC71-B846-9461-F6E4421B4200}"/>
    </a:ext>
  </a:extLst>
</a:theme>
</file>

<file path=ppt/theme/theme2.xml><?xml version="1.0" encoding="utf-8"?>
<a:theme xmlns:a="http://schemas.openxmlformats.org/drawingml/2006/main" name="1_Office Theme">
  <a:themeElements>
    <a:clrScheme name="ACR dark">
      <a:dk1>
        <a:sysClr val="windowText" lastClr="000000"/>
      </a:dk1>
      <a:lt1>
        <a:sysClr val="window" lastClr="FFFFFF"/>
      </a:lt1>
      <a:dk2>
        <a:srgbClr val="0A4163"/>
      </a:dk2>
      <a:lt2>
        <a:srgbClr val="BEBEBE"/>
      </a:lt2>
      <a:accent1>
        <a:srgbClr val="A2CF4D"/>
      </a:accent1>
      <a:accent2>
        <a:srgbClr val="7DA92D"/>
      </a:accent2>
      <a:accent3>
        <a:srgbClr val="FFFFFF"/>
      </a:accent3>
      <a:accent4>
        <a:srgbClr val="FFFFFF"/>
      </a:accent4>
      <a:accent5>
        <a:srgbClr val="FFFFFF"/>
      </a:accent5>
      <a:accent6>
        <a:srgbClr val="FFFFFF"/>
      </a:accent6>
      <a:hlink>
        <a:srgbClr val="A2CF4D"/>
      </a:hlink>
      <a:folHlink>
        <a:srgbClr val="BEBEB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R_Dark_standard" id="{DB6FDE6D-2057-364B-B384-839791898000}" vid="{78A62822-5DEB-9E40-80D7-FBB5A35772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1076</TotalTime>
  <Words>1579</Words>
  <Application>Microsoft Office PowerPoint</Application>
  <PresentationFormat>Widescreen</PresentationFormat>
  <Paragraphs>106</Paragraphs>
  <Slides>21</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Calibri Light</vt:lpstr>
      <vt:lpstr>Office Theme</vt:lpstr>
      <vt:lpstr>1_Office Theme</vt:lpstr>
      <vt:lpstr>State Legislative Update </vt:lpstr>
      <vt:lpstr>Agenda </vt:lpstr>
      <vt:lpstr>50 State Bill Tracking via acr.org ~ 450+ </vt:lpstr>
      <vt:lpstr>State &amp; Federal </vt:lpstr>
      <vt:lpstr>Highlighted Issues</vt:lpstr>
      <vt:lpstr>Highlighted Issues (cont’d)</vt:lpstr>
      <vt:lpstr>Highlighted Issues (cont’d)</vt:lpstr>
      <vt:lpstr>2022 State Legislative Overview — Scope of Practice (SOP)</vt:lpstr>
      <vt:lpstr>ACRA® SOP Grant</vt:lpstr>
      <vt:lpstr>Mock SOP Grant</vt:lpstr>
      <vt:lpstr>Advocacy Case Study: Wisconsin </vt:lpstr>
      <vt:lpstr>Advocacy Case Study: Wisconsin</vt:lpstr>
      <vt:lpstr>Learn More About Wisconsin’s Success </vt:lpstr>
      <vt:lpstr>New Resident Advocacy Initiative </vt:lpstr>
      <vt:lpstr>Meet the ACR Public Affairs Team </vt:lpstr>
      <vt:lpstr>Advocacy in Action E-Newsletter </vt:lpstr>
      <vt:lpstr>News You Can Use</vt:lpstr>
      <vt:lpstr>Recent Public Affairs Activities </vt:lpstr>
      <vt:lpstr>Media Tips</vt:lpstr>
      <vt:lpstr>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Anne</dc:creator>
  <cp:keywords>Unrestricted</cp:keywords>
  <cp:lastModifiedBy>Harp, Dillon</cp:lastModifiedBy>
  <cp:revision>10</cp:revision>
  <dcterms:created xsi:type="dcterms:W3CDTF">2021-02-24T16:58:06Z</dcterms:created>
  <dcterms:modified xsi:type="dcterms:W3CDTF">2022-10-20T12:05:23Z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ACCT05\weirk</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ies>
</file>